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 snapToObjects="1">
      <p:cViewPr varScale="1">
        <p:scale>
          <a:sx n="142" d="100"/>
          <a:sy n="142" d="100"/>
        </p:scale>
        <p:origin x="76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999519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48099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5143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878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8248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59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483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6677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140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97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9-AFHieDpM" TargetMode="External"/><Relationship Id="rId4" Type="http://schemas.openxmlformats.org/officeDocument/2006/relationships/hyperlink" Target="https://www.youtube.com/watch?v=uyHcs7B27Zk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0" y="483250"/>
            <a:ext cx="8520599" cy="1314900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200">
                <a:solidFill>
                  <a:srgbClr val="783F04"/>
                </a:solidFill>
              </a:rPr>
              <a:t>“Sliding Stones”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817600" y="1957650"/>
            <a:ext cx="7622999" cy="878099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dirty="0" smtClean="0">
                <a:solidFill>
                  <a:srgbClr val="B45F06"/>
                </a:solidFill>
              </a:rPr>
              <a:t>The Phenomenon</a:t>
            </a:r>
            <a:endParaRPr lang="en" sz="4800" dirty="0">
              <a:solidFill>
                <a:srgbClr val="B45F06"/>
              </a:solidFill>
            </a:endParaRP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1250" y="3354850"/>
            <a:ext cx="6746525" cy="13699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311700" y="158675"/>
            <a:ext cx="8520599" cy="572699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 dirty="0">
                <a:solidFill>
                  <a:srgbClr val="783F04"/>
                </a:solidFill>
              </a:rPr>
              <a:t>Background </a:t>
            </a:r>
            <a:r>
              <a:rPr lang="en" sz="3000" dirty="0" smtClean="0">
                <a:solidFill>
                  <a:srgbClr val="783F04"/>
                </a:solidFill>
              </a:rPr>
              <a:t>Knowledge</a:t>
            </a:r>
            <a:r>
              <a:rPr lang="en-US" sz="3000" dirty="0" smtClean="0">
                <a:solidFill>
                  <a:srgbClr val="783F04"/>
                </a:solidFill>
              </a:rPr>
              <a:t>- Partner Share</a:t>
            </a:r>
            <a:endParaRPr lang="en" sz="3000" dirty="0">
              <a:solidFill>
                <a:srgbClr val="783F04"/>
              </a:solidFill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311700" y="3077807"/>
            <a:ext cx="8520599" cy="1858993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B45F06"/>
              </a:buClr>
              <a:buSzPct val="100000"/>
              <a:buAutoNum type="arabicPeriod"/>
            </a:pPr>
            <a:r>
              <a:rPr lang="en" sz="2000" dirty="0" smtClean="0">
                <a:solidFill>
                  <a:srgbClr val="B45F06"/>
                </a:solidFill>
              </a:rPr>
              <a:t>Do</a:t>
            </a:r>
            <a:r>
              <a:rPr lang="en-US" sz="2000" dirty="0" smtClean="0">
                <a:solidFill>
                  <a:srgbClr val="B45F06"/>
                </a:solidFill>
              </a:rPr>
              <a:t> you</a:t>
            </a:r>
            <a:r>
              <a:rPr lang="en" sz="2000" dirty="0" smtClean="0">
                <a:solidFill>
                  <a:srgbClr val="B45F06"/>
                </a:solidFill>
              </a:rPr>
              <a:t> </a:t>
            </a:r>
            <a:r>
              <a:rPr lang="en" sz="2000" dirty="0">
                <a:solidFill>
                  <a:srgbClr val="B45F06"/>
                </a:solidFill>
              </a:rPr>
              <a:t>know where Death Valley is located?</a:t>
            </a:r>
            <a:endParaRPr lang="en-US" sz="2000" dirty="0">
              <a:solidFill>
                <a:srgbClr val="B45F06"/>
              </a:solidFill>
            </a:endParaRPr>
          </a:p>
          <a:p>
            <a:pPr marL="457200" lvl="0" indent="-381000" rtl="0">
              <a:spcBef>
                <a:spcPts val="0"/>
              </a:spcBef>
              <a:buClr>
                <a:srgbClr val="B45F06"/>
              </a:buClr>
              <a:buSzPct val="100000"/>
              <a:buAutoNum type="arabicPeriod"/>
            </a:pPr>
            <a:r>
              <a:rPr lang="en" sz="2000" dirty="0">
                <a:solidFill>
                  <a:srgbClr val="B45F06"/>
                </a:solidFill>
              </a:rPr>
              <a:t> Has anyone been to Death Valley?</a:t>
            </a:r>
          </a:p>
          <a:p>
            <a:pPr marL="457200" lvl="0" indent="-381000">
              <a:spcBef>
                <a:spcPts val="0"/>
              </a:spcBef>
              <a:buClr>
                <a:srgbClr val="B45F06"/>
              </a:buClr>
              <a:buSzPct val="100000"/>
              <a:buAutoNum type="arabicPeriod"/>
            </a:pPr>
            <a:r>
              <a:rPr lang="en" sz="2000" dirty="0">
                <a:solidFill>
                  <a:srgbClr val="B45F06"/>
                </a:solidFill>
              </a:rPr>
              <a:t> What are characteristics of Deserts?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1999" y="821940"/>
            <a:ext cx="3494350" cy="206032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73" name="Shape 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4981" y="3496235"/>
            <a:ext cx="2967318" cy="130476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" name="TextBox 2"/>
          <p:cNvSpPr txBox="1"/>
          <p:nvPr/>
        </p:nvSpPr>
        <p:spPr>
          <a:xfrm>
            <a:off x="457200" y="1410376"/>
            <a:ext cx="38906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>
                <a:solidFill>
                  <a:srgbClr val="B45F06"/>
                </a:solidFill>
              </a:rPr>
              <a:t>With your partner answer the following questions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02300" y="68336"/>
            <a:ext cx="8499599" cy="2011476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>
                <a:solidFill>
                  <a:srgbClr val="783F04"/>
                </a:solidFill>
              </a:rPr>
              <a:t>Procedure 1:  (</a:t>
            </a:r>
            <a:r>
              <a:rPr lang="en" sz="3000" i="1">
                <a:solidFill>
                  <a:srgbClr val="783F04"/>
                </a:solidFill>
              </a:rPr>
              <a:t>Work Individually)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60075" y="609852"/>
            <a:ext cx="8637599" cy="304481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>
              <a:lnSpc>
                <a:spcPct val="100000"/>
              </a:lnSpc>
              <a:spcBef>
                <a:spcPts val="0"/>
              </a:spcBef>
              <a:buClr>
                <a:srgbClr val="B45F06"/>
              </a:buClr>
              <a:buSzPct val="100000"/>
              <a:buAutoNum type="arabicPeriod"/>
            </a:pPr>
            <a:r>
              <a:rPr lang="en" sz="2400" dirty="0" smtClean="0">
                <a:solidFill>
                  <a:srgbClr val="B45F06"/>
                </a:solidFill>
              </a:rPr>
              <a:t>Look </a:t>
            </a:r>
            <a:r>
              <a:rPr lang="en" sz="2400" dirty="0">
                <a:solidFill>
                  <a:srgbClr val="B45F06"/>
                </a:solidFill>
              </a:rPr>
              <a:t>at the two pictures on the next slide. Write your observations and questions on your “Cause and Effect Relationships” page. 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701" y="2339789"/>
            <a:ext cx="7911324" cy="2443422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flipH="1">
            <a:off x="311700" y="117575"/>
            <a:ext cx="8520599" cy="614699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3000">
                <a:solidFill>
                  <a:srgbClr val="783F04"/>
                </a:solidFill>
              </a:rPr>
              <a:t>Making Observations/Formulating Questions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775" y="850874"/>
            <a:ext cx="4409099" cy="4216174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50" y="850875"/>
            <a:ext cx="4830775" cy="4216175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0" y="52950"/>
            <a:ext cx="8832299" cy="843521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000" dirty="0">
                <a:solidFill>
                  <a:srgbClr val="783F04"/>
                </a:solidFill>
              </a:rPr>
              <a:t>Procedure 2: </a:t>
            </a:r>
            <a:r>
              <a:rPr lang="en" sz="2000" dirty="0"/>
              <a:t> </a:t>
            </a:r>
            <a:r>
              <a:rPr lang="en" sz="2000" dirty="0">
                <a:solidFill>
                  <a:srgbClr val="B45F06"/>
                </a:solidFill>
              </a:rPr>
              <a:t>Find a partner and write additional observations and questions while looking at these pictures. 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86119"/>
            <a:ext cx="4507999" cy="43419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8000" y="986119"/>
            <a:ext cx="4635999" cy="4399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94850" y="181409"/>
            <a:ext cx="8637300" cy="4851254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783F04"/>
                </a:solidFill>
              </a:rPr>
              <a:t>Procedure 3: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734002"/>
            <a:ext cx="8520599" cy="429866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rgbClr val="B45F06"/>
              </a:buClr>
              <a:buSzPct val="100000"/>
              <a:buAutoNum type="arabicPeriod"/>
            </a:pPr>
            <a:r>
              <a:rPr lang="en" sz="3000" dirty="0">
                <a:solidFill>
                  <a:srgbClr val="B45F06"/>
                </a:solidFill>
              </a:rPr>
              <a:t> Now </a:t>
            </a:r>
            <a:r>
              <a:rPr lang="en-US" sz="3000" dirty="0" smtClean="0">
                <a:solidFill>
                  <a:srgbClr val="B45F06"/>
                </a:solidFill>
              </a:rPr>
              <a:t>as a table group</a:t>
            </a:r>
            <a:r>
              <a:rPr lang="en-US" sz="3000" dirty="0">
                <a:solidFill>
                  <a:srgbClr val="B45F06"/>
                </a:solidFill>
              </a:rPr>
              <a:t> </a:t>
            </a:r>
            <a:r>
              <a:rPr lang="en-US" sz="3000" dirty="0" smtClean="0">
                <a:solidFill>
                  <a:srgbClr val="B45F06"/>
                </a:solidFill>
              </a:rPr>
              <a:t>s</a:t>
            </a:r>
            <a:r>
              <a:rPr lang="en" sz="3000" dirty="0" smtClean="0">
                <a:solidFill>
                  <a:srgbClr val="B45F06"/>
                </a:solidFill>
              </a:rPr>
              <a:t>hare </a:t>
            </a:r>
            <a:r>
              <a:rPr lang="en" sz="3000" dirty="0">
                <a:solidFill>
                  <a:srgbClr val="B45F06"/>
                </a:solidFill>
              </a:rPr>
              <a:t>and discuss your possible explanations of the </a:t>
            </a:r>
            <a:r>
              <a:rPr lang="en" sz="3000" dirty="0" smtClean="0">
                <a:solidFill>
                  <a:srgbClr val="B45F06"/>
                </a:solidFill>
              </a:rPr>
              <a:t>“</a:t>
            </a:r>
            <a:r>
              <a:rPr lang="en-US" sz="3000" dirty="0" smtClean="0">
                <a:solidFill>
                  <a:srgbClr val="B45F06"/>
                </a:solidFill>
              </a:rPr>
              <a:t>phenomenon</a:t>
            </a:r>
            <a:r>
              <a:rPr lang="en" sz="3000" dirty="0" smtClean="0">
                <a:solidFill>
                  <a:srgbClr val="B45F06"/>
                </a:solidFill>
              </a:rPr>
              <a:t>”.</a:t>
            </a:r>
            <a:endParaRPr lang="en" sz="3000" dirty="0">
              <a:solidFill>
                <a:srgbClr val="B45F06"/>
              </a:solidFill>
            </a:endParaRPr>
          </a:p>
          <a:p>
            <a:pPr marL="457200" lvl="0" indent="-419100" rtl="0">
              <a:spcBef>
                <a:spcPts val="0"/>
              </a:spcBef>
              <a:buClr>
                <a:srgbClr val="B45F06"/>
              </a:buClr>
              <a:buSzPct val="100000"/>
              <a:buAutoNum type="arabicPeriod"/>
            </a:pPr>
            <a:r>
              <a:rPr lang="en" sz="3000" dirty="0">
                <a:solidFill>
                  <a:srgbClr val="B45F06"/>
                </a:solidFill>
              </a:rPr>
              <a:t> Write </a:t>
            </a:r>
            <a:r>
              <a:rPr lang="en-US" sz="3000" dirty="0" smtClean="0">
                <a:solidFill>
                  <a:srgbClr val="B45F06"/>
                </a:solidFill>
              </a:rPr>
              <a:t>at least </a:t>
            </a:r>
            <a:r>
              <a:rPr lang="en" sz="3000" dirty="0" smtClean="0">
                <a:solidFill>
                  <a:srgbClr val="B45F06"/>
                </a:solidFill>
              </a:rPr>
              <a:t>two </a:t>
            </a:r>
            <a:r>
              <a:rPr lang="en-US" sz="3000" dirty="0" smtClean="0">
                <a:solidFill>
                  <a:srgbClr val="B45F06"/>
                </a:solidFill>
              </a:rPr>
              <a:t>causes</a:t>
            </a:r>
            <a:r>
              <a:rPr lang="en" sz="3000" dirty="0" smtClean="0">
                <a:solidFill>
                  <a:srgbClr val="B45F06"/>
                </a:solidFill>
              </a:rPr>
              <a:t> </a:t>
            </a:r>
            <a:r>
              <a:rPr lang="en" sz="3000" dirty="0">
                <a:solidFill>
                  <a:srgbClr val="B45F06"/>
                </a:solidFill>
              </a:rPr>
              <a:t>you have in the </a:t>
            </a:r>
            <a:r>
              <a:rPr lang="en" sz="3000" dirty="0" smtClean="0">
                <a:solidFill>
                  <a:srgbClr val="B45F06"/>
                </a:solidFill>
              </a:rPr>
              <a:t>box </a:t>
            </a:r>
            <a:r>
              <a:rPr lang="en" sz="3000" dirty="0">
                <a:solidFill>
                  <a:srgbClr val="B45F06"/>
                </a:solidFill>
              </a:rPr>
              <a:t>on your “Cause and Effect Relationship” page.</a:t>
            </a:r>
          </a:p>
          <a:p>
            <a:pPr marL="457200" lvl="0" indent="-419100">
              <a:spcBef>
                <a:spcPts val="0"/>
              </a:spcBef>
              <a:buClr>
                <a:srgbClr val="B45F06"/>
              </a:buClr>
              <a:buSzPct val="100000"/>
              <a:buAutoNum type="arabicPeriod"/>
            </a:pPr>
            <a:r>
              <a:rPr lang="en-US" sz="3000" dirty="0" smtClean="0">
                <a:solidFill>
                  <a:srgbClr val="B45F06"/>
                </a:solidFill>
              </a:rPr>
              <a:t>Write at least two possible explanations of the phenomenon that you have looked at.</a:t>
            </a:r>
            <a:endParaRPr lang="en" sz="3000" dirty="0">
              <a:solidFill>
                <a:srgbClr val="B45F06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32059" y="0"/>
            <a:ext cx="5049542" cy="4957482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 dirty="0">
                <a:solidFill>
                  <a:srgbClr val="783F04"/>
                </a:solidFill>
              </a:rPr>
              <a:t>Procedure 4</a:t>
            </a:r>
            <a:r>
              <a:rPr lang="en" sz="3000" dirty="0" smtClean="0">
                <a:solidFill>
                  <a:srgbClr val="783F04"/>
                </a:solidFill>
              </a:rPr>
              <a:t>:</a:t>
            </a:r>
            <a:endParaRPr sz="1200" dirty="0"/>
          </a:p>
          <a:p>
            <a:pPr marL="457200" lvl="0" indent="-419100" rtl="0">
              <a:spcBef>
                <a:spcPts val="0"/>
              </a:spcBef>
              <a:buClr>
                <a:srgbClr val="B45F06"/>
              </a:buClr>
              <a:buSzPct val="100000"/>
              <a:buAutoNum type="arabicPeriod"/>
            </a:pPr>
            <a:r>
              <a:rPr lang="en" sz="3000" dirty="0">
                <a:solidFill>
                  <a:srgbClr val="B45F06"/>
                </a:solidFill>
              </a:rPr>
              <a:t>Look at the </a:t>
            </a:r>
            <a:r>
              <a:rPr lang="en-US" sz="3000" dirty="0" smtClean="0">
                <a:solidFill>
                  <a:srgbClr val="B45F06"/>
                </a:solidFill>
              </a:rPr>
              <a:t>information</a:t>
            </a:r>
            <a:r>
              <a:rPr lang="en" sz="3000" dirty="0" smtClean="0">
                <a:solidFill>
                  <a:srgbClr val="B45F06"/>
                </a:solidFill>
              </a:rPr>
              <a:t> </a:t>
            </a:r>
            <a:r>
              <a:rPr lang="en" sz="3000" dirty="0">
                <a:solidFill>
                  <a:srgbClr val="B45F06"/>
                </a:solidFill>
              </a:rPr>
              <a:t>provided and continue the discussion in your group. </a:t>
            </a:r>
          </a:p>
          <a:p>
            <a:pPr marL="457200" lvl="0" indent="-419100" rtl="0">
              <a:spcBef>
                <a:spcPts val="0"/>
              </a:spcBef>
              <a:buClr>
                <a:srgbClr val="B45F06"/>
              </a:buClr>
              <a:buSzPct val="100000"/>
              <a:buAutoNum type="arabicPeriod"/>
            </a:pPr>
            <a:r>
              <a:rPr lang="en" sz="3000" dirty="0">
                <a:solidFill>
                  <a:srgbClr val="B45F06"/>
                </a:solidFill>
              </a:rPr>
              <a:t>Keep refining your explanation of the “event” on your “Cause and Effect Relationship” page.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163" y="0"/>
            <a:ext cx="3443347" cy="51435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27050" y="606450"/>
            <a:ext cx="8520599" cy="1571999"/>
          </a:xfrm>
          <a:prstGeom prst="rect">
            <a:avLst/>
          </a:prstGeom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000">
                <a:solidFill>
                  <a:srgbClr val="783F04"/>
                </a:solidFill>
              </a:rPr>
              <a:t>Procedure 5: </a:t>
            </a:r>
            <a:r>
              <a:rPr lang="en">
                <a:solidFill>
                  <a:srgbClr val="783F04"/>
                </a:solidFill>
              </a:rPr>
              <a:t> Watch the video and compare your explanation of the “event” to the explanation provided in the video.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265550" y="2178525"/>
            <a:ext cx="8520599" cy="220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4800" u="sng" dirty="0">
                <a:solidFill>
                  <a:schemeClr val="hlink"/>
                </a:solidFill>
                <a:hlinkClick r:id="rId3"/>
              </a:rPr>
              <a:t>Sliding </a:t>
            </a:r>
            <a:r>
              <a:rPr lang="en" sz="4800" u="sng" dirty="0">
                <a:solidFill>
                  <a:schemeClr val="hlink"/>
                </a:solidFill>
                <a:hlinkClick r:id="rId4"/>
              </a:rPr>
              <a:t>Stones Explained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311700" y="377450"/>
            <a:ext cx="8520599" cy="3860999"/>
          </a:xfrm>
          <a:prstGeom prst="rect">
            <a:avLst/>
          </a:prstGeom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>
                <a:solidFill>
                  <a:srgbClr val="783F04"/>
                </a:solidFill>
              </a:rPr>
              <a:t>Procedure 6:  Conclusion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B45F06"/>
              </a:buClr>
              <a:buAutoNum type="arabicPeriod"/>
            </a:pPr>
            <a:r>
              <a:rPr lang="en" dirty="0">
                <a:solidFill>
                  <a:srgbClr val="B45F06"/>
                </a:solidFill>
              </a:rPr>
              <a:t>Compare your group’s explanation the “Sliding Stones” phenomenon of the explanation provided in the video.  </a:t>
            </a:r>
          </a:p>
          <a:p>
            <a:pPr marL="457200" lvl="0" indent="-228600" rtl="0">
              <a:spcBef>
                <a:spcPts val="0"/>
              </a:spcBef>
              <a:buClr>
                <a:srgbClr val="B45F06"/>
              </a:buClr>
              <a:buAutoNum type="arabicPeriod"/>
            </a:pPr>
            <a:r>
              <a:rPr lang="en" dirty="0">
                <a:solidFill>
                  <a:srgbClr val="B45F06"/>
                </a:solidFill>
              </a:rPr>
              <a:t>Together in your groups;  formulate and share one comprehensive explanation of the “Sliding Stones” phenomenon.  Each person needs to write this final explanation on the “Cause and Effect” page.  </a:t>
            </a:r>
          </a:p>
          <a:p>
            <a:pPr marL="457200" lvl="0" indent="-228600">
              <a:spcBef>
                <a:spcPts val="0"/>
              </a:spcBef>
              <a:buClr>
                <a:srgbClr val="B45F06"/>
              </a:buClr>
              <a:buAutoNum type="arabicPeriod"/>
            </a:pPr>
            <a:r>
              <a:rPr lang="en" dirty="0">
                <a:solidFill>
                  <a:srgbClr val="B45F06"/>
                </a:solidFill>
              </a:rPr>
              <a:t>This is an opportunity to make sure every member of the group understands what causes the “Sliding Stones” in Death Valley.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9770</TotalTime>
  <Words>295</Words>
  <Application>Microsoft Macintosh PowerPoint</Application>
  <PresentationFormat>On-screen Show (16:9)</PresentationFormat>
  <Paragraphs>26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simple-light-2</vt:lpstr>
      <vt:lpstr>“Sliding Stones”</vt:lpstr>
      <vt:lpstr>Background Knowledge- Partner Share</vt:lpstr>
      <vt:lpstr>Procedure 1:  (Work Individually)</vt:lpstr>
      <vt:lpstr>Making Observations/Formulating Questions</vt:lpstr>
      <vt:lpstr>Procedure 2:  Find a partner and write additional observations and questions while looking at these pictures. </vt:lpstr>
      <vt:lpstr>Procedure 3:</vt:lpstr>
      <vt:lpstr>Procedure 4: Look at the information provided and continue the discussion in your group.  Keep refining your explanation of the “event” on your “Cause and Effect Relationship” page.</vt:lpstr>
      <vt:lpstr>Procedure 5:  Watch the video and compare your explanation of the “event” to the explanation provided in the video.</vt:lpstr>
      <vt:lpstr>Procedure 6:  Conclusion</vt:lpstr>
    </vt:vector>
  </TitlesOfParts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“Sliding Stones”</dc:title>
  <dc:creator>Jillian Isbell</dc:creator>
  <cp:lastModifiedBy>Microsoft Office User</cp:lastModifiedBy>
  <cp:revision>9</cp:revision>
  <dcterms:modified xsi:type="dcterms:W3CDTF">2017-09-14T16:17:26Z</dcterms:modified>
</cp:coreProperties>
</file>