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380" r:id="rId2"/>
    <p:sldId id="381" r:id="rId3"/>
    <p:sldId id="416" r:id="rId4"/>
    <p:sldId id="417" r:id="rId5"/>
    <p:sldId id="421" r:id="rId6"/>
    <p:sldId id="422" r:id="rId7"/>
    <p:sldId id="424" r:id="rId8"/>
    <p:sldId id="425" r:id="rId9"/>
    <p:sldId id="355" r:id="rId10"/>
    <p:sldId id="356" r:id="rId11"/>
    <p:sldId id="328" r:id="rId12"/>
    <p:sldId id="341" r:id="rId13"/>
    <p:sldId id="415" r:id="rId14"/>
    <p:sldId id="426" r:id="rId15"/>
    <p:sldId id="427" r:id="rId1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06"/>
    <a:srgbClr val="B27FB2"/>
    <a:srgbClr val="DFB564"/>
    <a:srgbClr val="CC0000"/>
    <a:srgbClr val="FFEA18"/>
    <a:srgbClr val="FFCC18"/>
    <a:srgbClr val="C364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093" autoAdjust="0"/>
    <p:restoredTop sz="90941" autoAdjust="0"/>
  </p:normalViewPr>
  <p:slideViewPr>
    <p:cSldViewPr snapToGrid="0">
      <p:cViewPr varScale="1">
        <p:scale>
          <a:sx n="72" d="100"/>
          <a:sy n="72" d="100"/>
        </p:scale>
        <p:origin x="-396" y="-90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1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 smtClean="0"/>
            </a:lvl1pPr>
          </a:lstStyle>
          <a:p>
            <a:pPr>
              <a:defRPr/>
            </a:pPr>
            <a:fld id="{0739CA52-B161-4AC7-A81B-F603669E24ED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/>
              <a:t>Division Ave High School	Ms. Foglia</a:t>
            </a:r>
            <a:endParaRPr lang="en-US" sz="1800" b="1"/>
          </a:p>
          <a:p>
            <a:pPr>
              <a:tabLst>
                <a:tab pos="6170613" algn="r"/>
              </a:tabLst>
              <a:defRPr/>
            </a:pPr>
            <a:r>
              <a:rPr lang="en-US" sz="1400" b="1"/>
              <a:t>Regents Biology</a:t>
            </a:r>
          </a:p>
        </p:txBody>
      </p:sp>
    </p:spTree>
    <p:extLst>
      <p:ext uri="{BB962C8B-B14F-4D97-AF65-F5344CB8AC3E}">
        <p14:creationId xmlns:p14="http://schemas.microsoft.com/office/powerpoint/2010/main" val="160305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48" charset="0"/>
              </a:defRPr>
            </a:lvl1pPr>
          </a:lstStyle>
          <a:p>
            <a:pPr>
              <a:defRPr/>
            </a:pPr>
            <a:fld id="{DEB6EB8A-C382-4355-B8BD-4FE0A6C3D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A76969-E610-4EDC-BF2B-D2C6AF3EE117}" type="slidenum">
              <a:rPr lang="en-US" sz="1200">
                <a:latin typeface="Times" pitchFamily="48" charset="0"/>
              </a:rPr>
              <a:pPr/>
              <a:t>1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072AF5-B1DE-40C9-86FB-A9581AF8C226}" type="slidenum">
              <a:rPr lang="en-US" sz="1200">
                <a:latin typeface="Times" pitchFamily="48" charset="0"/>
              </a:rPr>
              <a:pPr/>
              <a:t>10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A7AB84-1E3A-4DBA-B557-DD6B121679A4}" type="slidenum">
              <a:rPr lang="en-US" sz="1200">
                <a:latin typeface="Times" pitchFamily="48" charset="0"/>
              </a:rPr>
              <a:pPr/>
              <a:t>11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FD96F2-2A62-436E-964A-0552C61643B1}" type="slidenum">
              <a:rPr lang="en-US" sz="1200">
                <a:latin typeface="Times" pitchFamily="48" charset="0"/>
              </a:rPr>
              <a:pPr/>
              <a:t>12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Consider the greater variation with 23 pairs of chromosomes = mixing and matching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7B9212-231F-4AFD-B5F8-C78D7FC8820C}" type="slidenum">
              <a:rPr lang="en-US" sz="1200">
                <a:latin typeface="Times" pitchFamily="48" charset="0"/>
              </a:rPr>
              <a:pPr/>
              <a:t>13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Consider the greater variation with 23 pairs of chromosomes = mixing and matching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B6EB8A-C382-4355-B8BD-4FE0A6C3D02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3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B6EB8A-C382-4355-B8BD-4FE0A6C3D0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7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DC3C3E9-7C32-462A-88BA-575A35165883}" type="slidenum">
              <a:rPr lang="en-US" sz="1200">
                <a:latin typeface="Times" pitchFamily="48" charset="0"/>
              </a:rPr>
              <a:pPr/>
              <a:t>2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5C9592-8812-49A1-AA2E-9A12D9A0BECA}" type="slidenum">
              <a:rPr lang="en-US" sz="1200">
                <a:latin typeface="Times" pitchFamily="48" charset="0"/>
              </a:rPr>
              <a:pPr/>
              <a:t>3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26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DA3945-E22D-4F90-BF7F-7B4ABBA02C20}" type="slidenum">
              <a:rPr lang="en-US" sz="1200">
                <a:latin typeface="Times" pitchFamily="48" charset="0"/>
              </a:rPr>
              <a:pPr/>
              <a:t>4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F5A11A-A679-4B4A-86BA-2700A0B590BC}" type="slidenum">
              <a:rPr lang="en-US" sz="1200">
                <a:latin typeface="Times" pitchFamily="48" charset="0"/>
              </a:rPr>
              <a:pPr/>
              <a:t>5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8F27A0-6A1B-4B9B-A2F5-4B5C8D1B1037}" type="slidenum">
              <a:rPr lang="en-US" sz="1200">
                <a:latin typeface="Times" pitchFamily="48" charset="0"/>
              </a:rPr>
              <a:pPr/>
              <a:t>6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5D9AFA-CABA-4C97-A4A1-7EC978450EB3}" type="slidenum">
              <a:rPr lang="en-US" sz="1200">
                <a:latin typeface="Times" pitchFamily="48" charset="0"/>
              </a:rPr>
              <a:pPr/>
              <a:t>7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0CFCC3-255A-4F00-84CA-62EA97F60B9D}" type="slidenum">
              <a:rPr lang="en-US" sz="1200">
                <a:latin typeface="Times" pitchFamily="48" charset="0"/>
              </a:rPr>
              <a:pPr/>
              <a:t>8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F7A7B7-C424-41F7-894B-6B6B9689E9B4}" type="slidenum">
              <a:rPr lang="en-US" sz="1200">
                <a:latin typeface="Times" pitchFamily="48" charset="0"/>
              </a:rPr>
              <a:pPr/>
              <a:t>9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48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 userDrawn="1"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78"/>
          <p:cNvGrpSpPr>
            <a:grpSpLocks/>
          </p:cNvGrpSpPr>
          <p:nvPr userDrawn="1"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79"/>
          <p:cNvGrpSpPr>
            <a:grpSpLocks/>
          </p:cNvGrpSpPr>
          <p:nvPr userDrawn="1"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1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4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/>
            </a:lvl1pPr>
          </a:lstStyle>
          <a:p>
            <a:pPr>
              <a:defRPr/>
            </a:pPr>
            <a:r>
              <a:rPr lang="en-US"/>
              <a:t>2006-2007</a:t>
            </a:r>
          </a:p>
        </p:txBody>
      </p:sp>
      <p:sp>
        <p:nvSpPr>
          <p:cNvPr id="15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3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64E12-3C24-4905-B74E-A889757A29D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0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5A1C-E2C1-4807-8E26-E5C17ACB543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4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38596-F64D-4F62-B7C7-9D476F0F31A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9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36C48-81FA-42C8-84CA-737DCB95F67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5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1DDEC-9C67-4314-97F7-1F6EFFCEAE3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7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8ECC-035E-4A04-9402-704D43EB0F3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5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1E8FB-F0E4-45C3-AA87-46D6C381588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7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5449-897E-4D25-B105-C8A912812AF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5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65EF-4600-40DD-9450-BAD18E27C4A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FA2E7-8C38-434A-863C-AC095F159BB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/>
            </a:lvl1pPr>
          </a:lstStyle>
          <a:p>
            <a:pPr>
              <a:defRPr/>
            </a:pPr>
            <a:fld id="{C51B82C1-7FF0-4829-A819-75941DCC76A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48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53" name="Text Box 81"/>
          <p:cNvSpPr txBox="1">
            <a:spLocks noChangeArrowheads="1"/>
          </p:cNvSpPr>
          <p:nvPr userDrawn="1"/>
        </p:nvSpPr>
        <p:spPr bwMode="auto">
          <a:xfrm>
            <a:off x="228600" y="63849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/>
              <a:t>Regents Biology</a:t>
            </a:r>
            <a:endParaRPr lang="en-US">
              <a:latin typeface="Times" pitchFamily="4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48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48" charset="2"/>
        <a:buChar char="u"/>
        <a:defRPr sz="28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48" charset="2"/>
        <a:buChar char="§"/>
        <a:defRPr sz="2400" b="1">
          <a:solidFill>
            <a:srgbClr val="0F116A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48" charset="2"/>
        <a:buChar char="w"/>
        <a:defRPr sz="2000" b="1">
          <a:solidFill>
            <a:srgbClr val="0F116A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rgbClr val="0F116A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rgbClr val="0F116A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rgbClr val="0F116A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rgbClr val="0F116A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/>
              <a:t>2006-2007</a:t>
            </a:r>
            <a:endParaRPr lang="en-US" sz="1400" b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43000" y="2895600"/>
            <a:ext cx="475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Meiosis &amp;</a:t>
            </a:r>
          </a:p>
          <a:p>
            <a:r>
              <a:rPr lang="en-US" sz="3600" b="1">
                <a:solidFill>
                  <a:schemeClr val="tx2"/>
                </a:solidFill>
              </a:rPr>
              <a:t>Sexual Reproduction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38369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1242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meiomo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95421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23622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01-03bx1-ReproBeet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 r="5400"/>
          <a:stretch>
            <a:fillRect/>
          </a:stretch>
        </p:blipFill>
        <p:spPr bwMode="auto">
          <a:xfrm>
            <a:off x="2438400" y="4667250"/>
            <a:ext cx="303371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102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4138" y="3033878"/>
            <a:ext cx="5180012" cy="9906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2nd division of meiosis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looks like </a:t>
            </a:r>
            <a:r>
              <a:rPr lang="en-US" u="sng" dirty="0" smtClean="0">
                <a:solidFill>
                  <a:srgbClr val="C00000"/>
                </a:solidFill>
              </a:rPr>
              <a:t>mitosis</a:t>
            </a:r>
          </a:p>
        </p:txBody>
      </p:sp>
      <p:sp>
        <p:nvSpPr>
          <p:cNvPr id="341103" name="Freeform 1135"/>
          <p:cNvSpPr>
            <a:spLocks/>
          </p:cNvSpPr>
          <p:nvPr/>
        </p:nvSpPr>
        <p:spPr bwMode="auto">
          <a:xfrm>
            <a:off x="6400800" y="2524540"/>
            <a:ext cx="1168400" cy="1422400"/>
          </a:xfrm>
          <a:custGeom>
            <a:avLst/>
            <a:gdLst>
              <a:gd name="T0" fmla="*/ 720 w 736"/>
              <a:gd name="T1" fmla="*/ 16 h 896"/>
              <a:gd name="T2" fmla="*/ 720 w 736"/>
              <a:gd name="T3" fmla="*/ 64 h 896"/>
              <a:gd name="T4" fmla="*/ 672 w 736"/>
              <a:gd name="T5" fmla="*/ 400 h 896"/>
              <a:gd name="T6" fmla="*/ 336 w 736"/>
              <a:gd name="T7" fmla="*/ 448 h 896"/>
              <a:gd name="T8" fmla="*/ 240 w 736"/>
              <a:gd name="T9" fmla="*/ 832 h 896"/>
              <a:gd name="T10" fmla="*/ 0 w 736"/>
              <a:gd name="T11" fmla="*/ 832 h 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6"/>
              <a:gd name="T19" fmla="*/ 0 h 896"/>
              <a:gd name="T20" fmla="*/ 736 w 736"/>
              <a:gd name="T21" fmla="*/ 896 h 8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6" h="896">
                <a:moveTo>
                  <a:pt x="720" y="16"/>
                </a:moveTo>
                <a:cubicBezTo>
                  <a:pt x="724" y="8"/>
                  <a:pt x="728" y="0"/>
                  <a:pt x="720" y="64"/>
                </a:cubicBezTo>
                <a:cubicBezTo>
                  <a:pt x="712" y="128"/>
                  <a:pt x="736" y="336"/>
                  <a:pt x="672" y="400"/>
                </a:cubicBezTo>
                <a:cubicBezTo>
                  <a:pt x="608" y="464"/>
                  <a:pt x="408" y="376"/>
                  <a:pt x="336" y="448"/>
                </a:cubicBezTo>
                <a:cubicBezTo>
                  <a:pt x="264" y="520"/>
                  <a:pt x="296" y="768"/>
                  <a:pt x="240" y="832"/>
                </a:cubicBezTo>
                <a:cubicBezTo>
                  <a:pt x="184" y="896"/>
                  <a:pt x="92" y="864"/>
                  <a:pt x="0" y="832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4" name="Freeform 1136"/>
          <p:cNvSpPr>
            <a:spLocks/>
          </p:cNvSpPr>
          <p:nvPr/>
        </p:nvSpPr>
        <p:spPr bwMode="auto">
          <a:xfrm>
            <a:off x="6400800" y="4124740"/>
            <a:ext cx="1168400" cy="1422400"/>
          </a:xfrm>
          <a:custGeom>
            <a:avLst/>
            <a:gdLst>
              <a:gd name="T0" fmla="*/ 720 w 736"/>
              <a:gd name="T1" fmla="*/ 16 h 896"/>
              <a:gd name="T2" fmla="*/ 720 w 736"/>
              <a:gd name="T3" fmla="*/ 64 h 896"/>
              <a:gd name="T4" fmla="*/ 672 w 736"/>
              <a:gd name="T5" fmla="*/ 400 h 896"/>
              <a:gd name="T6" fmla="*/ 336 w 736"/>
              <a:gd name="T7" fmla="*/ 448 h 896"/>
              <a:gd name="T8" fmla="*/ 240 w 736"/>
              <a:gd name="T9" fmla="*/ 832 h 896"/>
              <a:gd name="T10" fmla="*/ 0 w 736"/>
              <a:gd name="T11" fmla="*/ 832 h 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6"/>
              <a:gd name="T19" fmla="*/ 0 h 896"/>
              <a:gd name="T20" fmla="*/ 736 w 736"/>
              <a:gd name="T21" fmla="*/ 896 h 8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6" h="896">
                <a:moveTo>
                  <a:pt x="720" y="16"/>
                </a:moveTo>
                <a:cubicBezTo>
                  <a:pt x="724" y="8"/>
                  <a:pt x="728" y="0"/>
                  <a:pt x="720" y="64"/>
                </a:cubicBezTo>
                <a:cubicBezTo>
                  <a:pt x="712" y="128"/>
                  <a:pt x="736" y="336"/>
                  <a:pt x="672" y="400"/>
                </a:cubicBezTo>
                <a:cubicBezTo>
                  <a:pt x="608" y="464"/>
                  <a:pt x="408" y="376"/>
                  <a:pt x="336" y="448"/>
                </a:cubicBezTo>
                <a:cubicBezTo>
                  <a:pt x="264" y="520"/>
                  <a:pt x="296" y="768"/>
                  <a:pt x="240" y="832"/>
                </a:cubicBezTo>
                <a:cubicBezTo>
                  <a:pt x="184" y="896"/>
                  <a:pt x="92" y="864"/>
                  <a:pt x="0" y="832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5" name="Freeform 1137"/>
          <p:cNvSpPr>
            <a:spLocks/>
          </p:cNvSpPr>
          <p:nvPr/>
        </p:nvSpPr>
        <p:spPr bwMode="auto">
          <a:xfrm>
            <a:off x="6400800" y="5801140"/>
            <a:ext cx="1168400" cy="1422400"/>
          </a:xfrm>
          <a:custGeom>
            <a:avLst/>
            <a:gdLst>
              <a:gd name="T0" fmla="*/ 720 w 736"/>
              <a:gd name="T1" fmla="*/ 16 h 896"/>
              <a:gd name="T2" fmla="*/ 720 w 736"/>
              <a:gd name="T3" fmla="*/ 64 h 896"/>
              <a:gd name="T4" fmla="*/ 672 w 736"/>
              <a:gd name="T5" fmla="*/ 400 h 896"/>
              <a:gd name="T6" fmla="*/ 336 w 736"/>
              <a:gd name="T7" fmla="*/ 448 h 896"/>
              <a:gd name="T8" fmla="*/ 240 w 736"/>
              <a:gd name="T9" fmla="*/ 832 h 896"/>
              <a:gd name="T10" fmla="*/ 0 w 736"/>
              <a:gd name="T11" fmla="*/ 832 h 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6"/>
              <a:gd name="T19" fmla="*/ 0 h 896"/>
              <a:gd name="T20" fmla="*/ 736 w 736"/>
              <a:gd name="T21" fmla="*/ 896 h 8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6" h="896">
                <a:moveTo>
                  <a:pt x="720" y="16"/>
                </a:moveTo>
                <a:cubicBezTo>
                  <a:pt x="724" y="8"/>
                  <a:pt x="728" y="0"/>
                  <a:pt x="720" y="64"/>
                </a:cubicBezTo>
                <a:cubicBezTo>
                  <a:pt x="712" y="128"/>
                  <a:pt x="736" y="336"/>
                  <a:pt x="672" y="400"/>
                </a:cubicBezTo>
                <a:cubicBezTo>
                  <a:pt x="608" y="464"/>
                  <a:pt x="408" y="376"/>
                  <a:pt x="336" y="448"/>
                </a:cubicBezTo>
                <a:cubicBezTo>
                  <a:pt x="264" y="520"/>
                  <a:pt x="296" y="768"/>
                  <a:pt x="240" y="832"/>
                </a:cubicBezTo>
                <a:cubicBezTo>
                  <a:pt x="184" y="896"/>
                  <a:pt x="92" y="864"/>
                  <a:pt x="0" y="832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1" name="Freeform 1133"/>
          <p:cNvSpPr>
            <a:spLocks/>
          </p:cNvSpPr>
          <p:nvPr/>
        </p:nvSpPr>
        <p:spPr bwMode="auto">
          <a:xfrm>
            <a:off x="6400800" y="1076740"/>
            <a:ext cx="1168400" cy="1422400"/>
          </a:xfrm>
          <a:custGeom>
            <a:avLst/>
            <a:gdLst>
              <a:gd name="T0" fmla="*/ 720 w 736"/>
              <a:gd name="T1" fmla="*/ 16 h 896"/>
              <a:gd name="T2" fmla="*/ 720 w 736"/>
              <a:gd name="T3" fmla="*/ 64 h 896"/>
              <a:gd name="T4" fmla="*/ 672 w 736"/>
              <a:gd name="T5" fmla="*/ 400 h 896"/>
              <a:gd name="T6" fmla="*/ 336 w 736"/>
              <a:gd name="T7" fmla="*/ 448 h 896"/>
              <a:gd name="T8" fmla="*/ 240 w 736"/>
              <a:gd name="T9" fmla="*/ 832 h 896"/>
              <a:gd name="T10" fmla="*/ 0 w 736"/>
              <a:gd name="T11" fmla="*/ 832 h 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6"/>
              <a:gd name="T19" fmla="*/ 0 h 896"/>
              <a:gd name="T20" fmla="*/ 736 w 736"/>
              <a:gd name="T21" fmla="*/ 896 h 8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6" h="896">
                <a:moveTo>
                  <a:pt x="720" y="16"/>
                </a:moveTo>
                <a:cubicBezTo>
                  <a:pt x="724" y="8"/>
                  <a:pt x="728" y="0"/>
                  <a:pt x="720" y="64"/>
                </a:cubicBezTo>
                <a:cubicBezTo>
                  <a:pt x="712" y="128"/>
                  <a:pt x="736" y="336"/>
                  <a:pt x="672" y="400"/>
                </a:cubicBezTo>
                <a:cubicBezTo>
                  <a:pt x="608" y="464"/>
                  <a:pt x="408" y="376"/>
                  <a:pt x="336" y="448"/>
                </a:cubicBezTo>
                <a:cubicBezTo>
                  <a:pt x="264" y="520"/>
                  <a:pt x="296" y="768"/>
                  <a:pt x="240" y="832"/>
                </a:cubicBezTo>
                <a:cubicBezTo>
                  <a:pt x="184" y="896"/>
                  <a:pt x="92" y="864"/>
                  <a:pt x="0" y="832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92" name="AutoShape 1124"/>
          <p:cNvSpPr>
            <a:spLocks noChangeArrowheads="1"/>
          </p:cNvSpPr>
          <p:nvPr/>
        </p:nvSpPr>
        <p:spPr bwMode="auto">
          <a:xfrm>
            <a:off x="2962279" y="4730330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94" name="AutoShape 1026"/>
          <p:cNvSpPr>
            <a:spLocks noChangeArrowheads="1"/>
          </p:cNvSpPr>
          <p:nvPr/>
        </p:nvSpPr>
        <p:spPr bwMode="auto">
          <a:xfrm>
            <a:off x="5585082" y="4806530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95" name="AutoShape 1027"/>
          <p:cNvSpPr>
            <a:spLocks noChangeArrowheads="1"/>
          </p:cNvSpPr>
          <p:nvPr/>
        </p:nvSpPr>
        <p:spPr bwMode="auto">
          <a:xfrm>
            <a:off x="5601124" y="1630194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22279" y="31474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Meiosis 2 overview</a:t>
            </a:r>
          </a:p>
        </p:txBody>
      </p:sp>
      <p:sp>
        <p:nvSpPr>
          <p:cNvPr id="340998" name="AutoShape 1030"/>
          <p:cNvSpPr>
            <a:spLocks noChangeArrowheads="1"/>
          </p:cNvSpPr>
          <p:nvPr/>
        </p:nvSpPr>
        <p:spPr bwMode="auto">
          <a:xfrm>
            <a:off x="2949746" y="1630194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8" name="Group 1067"/>
          <p:cNvGrpSpPr>
            <a:grpSpLocks/>
          </p:cNvGrpSpPr>
          <p:nvPr/>
        </p:nvGrpSpPr>
        <p:grpSpPr bwMode="auto">
          <a:xfrm>
            <a:off x="1104904" y="4196930"/>
            <a:ext cx="1447800" cy="1447800"/>
            <a:chOff x="4560" y="3408"/>
            <a:chExt cx="912" cy="912"/>
          </a:xfrm>
        </p:grpSpPr>
        <p:sp>
          <p:nvSpPr>
            <p:cNvPr id="14401" name="Rectangle 1068"/>
            <p:cNvSpPr>
              <a:spLocks noChangeArrowheads="1"/>
            </p:cNvSpPr>
            <p:nvPr/>
          </p:nvSpPr>
          <p:spPr bwMode="auto">
            <a:xfrm>
              <a:off x="4704" y="3984"/>
              <a:ext cx="67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Oval 1069"/>
            <p:cNvSpPr>
              <a:spLocks noChangeArrowheads="1"/>
            </p:cNvSpPr>
            <p:nvPr/>
          </p:nvSpPr>
          <p:spPr bwMode="auto">
            <a:xfrm>
              <a:off x="4560" y="3408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03" name="Group 1070"/>
            <p:cNvGrpSpPr>
              <a:grpSpLocks/>
            </p:cNvGrpSpPr>
            <p:nvPr/>
          </p:nvGrpSpPr>
          <p:grpSpPr bwMode="auto">
            <a:xfrm flipV="1">
              <a:off x="4752" y="3600"/>
              <a:ext cx="192" cy="240"/>
              <a:chOff x="5376" y="2304"/>
              <a:chExt cx="240" cy="288"/>
            </a:xfrm>
          </p:grpSpPr>
          <p:sp>
            <p:nvSpPr>
              <p:cNvPr id="14407" name="Freeform 1071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8" name="Freeform 1072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04" name="Group 1073"/>
            <p:cNvGrpSpPr>
              <a:grpSpLocks/>
            </p:cNvGrpSpPr>
            <p:nvPr/>
          </p:nvGrpSpPr>
          <p:grpSpPr bwMode="auto">
            <a:xfrm>
              <a:off x="5040" y="3696"/>
              <a:ext cx="236" cy="480"/>
              <a:chOff x="480" y="3024"/>
              <a:chExt cx="284" cy="576"/>
            </a:xfrm>
          </p:grpSpPr>
          <p:sp>
            <p:nvSpPr>
              <p:cNvPr id="14405" name="Freeform 1074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6" name="Freeform 1075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349" name="Group 1076"/>
          <p:cNvGrpSpPr>
            <a:grpSpLocks/>
          </p:cNvGrpSpPr>
          <p:nvPr/>
        </p:nvGrpSpPr>
        <p:grpSpPr bwMode="auto">
          <a:xfrm>
            <a:off x="1120946" y="1096794"/>
            <a:ext cx="1447800" cy="1447800"/>
            <a:chOff x="3504" y="3408"/>
            <a:chExt cx="912" cy="912"/>
          </a:xfrm>
        </p:grpSpPr>
        <p:sp>
          <p:nvSpPr>
            <p:cNvPr id="14394" name="Oval 1077"/>
            <p:cNvSpPr>
              <a:spLocks noChangeArrowheads="1"/>
            </p:cNvSpPr>
            <p:nvPr/>
          </p:nvSpPr>
          <p:spPr bwMode="auto">
            <a:xfrm>
              <a:off x="3504" y="3408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95" name="Group 1078"/>
            <p:cNvGrpSpPr>
              <a:grpSpLocks/>
            </p:cNvGrpSpPr>
            <p:nvPr/>
          </p:nvGrpSpPr>
          <p:grpSpPr bwMode="auto">
            <a:xfrm flipV="1">
              <a:off x="4032" y="3600"/>
              <a:ext cx="192" cy="240"/>
              <a:chOff x="5376" y="2304"/>
              <a:chExt cx="240" cy="288"/>
            </a:xfrm>
          </p:grpSpPr>
          <p:sp>
            <p:nvSpPr>
              <p:cNvPr id="14399" name="Freeform 1079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0" name="Freeform 1080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6" name="Group 1081"/>
            <p:cNvGrpSpPr>
              <a:grpSpLocks/>
            </p:cNvGrpSpPr>
            <p:nvPr/>
          </p:nvGrpSpPr>
          <p:grpSpPr bwMode="auto">
            <a:xfrm>
              <a:off x="3748" y="3744"/>
              <a:ext cx="236" cy="480"/>
              <a:chOff x="480" y="3024"/>
              <a:chExt cx="284" cy="576"/>
            </a:xfrm>
          </p:grpSpPr>
          <p:sp>
            <p:nvSpPr>
              <p:cNvPr id="14397" name="Freeform 1082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Freeform 1083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50" name="Rectangle 1084"/>
          <p:cNvSpPr>
            <a:spLocks noChangeArrowheads="1"/>
          </p:cNvSpPr>
          <p:nvPr/>
        </p:nvSpPr>
        <p:spPr bwMode="auto">
          <a:xfrm>
            <a:off x="583762" y="5688261"/>
            <a:ext cx="5009882" cy="10895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27013" indent="-227013" algn="l">
              <a:lnSpc>
                <a:spcPct val="90000"/>
              </a:lnSpc>
              <a:buClr>
                <a:srgbClr val="000067"/>
              </a:buClr>
              <a:buFont typeface="Wingdings" pitchFamily="48" charset="2"/>
              <a:buChar char="§"/>
            </a:pPr>
            <a:r>
              <a:rPr lang="en-US" b="1" u="sng" dirty="0">
                <a:solidFill>
                  <a:srgbClr val="CC0000"/>
                </a:solidFill>
              </a:rPr>
              <a:t>2 </a:t>
            </a:r>
            <a:r>
              <a:rPr lang="en-US" b="1" u="sng" dirty="0" err="1" smtClean="0">
                <a:solidFill>
                  <a:srgbClr val="CC0000"/>
                </a:solidFill>
              </a:rPr>
              <a:t>unreplicated</a:t>
            </a:r>
            <a:r>
              <a:rPr lang="en-US" b="1" u="sng" dirty="0" smtClean="0">
                <a:solidFill>
                  <a:srgbClr val="CC0000"/>
                </a:solidFill>
              </a:rPr>
              <a:t> chromosomes</a:t>
            </a:r>
            <a:endParaRPr lang="en-US" b="1" u="sng" dirty="0">
              <a:solidFill>
                <a:srgbClr val="CC0000"/>
              </a:solidFill>
            </a:endParaRPr>
          </a:p>
          <a:p>
            <a:pPr marL="227013" indent="-227013" algn="l">
              <a:lnSpc>
                <a:spcPct val="90000"/>
              </a:lnSpc>
              <a:buClr>
                <a:srgbClr val="000067"/>
              </a:buClr>
              <a:buFont typeface="Wingdings" pitchFamily="48" charset="2"/>
              <a:buChar char="§"/>
            </a:pPr>
            <a:r>
              <a:rPr lang="en-US" b="1" u="sng" dirty="0">
                <a:solidFill>
                  <a:srgbClr val="CC0000"/>
                </a:solidFill>
              </a:rPr>
              <a:t>haploid</a:t>
            </a:r>
          </a:p>
          <a:p>
            <a:pPr marL="227013" indent="-227013" algn="l">
              <a:lnSpc>
                <a:spcPct val="90000"/>
              </a:lnSpc>
              <a:buClr>
                <a:srgbClr val="000067"/>
              </a:buClr>
              <a:buFont typeface="Wingdings" pitchFamily="48" charset="2"/>
              <a:buChar char="§"/>
            </a:pPr>
            <a:r>
              <a:rPr lang="en-US" b="1" u="sng" dirty="0" smtClean="0">
                <a:solidFill>
                  <a:srgbClr val="CC0000"/>
                </a:solidFill>
              </a:rPr>
              <a:t>n</a:t>
            </a:r>
            <a:endParaRPr lang="en-US" b="1" u="sng" dirty="0">
              <a:solidFill>
                <a:srgbClr val="CC0000"/>
              </a:solidFill>
            </a:endParaRPr>
          </a:p>
        </p:txBody>
      </p:sp>
      <p:grpSp>
        <p:nvGrpSpPr>
          <p:cNvPr id="8" name="Group 1131"/>
          <p:cNvGrpSpPr>
            <a:grpSpLocks/>
          </p:cNvGrpSpPr>
          <p:nvPr/>
        </p:nvGrpSpPr>
        <p:grpSpPr bwMode="auto">
          <a:xfrm>
            <a:off x="7086600" y="467140"/>
            <a:ext cx="1524000" cy="3124200"/>
            <a:chOff x="4368" y="2352"/>
            <a:chExt cx="960" cy="1968"/>
          </a:xfrm>
        </p:grpSpPr>
        <p:grpSp>
          <p:nvGrpSpPr>
            <p:cNvPr id="14386" name="Group 1086"/>
            <p:cNvGrpSpPr>
              <a:grpSpLocks/>
            </p:cNvGrpSpPr>
            <p:nvPr/>
          </p:nvGrpSpPr>
          <p:grpSpPr bwMode="auto">
            <a:xfrm>
              <a:off x="4368" y="2352"/>
              <a:ext cx="960" cy="960"/>
              <a:chOff x="1200" y="3216"/>
              <a:chExt cx="960" cy="960"/>
            </a:xfrm>
          </p:grpSpPr>
          <p:sp>
            <p:nvSpPr>
              <p:cNvPr id="14391" name="Oval 1087"/>
              <p:cNvSpPr>
                <a:spLocks noChangeArrowheads="1"/>
              </p:cNvSpPr>
              <p:nvPr/>
            </p:nvSpPr>
            <p:spPr bwMode="auto">
              <a:xfrm>
                <a:off x="1200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2" name="Freeform 1088"/>
              <p:cNvSpPr>
                <a:spLocks/>
              </p:cNvSpPr>
              <p:nvPr/>
            </p:nvSpPr>
            <p:spPr bwMode="auto">
              <a:xfrm flipV="1">
                <a:off x="1453" y="3648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3" name="Freeform 1089"/>
              <p:cNvSpPr>
                <a:spLocks/>
              </p:cNvSpPr>
              <p:nvPr/>
            </p:nvSpPr>
            <p:spPr bwMode="auto">
              <a:xfrm>
                <a:off x="1732" y="3456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7" name="Group 1090"/>
            <p:cNvGrpSpPr>
              <a:grpSpLocks/>
            </p:cNvGrpSpPr>
            <p:nvPr/>
          </p:nvGrpSpPr>
          <p:grpSpPr bwMode="auto">
            <a:xfrm>
              <a:off x="4368" y="3360"/>
              <a:ext cx="960" cy="960"/>
              <a:chOff x="2208" y="3216"/>
              <a:chExt cx="960" cy="960"/>
            </a:xfrm>
          </p:grpSpPr>
          <p:sp>
            <p:nvSpPr>
              <p:cNvPr id="14388" name="Oval 1091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" name="Freeform 1092"/>
              <p:cNvSpPr>
                <a:spLocks/>
              </p:cNvSpPr>
              <p:nvPr/>
            </p:nvSpPr>
            <p:spPr bwMode="auto">
              <a:xfrm flipH="1">
                <a:off x="2692" y="340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0" name="Freeform 1093"/>
              <p:cNvSpPr>
                <a:spLocks/>
              </p:cNvSpPr>
              <p:nvPr/>
            </p:nvSpPr>
            <p:spPr bwMode="auto">
              <a:xfrm flipH="1" flipV="1">
                <a:off x="2413" y="360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130"/>
          <p:cNvGrpSpPr>
            <a:grpSpLocks/>
          </p:cNvGrpSpPr>
          <p:nvPr/>
        </p:nvGrpSpPr>
        <p:grpSpPr bwMode="auto">
          <a:xfrm>
            <a:off x="7086600" y="3667540"/>
            <a:ext cx="1524000" cy="3124200"/>
            <a:chOff x="4368" y="240"/>
            <a:chExt cx="960" cy="1968"/>
          </a:xfrm>
        </p:grpSpPr>
        <p:grpSp>
          <p:nvGrpSpPr>
            <p:cNvPr id="14378" name="Group 1095"/>
            <p:cNvGrpSpPr>
              <a:grpSpLocks/>
            </p:cNvGrpSpPr>
            <p:nvPr/>
          </p:nvGrpSpPr>
          <p:grpSpPr bwMode="auto">
            <a:xfrm>
              <a:off x="4368" y="240"/>
              <a:ext cx="960" cy="960"/>
              <a:chOff x="3408" y="3216"/>
              <a:chExt cx="960" cy="960"/>
            </a:xfrm>
          </p:grpSpPr>
          <p:sp>
            <p:nvSpPr>
              <p:cNvPr id="14383" name="Oval 10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4" name="Freeform 1097"/>
              <p:cNvSpPr>
                <a:spLocks/>
              </p:cNvSpPr>
              <p:nvPr/>
            </p:nvSpPr>
            <p:spPr bwMode="auto">
              <a:xfrm flipV="1">
                <a:off x="3936" y="360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5" name="Freeform 1098"/>
              <p:cNvSpPr>
                <a:spLocks/>
              </p:cNvSpPr>
              <p:nvPr/>
            </p:nvSpPr>
            <p:spPr bwMode="auto">
              <a:xfrm>
                <a:off x="3696" y="3456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9" name="Group 1099"/>
            <p:cNvGrpSpPr>
              <a:grpSpLocks/>
            </p:cNvGrpSpPr>
            <p:nvPr/>
          </p:nvGrpSpPr>
          <p:grpSpPr bwMode="auto">
            <a:xfrm>
              <a:off x="4368" y="1248"/>
              <a:ext cx="960" cy="960"/>
              <a:chOff x="4416" y="3216"/>
              <a:chExt cx="960" cy="960"/>
            </a:xfrm>
          </p:grpSpPr>
          <p:sp>
            <p:nvSpPr>
              <p:cNvPr id="14380" name="Oval 1100"/>
              <p:cNvSpPr>
                <a:spLocks noChangeArrowheads="1"/>
              </p:cNvSpPr>
              <p:nvPr/>
            </p:nvSpPr>
            <p:spPr bwMode="auto">
              <a:xfrm>
                <a:off x="4416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1" name="Freeform 1101"/>
              <p:cNvSpPr>
                <a:spLocks/>
              </p:cNvSpPr>
              <p:nvPr/>
            </p:nvSpPr>
            <p:spPr bwMode="auto">
              <a:xfrm flipH="1">
                <a:off x="4944" y="3456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2" name="Freeform 1102"/>
              <p:cNvSpPr>
                <a:spLocks/>
              </p:cNvSpPr>
              <p:nvPr/>
            </p:nvSpPr>
            <p:spPr bwMode="auto">
              <a:xfrm flipH="1" flipV="1">
                <a:off x="4704" y="355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126"/>
          <p:cNvGrpSpPr>
            <a:grpSpLocks/>
          </p:cNvGrpSpPr>
          <p:nvPr/>
        </p:nvGrpSpPr>
        <p:grpSpPr bwMode="auto">
          <a:xfrm>
            <a:off x="3790954" y="4196930"/>
            <a:ext cx="1447800" cy="1447800"/>
            <a:chOff x="1728" y="2640"/>
            <a:chExt cx="912" cy="912"/>
          </a:xfrm>
        </p:grpSpPr>
        <p:sp>
          <p:nvSpPr>
            <p:cNvPr id="14371" name="Oval 1107"/>
            <p:cNvSpPr>
              <a:spLocks noChangeArrowheads="1"/>
            </p:cNvSpPr>
            <p:nvPr/>
          </p:nvSpPr>
          <p:spPr bwMode="auto">
            <a:xfrm>
              <a:off x="1728" y="2640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72" name="Group 1108"/>
            <p:cNvGrpSpPr>
              <a:grpSpLocks/>
            </p:cNvGrpSpPr>
            <p:nvPr/>
          </p:nvGrpSpPr>
          <p:grpSpPr bwMode="auto">
            <a:xfrm flipV="1">
              <a:off x="2086" y="3216"/>
              <a:ext cx="192" cy="240"/>
              <a:chOff x="5376" y="2304"/>
              <a:chExt cx="240" cy="288"/>
            </a:xfrm>
          </p:grpSpPr>
          <p:sp>
            <p:nvSpPr>
              <p:cNvPr id="14376" name="Freeform 1109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Freeform 1110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3" name="Group 1111"/>
            <p:cNvGrpSpPr>
              <a:grpSpLocks/>
            </p:cNvGrpSpPr>
            <p:nvPr/>
          </p:nvGrpSpPr>
          <p:grpSpPr bwMode="auto">
            <a:xfrm>
              <a:off x="2064" y="2688"/>
              <a:ext cx="236" cy="480"/>
              <a:chOff x="480" y="3024"/>
              <a:chExt cx="284" cy="576"/>
            </a:xfrm>
          </p:grpSpPr>
          <p:sp>
            <p:nvSpPr>
              <p:cNvPr id="14374" name="Freeform 1112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Freeform 1113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1125"/>
          <p:cNvGrpSpPr>
            <a:grpSpLocks/>
          </p:cNvGrpSpPr>
          <p:nvPr/>
        </p:nvGrpSpPr>
        <p:grpSpPr bwMode="auto">
          <a:xfrm>
            <a:off x="3787946" y="1096794"/>
            <a:ext cx="1447800" cy="1447800"/>
            <a:chOff x="1680" y="1248"/>
            <a:chExt cx="912" cy="912"/>
          </a:xfrm>
        </p:grpSpPr>
        <p:sp>
          <p:nvSpPr>
            <p:cNvPr id="14364" name="Oval 1117"/>
            <p:cNvSpPr>
              <a:spLocks noChangeArrowheads="1"/>
            </p:cNvSpPr>
            <p:nvPr/>
          </p:nvSpPr>
          <p:spPr bwMode="auto">
            <a:xfrm>
              <a:off x="1680" y="1248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65" name="Group 1118"/>
            <p:cNvGrpSpPr>
              <a:grpSpLocks/>
            </p:cNvGrpSpPr>
            <p:nvPr/>
          </p:nvGrpSpPr>
          <p:grpSpPr bwMode="auto">
            <a:xfrm flipV="1">
              <a:off x="2040" y="1296"/>
              <a:ext cx="192" cy="240"/>
              <a:chOff x="5376" y="2304"/>
              <a:chExt cx="240" cy="288"/>
            </a:xfrm>
          </p:grpSpPr>
          <p:sp>
            <p:nvSpPr>
              <p:cNvPr id="14369" name="Freeform 1119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Freeform 1120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6" name="Group 1121"/>
            <p:cNvGrpSpPr>
              <a:grpSpLocks/>
            </p:cNvGrpSpPr>
            <p:nvPr/>
          </p:nvGrpSpPr>
          <p:grpSpPr bwMode="auto">
            <a:xfrm>
              <a:off x="2018" y="1584"/>
              <a:ext cx="236" cy="480"/>
              <a:chOff x="480" y="3024"/>
              <a:chExt cx="284" cy="576"/>
            </a:xfrm>
          </p:grpSpPr>
          <p:sp>
            <p:nvSpPr>
              <p:cNvPr id="14367" name="Freeform 1122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Freeform 1123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141"/>
          <p:cNvGrpSpPr>
            <a:grpSpLocks/>
          </p:cNvGrpSpPr>
          <p:nvPr/>
        </p:nvGrpSpPr>
        <p:grpSpPr bwMode="auto">
          <a:xfrm>
            <a:off x="7086600" y="2829340"/>
            <a:ext cx="1752600" cy="1752600"/>
            <a:chOff x="4464" y="1824"/>
            <a:chExt cx="1104" cy="1104"/>
          </a:xfrm>
        </p:grpSpPr>
        <p:sp>
          <p:nvSpPr>
            <p:cNvPr id="14362" name="Oval 1140"/>
            <p:cNvSpPr>
              <a:spLocks noChangeArrowheads="1"/>
            </p:cNvSpPr>
            <p:nvPr/>
          </p:nvSpPr>
          <p:spPr bwMode="auto">
            <a:xfrm>
              <a:off x="4464" y="1824"/>
              <a:ext cx="1104" cy="1104"/>
            </a:xfrm>
            <a:prstGeom prst="ellipse">
              <a:avLst/>
            </a:prstGeom>
            <a:solidFill>
              <a:srgbClr val="FFEA18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1139"/>
            <p:cNvSpPr>
              <a:spLocks noChangeArrowheads="1"/>
            </p:cNvSpPr>
            <p:nvPr/>
          </p:nvSpPr>
          <p:spPr bwMode="auto">
            <a:xfrm>
              <a:off x="4717" y="1828"/>
              <a:ext cx="597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0800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  <p:sp>
        <p:nvSpPr>
          <p:cNvPr id="341110" name="AutoShape 1142"/>
          <p:cNvSpPr>
            <a:spLocks noChangeArrowheads="1"/>
          </p:cNvSpPr>
          <p:nvPr/>
        </p:nvSpPr>
        <p:spPr bwMode="auto">
          <a:xfrm>
            <a:off x="6029660" y="6182140"/>
            <a:ext cx="1784350" cy="6000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gametes</a:t>
            </a:r>
            <a:endParaRPr lang="en-US" sz="3000" b="1">
              <a:solidFill>
                <a:schemeClr val="tx2"/>
              </a:solidFill>
            </a:endParaRPr>
          </a:p>
        </p:txBody>
      </p:sp>
      <p:sp>
        <p:nvSpPr>
          <p:cNvPr id="341112" name="AutoShape 1144"/>
          <p:cNvSpPr>
            <a:spLocks noChangeArrowheads="1"/>
          </p:cNvSpPr>
          <p:nvPr/>
        </p:nvSpPr>
        <p:spPr bwMode="auto">
          <a:xfrm>
            <a:off x="2837084" y="2501004"/>
            <a:ext cx="3308550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>
                <a:solidFill>
                  <a:srgbClr val="0F116A"/>
                </a:solidFill>
              </a:rPr>
              <a:t>Line </a:t>
            </a:r>
            <a:r>
              <a:rPr lang="en-US" sz="2200" b="1" dirty="0" smtClean="0">
                <a:solidFill>
                  <a:srgbClr val="0F116A"/>
                </a:solidFill>
              </a:rPr>
              <a:t>Up Chromosomes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341113" name="AutoShape 1145"/>
          <p:cNvSpPr>
            <a:spLocks noChangeArrowheads="1"/>
          </p:cNvSpPr>
          <p:nvPr/>
        </p:nvSpPr>
        <p:spPr bwMode="auto">
          <a:xfrm>
            <a:off x="6967666" y="137496"/>
            <a:ext cx="1820613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rgbClr val="0F116A"/>
                </a:solidFill>
              </a:rPr>
              <a:t>Sisters split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341116" name="AutoShape 1148"/>
          <p:cNvSpPr>
            <a:spLocks noChangeArrowheads="1"/>
          </p:cNvSpPr>
          <p:nvPr/>
        </p:nvSpPr>
        <p:spPr bwMode="auto">
          <a:xfrm>
            <a:off x="4720855" y="4222330"/>
            <a:ext cx="1760538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>
                <a:solidFill>
                  <a:srgbClr val="0F116A"/>
                </a:solidFill>
              </a:rPr>
              <a:t>metaphase 2</a:t>
            </a:r>
          </a:p>
        </p:txBody>
      </p:sp>
      <p:sp>
        <p:nvSpPr>
          <p:cNvPr id="341117" name="AutoShape 1149"/>
          <p:cNvSpPr>
            <a:spLocks noChangeArrowheads="1"/>
          </p:cNvSpPr>
          <p:nvPr/>
        </p:nvSpPr>
        <p:spPr bwMode="auto">
          <a:xfrm>
            <a:off x="7064375" y="1748253"/>
            <a:ext cx="1619250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 err="1">
                <a:solidFill>
                  <a:srgbClr val="0F116A"/>
                </a:solidFill>
              </a:rPr>
              <a:t>telophase</a:t>
            </a:r>
            <a:r>
              <a:rPr lang="en-US" sz="2000" b="1" dirty="0">
                <a:solidFill>
                  <a:srgbClr val="0F116A"/>
                </a:solidFill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103" grpId="0" animBg="1"/>
      <p:bldP spid="341104" grpId="0" animBg="1"/>
      <p:bldP spid="341105" grpId="0" animBg="1"/>
      <p:bldP spid="341101" grpId="0" animBg="1"/>
      <p:bldP spid="341092" grpId="0" animBg="1"/>
      <p:bldP spid="340994" grpId="0" animBg="1"/>
      <p:bldP spid="340995" grpId="0" animBg="1"/>
      <p:bldP spid="340998" grpId="0" animBg="1"/>
      <p:bldP spid="341110" grpId="0" animBg="1"/>
      <p:bldP spid="341112" grpId="0" animBg="1"/>
      <p:bldP spid="341113" grpId="0" animBg="1"/>
      <p:bldP spid="341116" grpId="0"/>
      <p:bldP spid="341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0088" y="381004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Meiosis summary</a:t>
            </a:r>
          </a:p>
        </p:txBody>
      </p:sp>
      <p:sp>
        <p:nvSpPr>
          <p:cNvPr id="273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58688" y="1066804"/>
            <a:ext cx="6715538" cy="5334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special </a:t>
            </a:r>
            <a:r>
              <a:rPr lang="en-US" sz="3200" u="sng" dirty="0" smtClean="0">
                <a:solidFill>
                  <a:srgbClr val="C00000"/>
                </a:solidFill>
              </a:rPr>
              <a:t>cell division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in sexually reproducing organisms</a:t>
            </a:r>
          </a:p>
          <a:p>
            <a:pPr eaLnBrk="1" hangingPunct="1"/>
            <a:r>
              <a:rPr lang="en-US" sz="3200" dirty="0" smtClean="0"/>
              <a:t>reduces number of </a:t>
            </a:r>
            <a:r>
              <a:rPr lang="en-US" sz="3200" u="sng" dirty="0" smtClean="0">
                <a:solidFill>
                  <a:srgbClr val="CC0000"/>
                </a:solidFill>
              </a:rPr>
              <a:t>chromosomes</a:t>
            </a:r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diploid </a:t>
            </a:r>
            <a:r>
              <a:rPr lang="en-US" u="sng" dirty="0" smtClean="0">
                <a:solidFill>
                  <a:srgbClr val="CC0000"/>
                </a:solidFill>
                <a:sym typeface="Symbol" pitchFamily="48" charset="2"/>
              </a:rPr>
              <a:t> haploid </a:t>
            </a:r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2n </a:t>
            </a:r>
            <a:r>
              <a:rPr lang="en-US" u="sng" dirty="0" smtClean="0">
                <a:solidFill>
                  <a:srgbClr val="CC0000"/>
                </a:solidFill>
                <a:sym typeface="Symbol" pitchFamily="48" charset="2"/>
              </a:rPr>
              <a:t> </a:t>
            </a:r>
            <a:r>
              <a:rPr lang="en-US" u="sng" dirty="0" smtClean="0">
                <a:solidFill>
                  <a:srgbClr val="CC0000"/>
                </a:solidFill>
              </a:rPr>
              <a:t>n </a:t>
            </a:r>
          </a:p>
          <a:p>
            <a:pPr eaLnBrk="1" hangingPunct="1"/>
            <a:r>
              <a:rPr lang="en-US" sz="3200" dirty="0" smtClean="0"/>
              <a:t>makes </a:t>
            </a:r>
            <a:r>
              <a:rPr lang="en-US" sz="3200" u="sng" dirty="0" smtClean="0">
                <a:solidFill>
                  <a:srgbClr val="CC0000"/>
                </a:solidFill>
              </a:rPr>
              <a:t>gametes</a:t>
            </a:r>
            <a:r>
              <a:rPr lang="en-US" sz="3200" dirty="0" smtClean="0"/>
              <a:t> </a:t>
            </a:r>
          </a:p>
          <a:p>
            <a:pPr lvl="1" eaLnBrk="1" hangingPunct="1"/>
            <a:r>
              <a:rPr lang="en-US" u="sng" dirty="0" smtClean="0">
                <a:solidFill>
                  <a:srgbClr val="C00000"/>
                </a:solidFill>
              </a:rPr>
              <a:t>Spermatogenesis</a:t>
            </a:r>
            <a:r>
              <a:rPr lang="en-US" dirty="0" smtClean="0"/>
              <a:t> = making </a:t>
            </a:r>
            <a:r>
              <a:rPr lang="en-US" u="sng" dirty="0" smtClean="0">
                <a:solidFill>
                  <a:srgbClr val="C00000"/>
                </a:solidFill>
              </a:rPr>
              <a:t>sperm</a:t>
            </a:r>
            <a:r>
              <a:rPr lang="en-US" dirty="0" smtClean="0"/>
              <a:t> through meiosis</a:t>
            </a:r>
          </a:p>
          <a:p>
            <a:pPr lvl="1" eaLnBrk="1" hangingPunct="1"/>
            <a:r>
              <a:rPr lang="en-US" u="sng" dirty="0" smtClean="0">
                <a:solidFill>
                  <a:srgbClr val="C00000"/>
                </a:solidFill>
              </a:rPr>
              <a:t>Oogenesis</a:t>
            </a:r>
            <a:r>
              <a:rPr lang="en-US" dirty="0" smtClean="0"/>
              <a:t> = making </a:t>
            </a:r>
            <a:r>
              <a:rPr lang="en-US" u="sng" dirty="0" smtClean="0">
                <a:solidFill>
                  <a:srgbClr val="C00000"/>
                </a:solidFill>
              </a:rPr>
              <a:t>eggs</a:t>
            </a:r>
            <a:r>
              <a:rPr lang="en-US" dirty="0" smtClean="0"/>
              <a:t> through meiosis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63" y="1822173"/>
            <a:ext cx="2349798" cy="27630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meiosis?</a:t>
            </a:r>
          </a:p>
        </p:txBody>
      </p:sp>
      <p:sp>
        <p:nvSpPr>
          <p:cNvPr id="28774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153400" cy="17526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CC0000"/>
                </a:solidFill>
              </a:rPr>
              <a:t>Consistency</a:t>
            </a:r>
            <a:r>
              <a:rPr lang="en-US" dirty="0" smtClean="0">
                <a:solidFill>
                  <a:schemeClr val="accent4"/>
                </a:solidFill>
              </a:rPr>
              <a:t> over time</a:t>
            </a:r>
          </a:p>
          <a:p>
            <a:pPr lvl="1" eaLnBrk="1" hangingPunct="1"/>
            <a:r>
              <a:rPr lang="en-US" dirty="0" smtClean="0"/>
              <a:t>meiosis keeps chromosome number </a:t>
            </a:r>
            <a:r>
              <a:rPr lang="en-US" u="sng" dirty="0" smtClean="0">
                <a:solidFill>
                  <a:srgbClr val="C00000"/>
                </a:solidFill>
              </a:rPr>
              <a:t>the same</a:t>
            </a:r>
            <a:r>
              <a:rPr lang="en-US" dirty="0" smtClean="0"/>
              <a:t> from generation to generation</a:t>
            </a:r>
          </a:p>
        </p:txBody>
      </p:sp>
      <p:sp>
        <p:nvSpPr>
          <p:cNvPr id="287882" name="AutoShape 138"/>
          <p:cNvSpPr>
            <a:spLocks noChangeArrowheads="1"/>
          </p:cNvSpPr>
          <p:nvPr/>
        </p:nvSpPr>
        <p:spPr bwMode="auto">
          <a:xfrm>
            <a:off x="3149600" y="3265488"/>
            <a:ext cx="13239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Mom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287883" name="AutoShape 139"/>
          <p:cNvSpPr>
            <a:spLocks noChangeArrowheads="1"/>
          </p:cNvSpPr>
          <p:nvPr/>
        </p:nvSpPr>
        <p:spPr bwMode="auto">
          <a:xfrm>
            <a:off x="3251200" y="6075363"/>
            <a:ext cx="12223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 dirty="0">
                <a:solidFill>
                  <a:srgbClr val="0F116A"/>
                </a:solidFill>
              </a:rPr>
              <a:t>from Dad</a:t>
            </a:r>
            <a:endParaRPr lang="en-US" sz="2200" b="1" dirty="0">
              <a:solidFill>
                <a:srgbClr val="0F116A"/>
              </a:solidFill>
            </a:endParaRP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4395788" y="3236913"/>
            <a:ext cx="1311275" cy="1298575"/>
            <a:chOff x="432" y="1392"/>
            <a:chExt cx="818" cy="818"/>
          </a:xfrm>
        </p:grpSpPr>
        <p:sp>
          <p:nvSpPr>
            <p:cNvPr id="19500" name="Oval 141"/>
            <p:cNvSpPr>
              <a:spLocks noChangeArrowheads="1"/>
            </p:cNvSpPr>
            <p:nvPr/>
          </p:nvSpPr>
          <p:spPr bwMode="auto">
            <a:xfrm>
              <a:off x="432" y="1392"/>
              <a:ext cx="818" cy="818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Freeform 142"/>
            <p:cNvSpPr>
              <a:spLocks/>
            </p:cNvSpPr>
            <p:nvPr/>
          </p:nvSpPr>
          <p:spPr bwMode="auto">
            <a:xfrm flipH="1">
              <a:off x="727" y="1453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Freeform 143"/>
            <p:cNvSpPr>
              <a:spLocks/>
            </p:cNvSpPr>
            <p:nvPr/>
          </p:nvSpPr>
          <p:spPr bwMode="auto">
            <a:xfrm flipV="1">
              <a:off x="997" y="1824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Freeform 144"/>
            <p:cNvSpPr>
              <a:spLocks/>
            </p:cNvSpPr>
            <p:nvPr/>
          </p:nvSpPr>
          <p:spPr bwMode="auto">
            <a:xfrm>
              <a:off x="576" y="1824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5"/>
          <p:cNvGrpSpPr>
            <a:grpSpLocks/>
          </p:cNvGrpSpPr>
          <p:nvPr/>
        </p:nvGrpSpPr>
        <p:grpSpPr bwMode="auto">
          <a:xfrm flipH="1">
            <a:off x="4038600" y="4456113"/>
            <a:ext cx="1668463" cy="1831975"/>
            <a:chOff x="2096" y="1056"/>
            <a:chExt cx="1041" cy="1154"/>
          </a:xfrm>
        </p:grpSpPr>
        <p:sp>
          <p:nvSpPr>
            <p:cNvPr id="19495" name="Freeform 146"/>
            <p:cNvSpPr>
              <a:spLocks/>
            </p:cNvSpPr>
            <p:nvPr/>
          </p:nvSpPr>
          <p:spPr bwMode="auto">
            <a:xfrm rot="10058818">
              <a:off x="2592" y="1056"/>
              <a:ext cx="545" cy="663"/>
            </a:xfrm>
            <a:custGeom>
              <a:avLst/>
              <a:gdLst>
                <a:gd name="T0" fmla="*/ 720 w 736"/>
                <a:gd name="T1" fmla="*/ 16 h 896"/>
                <a:gd name="T2" fmla="*/ 720 w 736"/>
                <a:gd name="T3" fmla="*/ 64 h 896"/>
                <a:gd name="T4" fmla="*/ 672 w 736"/>
                <a:gd name="T5" fmla="*/ 400 h 896"/>
                <a:gd name="T6" fmla="*/ 336 w 736"/>
                <a:gd name="T7" fmla="*/ 448 h 896"/>
                <a:gd name="T8" fmla="*/ 240 w 736"/>
                <a:gd name="T9" fmla="*/ 832 h 896"/>
                <a:gd name="T10" fmla="*/ 0 w 736"/>
                <a:gd name="T11" fmla="*/ 832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6"/>
                <a:gd name="T19" fmla="*/ 0 h 896"/>
                <a:gd name="T20" fmla="*/ 736 w 736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Oval 147"/>
            <p:cNvSpPr>
              <a:spLocks noChangeArrowheads="1"/>
            </p:cNvSpPr>
            <p:nvPr/>
          </p:nvSpPr>
          <p:spPr bwMode="auto">
            <a:xfrm>
              <a:off x="2096" y="1392"/>
              <a:ext cx="818" cy="81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Freeform 148"/>
            <p:cNvSpPr>
              <a:spLocks/>
            </p:cNvSpPr>
            <p:nvPr/>
          </p:nvSpPr>
          <p:spPr bwMode="auto">
            <a:xfrm flipH="1">
              <a:off x="2391" y="1453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Freeform 149"/>
            <p:cNvSpPr>
              <a:spLocks/>
            </p:cNvSpPr>
            <p:nvPr/>
          </p:nvSpPr>
          <p:spPr bwMode="auto">
            <a:xfrm flipV="1">
              <a:off x="2661" y="1824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Freeform 150"/>
            <p:cNvSpPr>
              <a:spLocks/>
            </p:cNvSpPr>
            <p:nvPr/>
          </p:nvSpPr>
          <p:spPr bwMode="auto">
            <a:xfrm>
              <a:off x="2240" y="1824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1"/>
          <p:cNvGrpSpPr>
            <a:grpSpLocks/>
          </p:cNvGrpSpPr>
          <p:nvPr/>
        </p:nvGrpSpPr>
        <p:grpSpPr bwMode="auto">
          <a:xfrm>
            <a:off x="7243763" y="4006850"/>
            <a:ext cx="1485900" cy="1485900"/>
            <a:chOff x="4608" y="2544"/>
            <a:chExt cx="936" cy="936"/>
          </a:xfrm>
        </p:grpSpPr>
        <p:sp>
          <p:nvSpPr>
            <p:cNvPr id="19488" name="Oval 152"/>
            <p:cNvSpPr>
              <a:spLocks noChangeArrowheads="1"/>
            </p:cNvSpPr>
            <p:nvPr/>
          </p:nvSpPr>
          <p:spPr bwMode="auto">
            <a:xfrm>
              <a:off x="4608" y="254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Freeform 153"/>
            <p:cNvSpPr>
              <a:spLocks/>
            </p:cNvSpPr>
            <p:nvPr/>
          </p:nvSpPr>
          <p:spPr bwMode="auto">
            <a:xfrm flipH="1">
              <a:off x="4992" y="2640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Freeform 154"/>
            <p:cNvSpPr>
              <a:spLocks/>
            </p:cNvSpPr>
            <p:nvPr/>
          </p:nvSpPr>
          <p:spPr bwMode="auto">
            <a:xfrm flipV="1">
              <a:off x="5262" y="3011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Freeform 155"/>
            <p:cNvSpPr>
              <a:spLocks/>
            </p:cNvSpPr>
            <p:nvPr/>
          </p:nvSpPr>
          <p:spPr bwMode="auto">
            <a:xfrm>
              <a:off x="4752" y="2976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Freeform 156"/>
            <p:cNvSpPr>
              <a:spLocks/>
            </p:cNvSpPr>
            <p:nvPr/>
          </p:nvSpPr>
          <p:spPr bwMode="auto">
            <a:xfrm flipH="1">
              <a:off x="5136" y="2832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Freeform 157"/>
            <p:cNvSpPr>
              <a:spLocks/>
            </p:cNvSpPr>
            <p:nvPr/>
          </p:nvSpPr>
          <p:spPr bwMode="auto">
            <a:xfrm flipV="1">
              <a:off x="4800" y="2688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Freeform 158"/>
            <p:cNvSpPr>
              <a:spLocks/>
            </p:cNvSpPr>
            <p:nvPr/>
          </p:nvSpPr>
          <p:spPr bwMode="auto">
            <a:xfrm>
              <a:off x="4992" y="3168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903" name="AutoShape 159"/>
          <p:cNvSpPr>
            <a:spLocks noChangeArrowheads="1"/>
          </p:cNvSpPr>
          <p:nvPr/>
        </p:nvSpPr>
        <p:spPr bwMode="auto">
          <a:xfrm>
            <a:off x="6022975" y="4556125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904" name="AutoShape 160"/>
          <p:cNvSpPr>
            <a:spLocks noChangeArrowheads="1"/>
          </p:cNvSpPr>
          <p:nvPr/>
        </p:nvSpPr>
        <p:spPr bwMode="auto">
          <a:xfrm>
            <a:off x="7367588" y="5572125"/>
            <a:ext cx="1209675" cy="3984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offspring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287918" name="AutoShape 174"/>
          <p:cNvSpPr>
            <a:spLocks noChangeArrowheads="1"/>
          </p:cNvSpPr>
          <p:nvPr/>
        </p:nvSpPr>
        <p:spPr bwMode="auto">
          <a:xfrm>
            <a:off x="2817813" y="4556125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409575" y="4989513"/>
            <a:ext cx="2092325" cy="1298575"/>
            <a:chOff x="494" y="2133"/>
            <a:chExt cx="1318" cy="818"/>
          </a:xfrm>
        </p:grpSpPr>
        <p:sp>
          <p:nvSpPr>
            <p:cNvPr id="19479" name="Rectangle 162"/>
            <p:cNvSpPr>
              <a:spLocks noChangeArrowheads="1"/>
            </p:cNvSpPr>
            <p:nvPr/>
          </p:nvSpPr>
          <p:spPr bwMode="auto">
            <a:xfrm>
              <a:off x="494" y="2417"/>
              <a:ext cx="418" cy="250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b="1" dirty="0">
                  <a:solidFill>
                    <a:srgbClr val="0F116A"/>
                  </a:solidFill>
                </a:rPr>
                <a:t>Dad</a:t>
              </a:r>
              <a:endParaRPr lang="en-US" sz="2600" b="1" dirty="0">
                <a:solidFill>
                  <a:srgbClr val="0F116A"/>
                </a:solidFill>
              </a:endParaRPr>
            </a:p>
          </p:txBody>
        </p:sp>
        <p:grpSp>
          <p:nvGrpSpPr>
            <p:cNvPr id="19480" name="Group 186"/>
            <p:cNvGrpSpPr>
              <a:grpSpLocks/>
            </p:cNvGrpSpPr>
            <p:nvPr/>
          </p:nvGrpSpPr>
          <p:grpSpPr bwMode="auto">
            <a:xfrm>
              <a:off x="994" y="2133"/>
              <a:ext cx="818" cy="818"/>
              <a:chOff x="1014" y="2133"/>
              <a:chExt cx="818" cy="818"/>
            </a:xfrm>
          </p:grpSpPr>
          <p:sp>
            <p:nvSpPr>
              <p:cNvPr id="19481" name="Oval 170"/>
              <p:cNvSpPr>
                <a:spLocks noChangeArrowheads="1"/>
              </p:cNvSpPr>
              <p:nvPr/>
            </p:nvSpPr>
            <p:spPr bwMode="auto">
              <a:xfrm flipH="1">
                <a:off x="1014" y="2133"/>
                <a:ext cx="818" cy="81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Freeform 171"/>
              <p:cNvSpPr>
                <a:spLocks/>
              </p:cNvSpPr>
              <p:nvPr/>
            </p:nvSpPr>
            <p:spPr bwMode="auto">
              <a:xfrm>
                <a:off x="1281" y="2231"/>
                <a:ext cx="129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Freeform 172"/>
              <p:cNvSpPr>
                <a:spLocks/>
              </p:cNvSpPr>
              <p:nvPr/>
            </p:nvSpPr>
            <p:spPr bwMode="auto">
              <a:xfrm flipV="1">
                <a:off x="1156" y="2574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Freeform 173"/>
              <p:cNvSpPr>
                <a:spLocks/>
              </p:cNvSpPr>
              <p:nvPr/>
            </p:nvSpPr>
            <p:spPr bwMode="auto">
              <a:xfrm flipH="1">
                <a:off x="1462" y="2229"/>
                <a:ext cx="108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Freeform 175"/>
              <p:cNvSpPr>
                <a:spLocks/>
              </p:cNvSpPr>
              <p:nvPr/>
            </p:nvSpPr>
            <p:spPr bwMode="auto">
              <a:xfrm flipH="1" flipV="1">
                <a:off x="1448" y="2620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Freeform 176"/>
              <p:cNvSpPr>
                <a:spLocks/>
              </p:cNvSpPr>
              <p:nvPr/>
            </p:nvSpPr>
            <p:spPr bwMode="auto">
              <a:xfrm flipH="1">
                <a:off x="1563" y="2285"/>
                <a:ext cx="129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Freeform 177"/>
              <p:cNvSpPr>
                <a:spLocks/>
              </p:cNvSpPr>
              <p:nvPr/>
            </p:nvSpPr>
            <p:spPr bwMode="auto">
              <a:xfrm flipH="1">
                <a:off x="1144" y="2264"/>
                <a:ext cx="108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188"/>
          <p:cNvGrpSpPr>
            <a:grpSpLocks/>
          </p:cNvGrpSpPr>
          <p:nvPr/>
        </p:nvGrpSpPr>
        <p:grpSpPr bwMode="auto">
          <a:xfrm>
            <a:off x="312738" y="3236913"/>
            <a:ext cx="2189162" cy="1298575"/>
            <a:chOff x="423" y="3293"/>
            <a:chExt cx="1379" cy="818"/>
          </a:xfrm>
        </p:grpSpPr>
        <p:sp>
          <p:nvSpPr>
            <p:cNvPr id="19470" name="Rectangle 161"/>
            <p:cNvSpPr>
              <a:spLocks noChangeArrowheads="1"/>
            </p:cNvSpPr>
            <p:nvPr/>
          </p:nvSpPr>
          <p:spPr bwMode="auto">
            <a:xfrm>
              <a:off x="423" y="3577"/>
              <a:ext cx="489" cy="250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b="1" dirty="0">
                  <a:solidFill>
                    <a:srgbClr val="0F116A"/>
                  </a:solidFill>
                </a:rPr>
                <a:t>Mom</a:t>
              </a:r>
              <a:endParaRPr lang="en-US" sz="2600" b="1" dirty="0">
                <a:solidFill>
                  <a:srgbClr val="0F116A"/>
                </a:solidFill>
              </a:endParaRPr>
            </a:p>
          </p:txBody>
        </p:sp>
        <p:grpSp>
          <p:nvGrpSpPr>
            <p:cNvPr id="19471" name="Group 185"/>
            <p:cNvGrpSpPr>
              <a:grpSpLocks/>
            </p:cNvGrpSpPr>
            <p:nvPr/>
          </p:nvGrpSpPr>
          <p:grpSpPr bwMode="auto">
            <a:xfrm>
              <a:off x="984" y="3293"/>
              <a:ext cx="818" cy="818"/>
              <a:chOff x="1000" y="3502"/>
              <a:chExt cx="818" cy="818"/>
            </a:xfrm>
          </p:grpSpPr>
          <p:sp>
            <p:nvSpPr>
              <p:cNvPr id="19472" name="Oval 178"/>
              <p:cNvSpPr>
                <a:spLocks noChangeArrowheads="1"/>
              </p:cNvSpPr>
              <p:nvPr/>
            </p:nvSpPr>
            <p:spPr bwMode="auto">
              <a:xfrm flipH="1">
                <a:off x="1000" y="3502"/>
                <a:ext cx="818" cy="818"/>
              </a:xfrm>
              <a:prstGeom prst="ellipse">
                <a:avLst/>
              </a:prstGeom>
              <a:solidFill>
                <a:srgbClr val="FF45B9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3" name="Freeform 179"/>
              <p:cNvSpPr>
                <a:spLocks/>
              </p:cNvSpPr>
              <p:nvPr/>
            </p:nvSpPr>
            <p:spPr bwMode="auto">
              <a:xfrm>
                <a:off x="1267" y="3600"/>
                <a:ext cx="129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4" name="Freeform 180"/>
              <p:cNvSpPr>
                <a:spLocks/>
              </p:cNvSpPr>
              <p:nvPr/>
            </p:nvSpPr>
            <p:spPr bwMode="auto">
              <a:xfrm flipV="1">
                <a:off x="1142" y="3943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5" name="Freeform 181"/>
              <p:cNvSpPr>
                <a:spLocks/>
              </p:cNvSpPr>
              <p:nvPr/>
            </p:nvSpPr>
            <p:spPr bwMode="auto">
              <a:xfrm flipH="1">
                <a:off x="1448" y="3580"/>
                <a:ext cx="108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Freeform 182"/>
              <p:cNvSpPr>
                <a:spLocks/>
              </p:cNvSpPr>
              <p:nvPr/>
            </p:nvSpPr>
            <p:spPr bwMode="auto">
              <a:xfrm flipH="1" flipV="1">
                <a:off x="1461" y="3989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Freeform 183"/>
              <p:cNvSpPr>
                <a:spLocks/>
              </p:cNvSpPr>
              <p:nvPr/>
            </p:nvSpPr>
            <p:spPr bwMode="auto">
              <a:xfrm flipH="1">
                <a:off x="1549" y="3645"/>
                <a:ext cx="129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Freeform 184"/>
              <p:cNvSpPr>
                <a:spLocks/>
              </p:cNvSpPr>
              <p:nvPr/>
            </p:nvSpPr>
            <p:spPr bwMode="auto">
              <a:xfrm flipH="1">
                <a:off x="1130" y="3633"/>
                <a:ext cx="108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82" grpId="0" animBg="1"/>
      <p:bldP spid="287883" grpId="0" animBg="1"/>
      <p:bldP spid="287903" grpId="0" animBg="1"/>
      <p:bldP spid="287904" grpId="0" animBg="1"/>
      <p:bldP spid="2879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4316" y="356592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Why meiosis? (continued)</a:t>
            </a:r>
          </a:p>
        </p:txBody>
      </p:sp>
      <p:sp>
        <p:nvSpPr>
          <p:cNvPr id="494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6715" y="1042392"/>
            <a:ext cx="8150085" cy="3352800"/>
          </a:xfrm>
        </p:spPr>
        <p:txBody>
          <a:bodyPr/>
          <a:lstStyle/>
          <a:p>
            <a:pPr eaLnBrk="1" hangingPunct="1"/>
            <a:r>
              <a:rPr lang="en-US" dirty="0"/>
              <a:t>I</a:t>
            </a:r>
            <a:r>
              <a:rPr lang="en-US" dirty="0" smtClean="0"/>
              <a:t>ntroduces </a:t>
            </a:r>
            <a:r>
              <a:rPr lang="en-US" u="sng" dirty="0" smtClean="0">
                <a:solidFill>
                  <a:srgbClr val="CC0000"/>
                </a:solidFill>
              </a:rPr>
              <a:t>genetic variation</a:t>
            </a:r>
            <a:endParaRPr lang="en-US" u="sng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dirty="0" smtClean="0"/>
              <a:t>gametes of offspring are </a:t>
            </a:r>
            <a:r>
              <a:rPr lang="en-US" u="sng" dirty="0" smtClean="0">
                <a:solidFill>
                  <a:srgbClr val="C00000"/>
                </a:solidFill>
              </a:rPr>
              <a:t>different</a:t>
            </a:r>
            <a:r>
              <a:rPr lang="en-US" dirty="0" smtClean="0"/>
              <a:t> than parents</a:t>
            </a:r>
          </a:p>
          <a:p>
            <a:pPr lvl="1" eaLnBrk="1" hangingPunct="1"/>
            <a:r>
              <a:rPr lang="en-US" u="sng" dirty="0" smtClean="0">
                <a:solidFill>
                  <a:srgbClr val="C00000"/>
                </a:solidFill>
              </a:rPr>
              <a:t>Independent assortment</a:t>
            </a:r>
            <a:r>
              <a:rPr lang="en-US" dirty="0" smtClean="0"/>
              <a:t> = random separation of homologous chromosomes</a:t>
            </a:r>
          </a:p>
        </p:txBody>
      </p:sp>
      <p:sp>
        <p:nvSpPr>
          <p:cNvPr id="20484" name="AutoShape 62"/>
          <p:cNvSpPr>
            <a:spLocks noChangeArrowheads="1"/>
          </p:cNvSpPr>
          <p:nvPr/>
        </p:nvSpPr>
        <p:spPr bwMode="auto">
          <a:xfrm>
            <a:off x="323850" y="5126038"/>
            <a:ext cx="13239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Mom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20485" name="AutoShape 63"/>
          <p:cNvSpPr>
            <a:spLocks noChangeArrowheads="1"/>
          </p:cNvSpPr>
          <p:nvPr/>
        </p:nvSpPr>
        <p:spPr bwMode="auto">
          <a:xfrm>
            <a:off x="373063" y="4645025"/>
            <a:ext cx="1222375" cy="3984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Dad</a:t>
            </a:r>
            <a:endParaRPr lang="en-US" sz="2200" b="1">
              <a:solidFill>
                <a:srgbClr val="0F116A"/>
              </a:solidFill>
            </a:endParaRPr>
          </a:p>
        </p:txBody>
      </p:sp>
      <p:grpSp>
        <p:nvGrpSpPr>
          <p:cNvPr id="20486" name="Group 65"/>
          <p:cNvGrpSpPr>
            <a:grpSpLocks/>
          </p:cNvGrpSpPr>
          <p:nvPr/>
        </p:nvGrpSpPr>
        <p:grpSpPr bwMode="auto">
          <a:xfrm>
            <a:off x="354013" y="5514975"/>
            <a:ext cx="1298575" cy="1298575"/>
            <a:chOff x="432" y="1392"/>
            <a:chExt cx="818" cy="818"/>
          </a:xfrm>
        </p:grpSpPr>
        <p:sp>
          <p:nvSpPr>
            <p:cNvPr id="20533" name="Oval 66"/>
            <p:cNvSpPr>
              <a:spLocks noChangeArrowheads="1"/>
            </p:cNvSpPr>
            <p:nvPr/>
          </p:nvSpPr>
          <p:spPr bwMode="auto">
            <a:xfrm>
              <a:off x="432" y="1392"/>
              <a:ext cx="818" cy="818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Freeform 67"/>
            <p:cNvSpPr>
              <a:spLocks/>
            </p:cNvSpPr>
            <p:nvPr/>
          </p:nvSpPr>
          <p:spPr bwMode="auto">
            <a:xfrm flipH="1">
              <a:off x="727" y="1453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Freeform 68"/>
            <p:cNvSpPr>
              <a:spLocks/>
            </p:cNvSpPr>
            <p:nvPr/>
          </p:nvSpPr>
          <p:spPr bwMode="auto">
            <a:xfrm flipV="1">
              <a:off x="997" y="1824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Freeform 69"/>
            <p:cNvSpPr>
              <a:spLocks/>
            </p:cNvSpPr>
            <p:nvPr/>
          </p:nvSpPr>
          <p:spPr bwMode="auto">
            <a:xfrm>
              <a:off x="576" y="1824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7" name="Group 70"/>
          <p:cNvGrpSpPr>
            <a:grpSpLocks/>
          </p:cNvGrpSpPr>
          <p:nvPr/>
        </p:nvGrpSpPr>
        <p:grpSpPr bwMode="auto">
          <a:xfrm flipH="1">
            <a:off x="0" y="2894013"/>
            <a:ext cx="1652588" cy="1831975"/>
            <a:chOff x="2096" y="1056"/>
            <a:chExt cx="1041" cy="1154"/>
          </a:xfrm>
        </p:grpSpPr>
        <p:sp>
          <p:nvSpPr>
            <p:cNvPr id="20528" name="Freeform 71"/>
            <p:cNvSpPr>
              <a:spLocks/>
            </p:cNvSpPr>
            <p:nvPr/>
          </p:nvSpPr>
          <p:spPr bwMode="auto">
            <a:xfrm rot="10058818">
              <a:off x="2592" y="1056"/>
              <a:ext cx="545" cy="663"/>
            </a:xfrm>
            <a:custGeom>
              <a:avLst/>
              <a:gdLst>
                <a:gd name="T0" fmla="*/ 720 w 736"/>
                <a:gd name="T1" fmla="*/ 16 h 896"/>
                <a:gd name="T2" fmla="*/ 720 w 736"/>
                <a:gd name="T3" fmla="*/ 64 h 896"/>
                <a:gd name="T4" fmla="*/ 672 w 736"/>
                <a:gd name="T5" fmla="*/ 400 h 896"/>
                <a:gd name="T6" fmla="*/ 336 w 736"/>
                <a:gd name="T7" fmla="*/ 448 h 896"/>
                <a:gd name="T8" fmla="*/ 240 w 736"/>
                <a:gd name="T9" fmla="*/ 832 h 896"/>
                <a:gd name="T10" fmla="*/ 0 w 736"/>
                <a:gd name="T11" fmla="*/ 832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6"/>
                <a:gd name="T19" fmla="*/ 0 h 896"/>
                <a:gd name="T20" fmla="*/ 736 w 736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Oval 72"/>
            <p:cNvSpPr>
              <a:spLocks noChangeArrowheads="1"/>
            </p:cNvSpPr>
            <p:nvPr/>
          </p:nvSpPr>
          <p:spPr bwMode="auto">
            <a:xfrm>
              <a:off x="2096" y="1392"/>
              <a:ext cx="818" cy="81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Freeform 73"/>
            <p:cNvSpPr>
              <a:spLocks/>
            </p:cNvSpPr>
            <p:nvPr/>
          </p:nvSpPr>
          <p:spPr bwMode="auto">
            <a:xfrm flipH="1">
              <a:off x="2391" y="1453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Freeform 74"/>
            <p:cNvSpPr>
              <a:spLocks/>
            </p:cNvSpPr>
            <p:nvPr/>
          </p:nvSpPr>
          <p:spPr bwMode="auto">
            <a:xfrm flipV="1">
              <a:off x="2661" y="1824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Freeform 75"/>
            <p:cNvSpPr>
              <a:spLocks/>
            </p:cNvSpPr>
            <p:nvPr/>
          </p:nvSpPr>
          <p:spPr bwMode="auto">
            <a:xfrm>
              <a:off x="2240" y="1824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5635625" y="3536950"/>
            <a:ext cx="3287713" cy="3317875"/>
            <a:chOff x="3550" y="2228"/>
            <a:chExt cx="2071" cy="2090"/>
          </a:xfrm>
        </p:grpSpPr>
        <p:grpSp>
          <p:nvGrpSpPr>
            <p:cNvPr id="20504" name="Group 116"/>
            <p:cNvGrpSpPr>
              <a:grpSpLocks/>
            </p:cNvGrpSpPr>
            <p:nvPr/>
          </p:nvGrpSpPr>
          <p:grpSpPr bwMode="auto">
            <a:xfrm>
              <a:off x="3550" y="3118"/>
              <a:ext cx="1096" cy="1200"/>
              <a:chOff x="3550" y="3118"/>
              <a:chExt cx="1096" cy="1200"/>
            </a:xfrm>
          </p:grpSpPr>
          <p:sp>
            <p:nvSpPr>
              <p:cNvPr id="20523" name="Freeform 78"/>
              <p:cNvSpPr>
                <a:spLocks/>
              </p:cNvSpPr>
              <p:nvPr/>
            </p:nvSpPr>
            <p:spPr bwMode="auto">
              <a:xfrm rot="15450201" flipV="1">
                <a:off x="3609" y="3714"/>
                <a:ext cx="545" cy="663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4" name="Oval 79"/>
              <p:cNvSpPr>
                <a:spLocks noChangeArrowheads="1"/>
              </p:cNvSpPr>
              <p:nvPr/>
            </p:nvSpPr>
            <p:spPr bwMode="auto">
              <a:xfrm rot="10800000">
                <a:off x="3829" y="3118"/>
                <a:ext cx="817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5" name="Freeform 80"/>
              <p:cNvSpPr>
                <a:spLocks/>
              </p:cNvSpPr>
              <p:nvPr/>
            </p:nvSpPr>
            <p:spPr bwMode="auto">
              <a:xfrm rot="10800000" flipH="1">
                <a:off x="4180" y="3230"/>
                <a:ext cx="129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6" name="Freeform 81"/>
              <p:cNvSpPr>
                <a:spLocks/>
              </p:cNvSpPr>
              <p:nvPr/>
            </p:nvSpPr>
            <p:spPr bwMode="auto">
              <a:xfrm rot="10800000">
                <a:off x="4352" y="3526"/>
                <a:ext cx="108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7" name="Freeform 82"/>
              <p:cNvSpPr>
                <a:spLocks/>
              </p:cNvSpPr>
              <p:nvPr/>
            </p:nvSpPr>
            <p:spPr bwMode="auto">
              <a:xfrm rot="10800000" flipV="1">
                <a:off x="4027" y="3427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5" name="Group 115"/>
            <p:cNvGrpSpPr>
              <a:grpSpLocks/>
            </p:cNvGrpSpPr>
            <p:nvPr/>
          </p:nvGrpSpPr>
          <p:grpSpPr bwMode="auto">
            <a:xfrm>
              <a:off x="4487" y="3118"/>
              <a:ext cx="1134" cy="1200"/>
              <a:chOff x="4487" y="3118"/>
              <a:chExt cx="1134" cy="1200"/>
            </a:xfrm>
          </p:grpSpPr>
          <p:sp>
            <p:nvSpPr>
              <p:cNvPr id="20518" name="Freeform 84"/>
              <p:cNvSpPr>
                <a:spLocks/>
              </p:cNvSpPr>
              <p:nvPr/>
            </p:nvSpPr>
            <p:spPr bwMode="auto">
              <a:xfrm rot="15450201" flipV="1">
                <a:off x="4543" y="3717"/>
                <a:ext cx="545" cy="658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" name="Oval 85"/>
              <p:cNvSpPr>
                <a:spLocks noChangeArrowheads="1"/>
              </p:cNvSpPr>
              <p:nvPr/>
            </p:nvSpPr>
            <p:spPr bwMode="auto">
              <a:xfrm rot="10800000">
                <a:off x="4810" y="3118"/>
                <a:ext cx="811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Freeform 86"/>
              <p:cNvSpPr>
                <a:spLocks/>
              </p:cNvSpPr>
              <p:nvPr/>
            </p:nvSpPr>
            <p:spPr bwMode="auto">
              <a:xfrm rot="10800000">
                <a:off x="5143" y="3234"/>
                <a:ext cx="128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1" name="Freeform 87"/>
              <p:cNvSpPr>
                <a:spLocks/>
              </p:cNvSpPr>
              <p:nvPr/>
            </p:nvSpPr>
            <p:spPr bwMode="auto">
              <a:xfrm rot="10800000">
                <a:off x="5357" y="3506"/>
                <a:ext cx="107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2" name="Freeform 88"/>
              <p:cNvSpPr>
                <a:spLocks/>
              </p:cNvSpPr>
              <p:nvPr/>
            </p:nvSpPr>
            <p:spPr bwMode="auto">
              <a:xfrm rot="10800000" flipV="1">
                <a:off x="4975" y="3516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6" name="Group 114"/>
            <p:cNvGrpSpPr>
              <a:grpSpLocks/>
            </p:cNvGrpSpPr>
            <p:nvPr/>
          </p:nvGrpSpPr>
          <p:grpSpPr bwMode="auto">
            <a:xfrm>
              <a:off x="4487" y="2228"/>
              <a:ext cx="1134" cy="1200"/>
              <a:chOff x="4487" y="2228"/>
              <a:chExt cx="1134" cy="1200"/>
            </a:xfrm>
          </p:grpSpPr>
          <p:sp>
            <p:nvSpPr>
              <p:cNvPr id="20513" name="Freeform 90"/>
              <p:cNvSpPr>
                <a:spLocks/>
              </p:cNvSpPr>
              <p:nvPr/>
            </p:nvSpPr>
            <p:spPr bwMode="auto">
              <a:xfrm rot="15450201" flipV="1">
                <a:off x="4543" y="2827"/>
                <a:ext cx="545" cy="658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4" name="Oval 91"/>
              <p:cNvSpPr>
                <a:spLocks noChangeArrowheads="1"/>
              </p:cNvSpPr>
              <p:nvPr/>
            </p:nvSpPr>
            <p:spPr bwMode="auto">
              <a:xfrm rot="10800000">
                <a:off x="4810" y="2228"/>
                <a:ext cx="811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Freeform 92"/>
              <p:cNvSpPr>
                <a:spLocks/>
              </p:cNvSpPr>
              <p:nvPr/>
            </p:nvSpPr>
            <p:spPr bwMode="auto">
              <a:xfrm rot="10800000" flipH="1">
                <a:off x="5136" y="2344"/>
                <a:ext cx="128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6" name="Freeform 93"/>
              <p:cNvSpPr>
                <a:spLocks/>
              </p:cNvSpPr>
              <p:nvPr/>
            </p:nvSpPr>
            <p:spPr bwMode="auto">
              <a:xfrm rot="10800000">
                <a:off x="4889" y="2526"/>
                <a:ext cx="107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7" name="Freeform 94"/>
              <p:cNvSpPr>
                <a:spLocks/>
              </p:cNvSpPr>
              <p:nvPr/>
            </p:nvSpPr>
            <p:spPr bwMode="auto">
              <a:xfrm rot="10800000" flipV="1">
                <a:off x="5397" y="2701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7" name="Group 113"/>
            <p:cNvGrpSpPr>
              <a:grpSpLocks/>
            </p:cNvGrpSpPr>
            <p:nvPr/>
          </p:nvGrpSpPr>
          <p:grpSpPr bwMode="auto">
            <a:xfrm>
              <a:off x="3550" y="2228"/>
              <a:ext cx="1096" cy="1200"/>
              <a:chOff x="3550" y="2228"/>
              <a:chExt cx="1096" cy="1200"/>
            </a:xfrm>
          </p:grpSpPr>
          <p:sp>
            <p:nvSpPr>
              <p:cNvPr id="20508" name="Freeform 96"/>
              <p:cNvSpPr>
                <a:spLocks/>
              </p:cNvSpPr>
              <p:nvPr/>
            </p:nvSpPr>
            <p:spPr bwMode="auto">
              <a:xfrm rot="15450201" flipV="1">
                <a:off x="3609" y="2824"/>
                <a:ext cx="545" cy="663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/>
            </p:nvSpPr>
            <p:spPr bwMode="auto">
              <a:xfrm rot="10800000">
                <a:off x="3829" y="2228"/>
                <a:ext cx="817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Freeform 98"/>
              <p:cNvSpPr>
                <a:spLocks/>
              </p:cNvSpPr>
              <p:nvPr/>
            </p:nvSpPr>
            <p:spPr bwMode="auto">
              <a:xfrm rot="10800000" flipH="1">
                <a:off x="4180" y="2339"/>
                <a:ext cx="129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1" name="Freeform 99"/>
              <p:cNvSpPr>
                <a:spLocks/>
              </p:cNvSpPr>
              <p:nvPr/>
            </p:nvSpPr>
            <p:spPr bwMode="auto">
              <a:xfrm rot="10800000">
                <a:off x="3994" y="2506"/>
                <a:ext cx="108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2" name="Freeform 100"/>
              <p:cNvSpPr>
                <a:spLocks/>
              </p:cNvSpPr>
              <p:nvPr/>
            </p:nvSpPr>
            <p:spPr bwMode="auto">
              <a:xfrm rot="10800000" flipV="1">
                <a:off x="4378" y="2681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2855913" y="4249738"/>
            <a:ext cx="1485900" cy="1485900"/>
            <a:chOff x="4608" y="2544"/>
            <a:chExt cx="936" cy="936"/>
          </a:xfrm>
        </p:grpSpPr>
        <p:sp>
          <p:nvSpPr>
            <p:cNvPr id="20497" name="Oval 102"/>
            <p:cNvSpPr>
              <a:spLocks noChangeArrowheads="1"/>
            </p:cNvSpPr>
            <p:nvPr/>
          </p:nvSpPr>
          <p:spPr bwMode="auto">
            <a:xfrm>
              <a:off x="4608" y="254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Freeform 103"/>
            <p:cNvSpPr>
              <a:spLocks/>
            </p:cNvSpPr>
            <p:nvPr/>
          </p:nvSpPr>
          <p:spPr bwMode="auto">
            <a:xfrm flipH="1">
              <a:off x="4992" y="2640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Freeform 104"/>
            <p:cNvSpPr>
              <a:spLocks/>
            </p:cNvSpPr>
            <p:nvPr/>
          </p:nvSpPr>
          <p:spPr bwMode="auto">
            <a:xfrm flipV="1">
              <a:off x="5262" y="3011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Freeform 105"/>
            <p:cNvSpPr>
              <a:spLocks/>
            </p:cNvSpPr>
            <p:nvPr/>
          </p:nvSpPr>
          <p:spPr bwMode="auto">
            <a:xfrm>
              <a:off x="4752" y="2976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Freeform 106"/>
            <p:cNvSpPr>
              <a:spLocks/>
            </p:cNvSpPr>
            <p:nvPr/>
          </p:nvSpPr>
          <p:spPr bwMode="auto">
            <a:xfrm flipH="1">
              <a:off x="5136" y="2832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Freeform 107"/>
            <p:cNvSpPr>
              <a:spLocks/>
            </p:cNvSpPr>
            <p:nvPr/>
          </p:nvSpPr>
          <p:spPr bwMode="auto">
            <a:xfrm flipV="1">
              <a:off x="4800" y="2688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Freeform 108"/>
            <p:cNvSpPr>
              <a:spLocks/>
            </p:cNvSpPr>
            <p:nvPr/>
          </p:nvSpPr>
          <p:spPr bwMode="auto">
            <a:xfrm>
              <a:off x="4992" y="3168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4656" name="AutoShape 64"/>
          <p:cNvSpPr>
            <a:spLocks noChangeArrowheads="1"/>
          </p:cNvSpPr>
          <p:nvPr/>
        </p:nvSpPr>
        <p:spPr bwMode="auto">
          <a:xfrm>
            <a:off x="4683125" y="6411913"/>
            <a:ext cx="4483100" cy="46513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new gametes made by offspring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4710" name="AutoShape 118"/>
          <p:cNvSpPr>
            <a:spLocks noChangeArrowheads="1"/>
          </p:cNvSpPr>
          <p:nvPr/>
        </p:nvSpPr>
        <p:spPr bwMode="auto">
          <a:xfrm>
            <a:off x="1776413" y="4852988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711" name="AutoShape 119"/>
          <p:cNvSpPr>
            <a:spLocks noChangeArrowheads="1"/>
          </p:cNvSpPr>
          <p:nvPr/>
        </p:nvSpPr>
        <p:spPr bwMode="auto">
          <a:xfrm>
            <a:off x="4546600" y="4838700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712" name="AutoShape 120"/>
          <p:cNvSpPr>
            <a:spLocks noChangeArrowheads="1"/>
          </p:cNvSpPr>
          <p:nvPr/>
        </p:nvSpPr>
        <p:spPr bwMode="auto">
          <a:xfrm>
            <a:off x="2965450" y="5815013"/>
            <a:ext cx="12096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offspring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94715" name="AutoShape 123"/>
          <p:cNvSpPr>
            <a:spLocks noChangeArrowheads="1"/>
          </p:cNvSpPr>
          <p:nvPr/>
        </p:nvSpPr>
        <p:spPr bwMode="auto">
          <a:xfrm>
            <a:off x="6697663" y="4638675"/>
            <a:ext cx="1498600" cy="4984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variation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494656" grpId="0" animBg="1"/>
      <p:bldP spid="494710" grpId="0" animBg="1"/>
      <p:bldP spid="494711" grpId="0" animBg="1"/>
      <p:bldP spid="494712" grpId="0" animBg="1"/>
      <p:bldP spid="4947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6" y="367752"/>
            <a:ext cx="7772400" cy="762000"/>
          </a:xfrm>
        </p:spPr>
        <p:txBody>
          <a:bodyPr/>
          <a:lstStyle/>
          <a:p>
            <a:r>
              <a:rPr lang="en-US" dirty="0" smtClean="0"/>
              <a:t>More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35" y="1084923"/>
            <a:ext cx="6738781" cy="3067874"/>
          </a:xfrm>
        </p:spPr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Crossing over</a:t>
            </a:r>
          </a:p>
          <a:p>
            <a:pPr lvl="1"/>
            <a:r>
              <a:rPr lang="en-US" dirty="0" smtClean="0"/>
              <a:t>Occurs in </a:t>
            </a:r>
            <a:r>
              <a:rPr lang="en-US" u="sng" dirty="0" smtClean="0">
                <a:solidFill>
                  <a:srgbClr val="C00000"/>
                </a:solidFill>
              </a:rPr>
              <a:t>Prophase 1</a:t>
            </a:r>
          </a:p>
          <a:p>
            <a:pPr lvl="1"/>
            <a:r>
              <a:rPr lang="en-US" dirty="0" smtClean="0"/>
              <a:t>Pieces of </a:t>
            </a:r>
            <a:r>
              <a:rPr lang="en-US" u="sng" dirty="0" smtClean="0">
                <a:solidFill>
                  <a:srgbClr val="C00000"/>
                </a:solidFill>
              </a:rPr>
              <a:t>homologous pairs (tetrads)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switch places</a:t>
            </a:r>
          </a:p>
          <a:p>
            <a:pPr lvl="1"/>
            <a:r>
              <a:rPr lang="en-US" dirty="0" smtClean="0"/>
              <a:t>Combines both parents’ genetic info</a:t>
            </a:r>
          </a:p>
        </p:txBody>
      </p:sp>
      <p:sp>
        <p:nvSpPr>
          <p:cNvPr id="5" name="AutoShape 65"/>
          <p:cNvSpPr>
            <a:spLocks noChangeArrowheads="1"/>
          </p:cNvSpPr>
          <p:nvPr/>
        </p:nvSpPr>
        <p:spPr bwMode="auto">
          <a:xfrm>
            <a:off x="1787732" y="4899554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118505" y="4355984"/>
            <a:ext cx="1491144" cy="1478458"/>
            <a:chOff x="264799" y="4352003"/>
            <a:chExt cx="1491144" cy="1478458"/>
          </a:xfrm>
        </p:grpSpPr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264799" y="4352003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668427" y="4700986"/>
              <a:ext cx="385866" cy="778136"/>
              <a:chOff x="480" y="3024"/>
              <a:chExt cx="284" cy="576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972364" y="4700986"/>
              <a:ext cx="385866" cy="778136"/>
              <a:chOff x="480" y="3024"/>
              <a:chExt cx="284" cy="576"/>
            </a:xfrm>
          </p:grpSpPr>
          <p:sp>
            <p:nvSpPr>
              <p:cNvPr id="19" name="Freeform 28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29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2351993" y="4355984"/>
            <a:ext cx="1491144" cy="1478458"/>
            <a:chOff x="2351993" y="4359966"/>
            <a:chExt cx="1491144" cy="1478458"/>
          </a:xfrm>
        </p:grpSpPr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2351993" y="4359966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188605" y="4809458"/>
              <a:ext cx="448012" cy="881630"/>
              <a:chOff x="5587242" y="5094576"/>
              <a:chExt cx="502717" cy="997773"/>
            </a:xfrm>
          </p:grpSpPr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 flipH="1">
                <a:off x="5876516" y="5166725"/>
                <a:ext cx="213443" cy="88064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242" y="5094576"/>
                <a:ext cx="303957" cy="997773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2755621" y="4654148"/>
              <a:ext cx="462311" cy="891448"/>
              <a:chOff x="5154258" y="4937973"/>
              <a:chExt cx="518763" cy="1008884"/>
            </a:xfrm>
          </p:grpSpPr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5154258" y="5007701"/>
                <a:ext cx="213443" cy="88064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7701" y="4937973"/>
                <a:ext cx="305320" cy="1008884"/>
              </a:xfrm>
              <a:prstGeom prst="rect">
                <a:avLst/>
              </a:prstGeom>
            </p:spPr>
          </p:pic>
        </p:grpSp>
      </p:grpSp>
      <p:sp>
        <p:nvSpPr>
          <p:cNvPr id="43" name="AutoShape 65"/>
          <p:cNvSpPr>
            <a:spLocks noChangeArrowheads="1"/>
          </p:cNvSpPr>
          <p:nvPr/>
        </p:nvSpPr>
        <p:spPr bwMode="auto">
          <a:xfrm>
            <a:off x="4033976" y="4899554"/>
            <a:ext cx="988598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5022574" y="3600421"/>
            <a:ext cx="1491144" cy="1478458"/>
            <a:chOff x="5022574" y="3600421"/>
            <a:chExt cx="1491144" cy="1478458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5022574" y="3600421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528462" y="3834130"/>
              <a:ext cx="448008" cy="881630"/>
              <a:chOff x="5587242" y="5094576"/>
              <a:chExt cx="502712" cy="997773"/>
            </a:xfrm>
          </p:grpSpPr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 flipH="1">
                <a:off x="5876512" y="5166725"/>
                <a:ext cx="213442" cy="88064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242" y="5094576"/>
                <a:ext cx="303957" cy="997773"/>
              </a:xfrm>
              <a:prstGeom prst="rect">
                <a:avLst/>
              </a:prstGeom>
            </p:spPr>
          </p:pic>
        </p:grpSp>
      </p:grpSp>
      <p:grpSp>
        <p:nvGrpSpPr>
          <p:cNvPr id="80" name="Group 79"/>
          <p:cNvGrpSpPr/>
          <p:nvPr/>
        </p:nvGrpSpPr>
        <p:grpSpPr>
          <a:xfrm>
            <a:off x="5022574" y="5239762"/>
            <a:ext cx="1491144" cy="1478458"/>
            <a:chOff x="5022574" y="5239762"/>
            <a:chExt cx="1491144" cy="1478458"/>
          </a:xfrm>
        </p:grpSpPr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5022574" y="5239762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568187" y="5549165"/>
              <a:ext cx="462312" cy="891448"/>
              <a:chOff x="5154257" y="4937973"/>
              <a:chExt cx="518764" cy="1008884"/>
            </a:xfrm>
          </p:grpSpPr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5154257" y="5007702"/>
                <a:ext cx="213443" cy="88064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7701" y="4937973"/>
                <a:ext cx="305320" cy="1008884"/>
              </a:xfrm>
              <a:prstGeom prst="rect">
                <a:avLst/>
              </a:prstGeom>
            </p:spPr>
          </p:pic>
        </p:grpSp>
      </p:grpSp>
      <p:sp>
        <p:nvSpPr>
          <p:cNvPr id="58" name="AutoShape 65"/>
          <p:cNvSpPr>
            <a:spLocks noChangeArrowheads="1"/>
          </p:cNvSpPr>
          <p:nvPr/>
        </p:nvSpPr>
        <p:spPr bwMode="auto">
          <a:xfrm>
            <a:off x="6513718" y="4908695"/>
            <a:ext cx="988598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7306719" y="42229"/>
            <a:ext cx="1491144" cy="1478458"/>
            <a:chOff x="7202557" y="426537"/>
            <a:chExt cx="1491144" cy="1478458"/>
          </a:xfrm>
        </p:grpSpPr>
        <p:sp>
          <p:nvSpPr>
            <p:cNvPr id="59" name="Oval 17"/>
            <p:cNvSpPr>
              <a:spLocks noChangeArrowheads="1"/>
            </p:cNvSpPr>
            <p:nvPr/>
          </p:nvSpPr>
          <p:spPr bwMode="auto">
            <a:xfrm>
              <a:off x="7202557" y="426537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 flipH="1">
              <a:off x="7966237" y="723997"/>
              <a:ext cx="190216" cy="77813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306719" y="1799922"/>
            <a:ext cx="1491144" cy="1478458"/>
            <a:chOff x="7260258" y="2239469"/>
            <a:chExt cx="1491144" cy="1478458"/>
          </a:xfrm>
        </p:grpSpPr>
        <p:sp>
          <p:nvSpPr>
            <p:cNvPr id="63" name="Oval 17"/>
            <p:cNvSpPr>
              <a:spLocks noChangeArrowheads="1"/>
            </p:cNvSpPr>
            <p:nvPr/>
          </p:nvSpPr>
          <p:spPr bwMode="auto">
            <a:xfrm>
              <a:off x="7260258" y="2239469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62" y="2537954"/>
              <a:ext cx="270881" cy="88163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7306719" y="3557615"/>
            <a:ext cx="1491144" cy="1478458"/>
            <a:chOff x="7410881" y="3887866"/>
            <a:chExt cx="1491144" cy="1478458"/>
          </a:xfrm>
        </p:grpSpPr>
        <p:sp>
          <p:nvSpPr>
            <p:cNvPr id="67" name="Oval 17"/>
            <p:cNvSpPr>
              <a:spLocks noChangeArrowheads="1"/>
            </p:cNvSpPr>
            <p:nvPr/>
          </p:nvSpPr>
          <p:spPr bwMode="auto">
            <a:xfrm>
              <a:off x="7410881" y="3887866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8119543" y="4258881"/>
              <a:ext cx="190216" cy="77813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306719" y="5315309"/>
            <a:ext cx="1491144" cy="1478458"/>
            <a:chOff x="7381014" y="5699617"/>
            <a:chExt cx="1491144" cy="1478458"/>
          </a:xfrm>
        </p:grpSpPr>
        <p:sp>
          <p:nvSpPr>
            <p:cNvPr id="71" name="Oval 17"/>
            <p:cNvSpPr>
              <a:spLocks noChangeArrowheads="1"/>
            </p:cNvSpPr>
            <p:nvPr/>
          </p:nvSpPr>
          <p:spPr bwMode="auto">
            <a:xfrm>
              <a:off x="7381014" y="5699617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800" y="6009020"/>
              <a:ext cx="272095" cy="891448"/>
            </a:xfrm>
            <a:prstGeom prst="rect">
              <a:avLst/>
            </a:prstGeom>
          </p:spPr>
        </p:pic>
      </p:grpSp>
      <p:sp>
        <p:nvSpPr>
          <p:cNvPr id="83" name="AutoShape 72"/>
          <p:cNvSpPr>
            <a:spLocks noChangeArrowheads="1"/>
          </p:cNvSpPr>
          <p:nvPr/>
        </p:nvSpPr>
        <p:spPr bwMode="auto">
          <a:xfrm>
            <a:off x="3778407" y="4355298"/>
            <a:ext cx="1499736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rgbClr val="0F116A"/>
                </a:solidFill>
              </a:rPr>
              <a:t>Meiosis 1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84" name="AutoShape 72"/>
          <p:cNvSpPr>
            <a:spLocks noChangeArrowheads="1"/>
          </p:cNvSpPr>
          <p:nvPr/>
        </p:nvSpPr>
        <p:spPr bwMode="auto">
          <a:xfrm>
            <a:off x="6258149" y="4358135"/>
            <a:ext cx="1499736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rgbClr val="0F116A"/>
                </a:solidFill>
              </a:rPr>
              <a:t>Meiosis 2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85" name="AutoShape 72"/>
          <p:cNvSpPr>
            <a:spLocks noChangeArrowheads="1"/>
          </p:cNvSpPr>
          <p:nvPr/>
        </p:nvSpPr>
        <p:spPr bwMode="auto">
          <a:xfrm>
            <a:off x="37725" y="5951943"/>
            <a:ext cx="1740547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rgbClr val="0F116A"/>
                </a:solidFill>
              </a:rPr>
              <a:t>Prophase 1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86" name="AutoShape 123"/>
          <p:cNvSpPr>
            <a:spLocks noChangeArrowheads="1"/>
          </p:cNvSpPr>
          <p:nvPr/>
        </p:nvSpPr>
        <p:spPr bwMode="auto">
          <a:xfrm>
            <a:off x="5881362" y="6260459"/>
            <a:ext cx="3122423" cy="51077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dirty="0" smtClean="0">
                <a:solidFill>
                  <a:schemeClr val="bg1"/>
                </a:solidFill>
              </a:rPr>
              <a:t>ven more variation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 animBg="1"/>
      <p:bldP spid="58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over video</a:t>
            </a:r>
            <a:endParaRPr lang="en-US" dirty="0"/>
          </a:p>
        </p:txBody>
      </p:sp>
      <p:pic>
        <p:nvPicPr>
          <p:cNvPr id="5" name="Crossov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58032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305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Mitosis review</a:t>
            </a:r>
          </a:p>
        </p:txBody>
      </p:sp>
      <p:sp>
        <p:nvSpPr>
          <p:cNvPr id="42496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6885781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4"/>
                </a:solidFill>
              </a:rPr>
              <a:t>produces cells with the </a:t>
            </a:r>
            <a:r>
              <a:rPr lang="en-US" u="sng" dirty="0" smtClean="0">
                <a:solidFill>
                  <a:srgbClr val="CC0000"/>
                </a:solidFill>
              </a:rPr>
              <a:t>same information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identical daughter cells</a:t>
            </a:r>
          </a:p>
          <a:p>
            <a:pPr eaLnBrk="1" hangingPunct="1"/>
            <a:r>
              <a:rPr lang="en-US" u="sng" dirty="0" smtClean="0">
                <a:solidFill>
                  <a:srgbClr val="CC0000"/>
                </a:solidFill>
              </a:rPr>
              <a:t>exact copies</a:t>
            </a:r>
            <a:endParaRPr lang="en-US" dirty="0" smtClean="0"/>
          </a:p>
          <a:p>
            <a:pPr lvl="1" eaLnBrk="1" hangingPunct="1"/>
            <a:r>
              <a:rPr lang="en-US" dirty="0" smtClean="0"/>
              <a:t>clones</a:t>
            </a:r>
          </a:p>
          <a:p>
            <a:pPr eaLnBrk="1" hangingPunct="1"/>
            <a:r>
              <a:rPr lang="en-US" dirty="0" smtClean="0">
                <a:solidFill>
                  <a:schemeClr val="accent4"/>
                </a:solidFill>
              </a:rPr>
              <a:t>same number of </a:t>
            </a:r>
            <a:r>
              <a:rPr lang="en-US" u="sng" dirty="0" smtClean="0">
                <a:solidFill>
                  <a:srgbClr val="CC0000"/>
                </a:solidFill>
              </a:rPr>
              <a:t>chromosomes</a:t>
            </a:r>
            <a:endParaRPr lang="en-US" dirty="0" smtClean="0"/>
          </a:p>
          <a:p>
            <a:pPr lvl="1" eaLnBrk="1" hangingPunct="1"/>
            <a:r>
              <a:rPr lang="en-US" dirty="0" smtClean="0"/>
              <a:t>same genetic information</a:t>
            </a:r>
          </a:p>
        </p:txBody>
      </p:sp>
      <p:pic>
        <p:nvPicPr>
          <p:cNvPr id="424984" name="Picture 24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1000"/>
            <a:ext cx="750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5" name="Picture 25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750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6" name="Picture 26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1981200"/>
            <a:ext cx="823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7" name="Picture 27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2971800"/>
            <a:ext cx="10493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8" name="Picture 28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9" name="Picture 29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9238" y="3505200"/>
            <a:ext cx="1125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90" name="Picture 30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438400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91" name="Picture 31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1447800"/>
            <a:ext cx="823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92" name="Picture 32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410200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93" name="AutoShape 33"/>
          <p:cNvSpPr>
            <a:spLocks noChangeArrowheads="1"/>
          </p:cNvSpPr>
          <p:nvPr/>
        </p:nvSpPr>
        <p:spPr bwMode="auto">
          <a:xfrm>
            <a:off x="5638800" y="5715000"/>
            <a:ext cx="1387475" cy="1062038"/>
          </a:xfrm>
          <a:prstGeom prst="wedgeEllipseCallout">
            <a:avLst>
              <a:gd name="adj1" fmla="val 131806"/>
              <a:gd name="adj2" fmla="val -4028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Aaaargh!</a:t>
            </a:r>
            <a:b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I</a:t>
            </a:r>
            <a:r>
              <a:rPr lang="en-US" sz="1600" b="1">
                <a:solidFill>
                  <a:srgbClr val="0F116A"/>
                </a:solidFill>
                <a:ea typeface="ＭＳ Ｐゴシック" pitchFamily="1" charset="-128"/>
              </a:rPr>
              <a:t>’</a:t>
            </a: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m seeing</a:t>
            </a:r>
            <a:b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double!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"/>
          <a:stretch>
            <a:fillRect/>
          </a:stretch>
        </p:blipFill>
        <p:spPr bwMode="auto">
          <a:xfrm>
            <a:off x="5829601" y="206557"/>
            <a:ext cx="1830387" cy="1720850"/>
          </a:xfrm>
          <a:prstGeom prst="rect">
            <a:avLst/>
          </a:prstGeom>
          <a:noFill/>
          <a:ln w="9525">
            <a:solidFill>
              <a:srgbClr val="0505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4"/>
          <a:srcRect r="900" b="1329"/>
          <a:stretch>
            <a:fillRect/>
          </a:stretch>
        </p:blipFill>
        <p:spPr bwMode="auto">
          <a:xfrm>
            <a:off x="6545456" y="658925"/>
            <a:ext cx="2508250" cy="1690687"/>
          </a:xfrm>
          <a:prstGeom prst="rect">
            <a:avLst/>
          </a:prstGeom>
          <a:noFill/>
          <a:effectLst>
            <a:outerShdw dist="35921" dir="2700000" algn="ctr" rotWithShape="0">
              <a:srgbClr val="050500"/>
            </a:outerShdw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49180" y="637674"/>
            <a:ext cx="55245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Asexual reproduction</a:t>
            </a:r>
          </a:p>
        </p:txBody>
      </p:sp>
      <p:sp>
        <p:nvSpPr>
          <p:cNvPr id="4976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77780" y="1323474"/>
            <a:ext cx="5410200" cy="3919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Single-celled </a:t>
            </a:r>
            <a:r>
              <a:rPr lang="en-US" u="sng" dirty="0" smtClean="0">
                <a:solidFill>
                  <a:srgbClr val="C00000"/>
                </a:solidFill>
              </a:rPr>
              <a:t>eukaryotes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yeast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Amoeba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Paramecium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Simple </a:t>
            </a:r>
            <a:r>
              <a:rPr lang="en-US" u="sng" dirty="0" smtClean="0">
                <a:solidFill>
                  <a:srgbClr val="C00000"/>
                </a:solidFill>
              </a:rPr>
              <a:t>multicellular</a:t>
            </a:r>
            <a:r>
              <a:rPr lang="en-US" dirty="0" smtClean="0"/>
              <a:t> eukaryotes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Hydra</a:t>
            </a:r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1150" y="4151313"/>
            <a:ext cx="3619500" cy="2667000"/>
            <a:chOff x="3384" y="2640"/>
            <a:chExt cx="2280" cy="1680"/>
          </a:xfrm>
        </p:grpSpPr>
        <p:grpSp>
          <p:nvGrpSpPr>
            <p:cNvPr id="6154" name="Group 7"/>
            <p:cNvGrpSpPr>
              <a:grpSpLocks/>
            </p:cNvGrpSpPr>
            <p:nvPr/>
          </p:nvGrpSpPr>
          <p:grpSpPr bwMode="auto">
            <a:xfrm>
              <a:off x="3384" y="3072"/>
              <a:ext cx="936" cy="936"/>
              <a:chOff x="2160" y="816"/>
              <a:chExt cx="1680" cy="1680"/>
            </a:xfrm>
          </p:grpSpPr>
          <p:sp>
            <p:nvSpPr>
              <p:cNvPr id="6173" name="Oval 8"/>
              <p:cNvSpPr>
                <a:spLocks noChangeArrowheads="1"/>
              </p:cNvSpPr>
              <p:nvPr/>
            </p:nvSpPr>
            <p:spPr bwMode="auto">
              <a:xfrm>
                <a:off x="2160" y="816"/>
                <a:ext cx="1680" cy="16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4" name="Freeform 9"/>
              <p:cNvSpPr>
                <a:spLocks/>
              </p:cNvSpPr>
              <p:nvPr/>
            </p:nvSpPr>
            <p:spPr bwMode="auto">
              <a:xfrm flipH="1">
                <a:off x="2736" y="100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5" name="Freeform 10"/>
              <p:cNvSpPr>
                <a:spLocks/>
              </p:cNvSpPr>
              <p:nvPr/>
            </p:nvSpPr>
            <p:spPr bwMode="auto">
              <a:xfrm flipH="1">
                <a:off x="3264" y="172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6" name="Freeform 11"/>
              <p:cNvSpPr>
                <a:spLocks/>
              </p:cNvSpPr>
              <p:nvPr/>
            </p:nvSpPr>
            <p:spPr bwMode="auto">
              <a:xfrm flipH="1">
                <a:off x="3482" y="1296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7" name="Freeform 12"/>
              <p:cNvSpPr>
                <a:spLocks/>
              </p:cNvSpPr>
              <p:nvPr/>
            </p:nvSpPr>
            <p:spPr bwMode="auto">
              <a:xfrm flipV="1">
                <a:off x="3120" y="96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8" name="Freeform 13"/>
              <p:cNvSpPr>
                <a:spLocks/>
              </p:cNvSpPr>
              <p:nvPr/>
            </p:nvSpPr>
            <p:spPr bwMode="auto">
              <a:xfrm flipV="1">
                <a:off x="2784" y="211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Freeform 14"/>
              <p:cNvSpPr>
                <a:spLocks/>
              </p:cNvSpPr>
              <p:nvPr/>
            </p:nvSpPr>
            <p:spPr bwMode="auto">
              <a:xfrm>
                <a:off x="2448" y="1680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5" name="Group 15"/>
            <p:cNvGrpSpPr>
              <a:grpSpLocks/>
            </p:cNvGrpSpPr>
            <p:nvPr/>
          </p:nvGrpSpPr>
          <p:grpSpPr bwMode="auto">
            <a:xfrm>
              <a:off x="4920" y="2640"/>
              <a:ext cx="744" cy="744"/>
              <a:chOff x="2160" y="816"/>
              <a:chExt cx="1680" cy="1680"/>
            </a:xfrm>
          </p:grpSpPr>
          <p:sp>
            <p:nvSpPr>
              <p:cNvPr id="6166" name="Oval 16"/>
              <p:cNvSpPr>
                <a:spLocks noChangeArrowheads="1"/>
              </p:cNvSpPr>
              <p:nvPr/>
            </p:nvSpPr>
            <p:spPr bwMode="auto">
              <a:xfrm>
                <a:off x="2160" y="816"/>
                <a:ext cx="1680" cy="16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7" name="Freeform 17"/>
              <p:cNvSpPr>
                <a:spLocks/>
              </p:cNvSpPr>
              <p:nvPr/>
            </p:nvSpPr>
            <p:spPr bwMode="auto">
              <a:xfrm flipH="1">
                <a:off x="2736" y="100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8" name="Freeform 18"/>
              <p:cNvSpPr>
                <a:spLocks/>
              </p:cNvSpPr>
              <p:nvPr/>
            </p:nvSpPr>
            <p:spPr bwMode="auto">
              <a:xfrm flipH="1">
                <a:off x="3264" y="172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9" name="Freeform 19"/>
              <p:cNvSpPr>
                <a:spLocks/>
              </p:cNvSpPr>
              <p:nvPr/>
            </p:nvSpPr>
            <p:spPr bwMode="auto">
              <a:xfrm flipH="1">
                <a:off x="3482" y="1296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0" name="Freeform 20"/>
              <p:cNvSpPr>
                <a:spLocks/>
              </p:cNvSpPr>
              <p:nvPr/>
            </p:nvSpPr>
            <p:spPr bwMode="auto">
              <a:xfrm flipV="1">
                <a:off x="3120" y="96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1" name="Freeform 21"/>
              <p:cNvSpPr>
                <a:spLocks/>
              </p:cNvSpPr>
              <p:nvPr/>
            </p:nvSpPr>
            <p:spPr bwMode="auto">
              <a:xfrm flipV="1">
                <a:off x="2784" y="211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Freeform 22"/>
              <p:cNvSpPr>
                <a:spLocks/>
              </p:cNvSpPr>
              <p:nvPr/>
            </p:nvSpPr>
            <p:spPr bwMode="auto">
              <a:xfrm>
                <a:off x="2448" y="1680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6" name="Group 23"/>
            <p:cNvGrpSpPr>
              <a:grpSpLocks/>
            </p:cNvGrpSpPr>
            <p:nvPr/>
          </p:nvGrpSpPr>
          <p:grpSpPr bwMode="auto">
            <a:xfrm>
              <a:off x="4920" y="3576"/>
              <a:ext cx="744" cy="744"/>
              <a:chOff x="2160" y="816"/>
              <a:chExt cx="1680" cy="1680"/>
            </a:xfrm>
          </p:grpSpPr>
          <p:sp>
            <p:nvSpPr>
              <p:cNvPr id="6159" name="Oval 24"/>
              <p:cNvSpPr>
                <a:spLocks noChangeArrowheads="1"/>
              </p:cNvSpPr>
              <p:nvPr/>
            </p:nvSpPr>
            <p:spPr bwMode="auto">
              <a:xfrm>
                <a:off x="2160" y="816"/>
                <a:ext cx="1680" cy="16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" name="Freeform 25"/>
              <p:cNvSpPr>
                <a:spLocks/>
              </p:cNvSpPr>
              <p:nvPr/>
            </p:nvSpPr>
            <p:spPr bwMode="auto">
              <a:xfrm flipH="1">
                <a:off x="2736" y="100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1" name="Freeform 26"/>
              <p:cNvSpPr>
                <a:spLocks/>
              </p:cNvSpPr>
              <p:nvPr/>
            </p:nvSpPr>
            <p:spPr bwMode="auto">
              <a:xfrm flipH="1">
                <a:off x="3264" y="172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2" name="Freeform 27"/>
              <p:cNvSpPr>
                <a:spLocks/>
              </p:cNvSpPr>
              <p:nvPr/>
            </p:nvSpPr>
            <p:spPr bwMode="auto">
              <a:xfrm flipH="1">
                <a:off x="3482" y="1296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3" name="Freeform 28"/>
              <p:cNvSpPr>
                <a:spLocks/>
              </p:cNvSpPr>
              <p:nvPr/>
            </p:nvSpPr>
            <p:spPr bwMode="auto">
              <a:xfrm flipV="1">
                <a:off x="3120" y="96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4" name="Freeform 29"/>
              <p:cNvSpPr>
                <a:spLocks/>
              </p:cNvSpPr>
              <p:nvPr/>
            </p:nvSpPr>
            <p:spPr bwMode="auto">
              <a:xfrm flipV="1">
                <a:off x="2784" y="211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5" name="Freeform 30"/>
              <p:cNvSpPr>
                <a:spLocks/>
              </p:cNvSpPr>
              <p:nvPr/>
            </p:nvSpPr>
            <p:spPr bwMode="auto">
              <a:xfrm>
                <a:off x="2448" y="1680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7" name="Line 31"/>
            <p:cNvSpPr>
              <a:spLocks noChangeShapeType="1"/>
            </p:cNvSpPr>
            <p:nvPr/>
          </p:nvSpPr>
          <p:spPr bwMode="auto">
            <a:xfrm flipV="1">
              <a:off x="4344" y="3168"/>
              <a:ext cx="52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Line 32"/>
            <p:cNvSpPr>
              <a:spLocks noChangeShapeType="1"/>
            </p:cNvSpPr>
            <p:nvPr/>
          </p:nvSpPr>
          <p:spPr bwMode="auto">
            <a:xfrm>
              <a:off x="4344" y="3504"/>
              <a:ext cx="52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97697" name="Picture 33" descr="penguin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7698" name="AutoShape 34"/>
          <p:cNvSpPr>
            <a:spLocks noChangeArrowheads="1"/>
          </p:cNvSpPr>
          <p:nvPr/>
        </p:nvSpPr>
        <p:spPr bwMode="auto">
          <a:xfrm flipH="1">
            <a:off x="1808161" y="4700949"/>
            <a:ext cx="3015629" cy="1902777"/>
          </a:xfrm>
          <a:prstGeom prst="wedgeEllipseCallout">
            <a:avLst>
              <a:gd name="adj1" fmla="val 72653"/>
              <a:gd name="adj2" fmla="val 1119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</a:t>
            </a:r>
            <a:b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disadvantages of</a:t>
            </a:r>
            <a:b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asexual reproduction?</a:t>
            </a:r>
          </a:p>
          <a:p>
            <a:r>
              <a:rPr lang="en-US" sz="6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/>
            </a:r>
            <a:br>
              <a:rPr lang="en-US" sz="6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 </a:t>
            </a:r>
            <a:b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advantages?</a:t>
            </a:r>
          </a:p>
        </p:txBody>
      </p:sp>
      <p:pic>
        <p:nvPicPr>
          <p:cNvPr id="6181" name="Picture 37" descr="http://upload.wikimedia.org/wikipedia/commons/c/cb/Parameci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61" y="2070570"/>
            <a:ext cx="2117395" cy="2080743"/>
          </a:xfrm>
          <a:prstGeom prst="rect">
            <a:avLst/>
          </a:prstGeom>
          <a:noFill/>
          <a:ln>
            <a:solidFill>
              <a:srgbClr val="00010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669" name="Picture 5"/>
          <p:cNvPicPr>
            <a:picLocks noChangeAspect="1" noChangeArrowheads="1"/>
          </p:cNvPicPr>
          <p:nvPr/>
        </p:nvPicPr>
        <p:blipFill>
          <a:blip r:embed="rId7"/>
          <a:srcRect t="7201" b="7201"/>
          <a:stretch>
            <a:fillRect/>
          </a:stretch>
        </p:blipFill>
        <p:spPr bwMode="auto">
          <a:xfrm>
            <a:off x="5180434" y="2200123"/>
            <a:ext cx="1907332" cy="249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098" y="509338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How about the rest of us?</a:t>
            </a:r>
          </a:p>
        </p:txBody>
      </p:sp>
      <p:sp>
        <p:nvSpPr>
          <p:cNvPr id="499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34624" y="1227222"/>
            <a:ext cx="8584092" cy="2287588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What if a complex multicellular organism (like us) wants to reproduce?</a:t>
            </a:r>
          </a:p>
          <a:p>
            <a:pPr lvl="1" eaLnBrk="1" hangingPunct="1"/>
            <a:r>
              <a:rPr lang="en-US" u="sng" dirty="0" smtClean="0">
                <a:solidFill>
                  <a:srgbClr val="C00000"/>
                </a:solidFill>
              </a:rPr>
              <a:t>Sexual reproduction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= joining of egg + sperm</a:t>
            </a:r>
          </a:p>
          <a:p>
            <a:pPr eaLnBrk="1" hangingPunct="1"/>
            <a:r>
              <a:rPr lang="en-US" dirty="0" smtClean="0"/>
              <a:t>Do we make egg &amp; sperm by mitosis?</a:t>
            </a:r>
          </a:p>
        </p:txBody>
      </p:sp>
      <p:sp>
        <p:nvSpPr>
          <p:cNvPr id="499716" name="Oval 4"/>
          <p:cNvSpPr>
            <a:spLocks noChangeArrowheads="1"/>
          </p:cNvSpPr>
          <p:nvPr/>
        </p:nvSpPr>
        <p:spPr bwMode="auto">
          <a:xfrm>
            <a:off x="1143000" y="4279900"/>
            <a:ext cx="1485900" cy="1485900"/>
          </a:xfrm>
          <a:prstGeom prst="ellipse">
            <a:avLst/>
          </a:prstGeom>
          <a:solidFill>
            <a:srgbClr val="FF45B9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9717" name="Rectangle 5"/>
          <p:cNvSpPr>
            <a:spLocks noChangeArrowheads="1"/>
          </p:cNvSpPr>
          <p:nvPr/>
        </p:nvSpPr>
        <p:spPr bwMode="auto">
          <a:xfrm>
            <a:off x="1544638" y="4686300"/>
            <a:ext cx="7207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800" b="1" dirty="0">
                <a:solidFill>
                  <a:srgbClr val="0F116A"/>
                </a:solidFill>
              </a:rPr>
              <a:t>46</a:t>
            </a:r>
            <a:endParaRPr lang="en-US" sz="3000" b="1" dirty="0">
              <a:solidFill>
                <a:srgbClr val="0F116A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19400" y="4279900"/>
            <a:ext cx="2171700" cy="2413000"/>
            <a:chOff x="1872" y="2640"/>
            <a:chExt cx="1368" cy="1520"/>
          </a:xfrm>
        </p:grpSpPr>
        <p:sp>
          <p:nvSpPr>
            <p:cNvPr id="7189" name="Freeform 7"/>
            <p:cNvSpPr>
              <a:spLocks/>
            </p:cNvSpPr>
            <p:nvPr/>
          </p:nvSpPr>
          <p:spPr bwMode="auto">
            <a:xfrm>
              <a:off x="1872" y="3264"/>
              <a:ext cx="736" cy="896"/>
            </a:xfrm>
            <a:custGeom>
              <a:avLst/>
              <a:gdLst>
                <a:gd name="T0" fmla="*/ 720 w 736"/>
                <a:gd name="T1" fmla="*/ 16 h 896"/>
                <a:gd name="T2" fmla="*/ 720 w 736"/>
                <a:gd name="T3" fmla="*/ 64 h 896"/>
                <a:gd name="T4" fmla="*/ 672 w 736"/>
                <a:gd name="T5" fmla="*/ 400 h 896"/>
                <a:gd name="T6" fmla="*/ 336 w 736"/>
                <a:gd name="T7" fmla="*/ 448 h 896"/>
                <a:gd name="T8" fmla="*/ 240 w 736"/>
                <a:gd name="T9" fmla="*/ 832 h 896"/>
                <a:gd name="T10" fmla="*/ 0 w 736"/>
                <a:gd name="T11" fmla="*/ 832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6"/>
                <a:gd name="T19" fmla="*/ 0 h 896"/>
                <a:gd name="T20" fmla="*/ 736 w 736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Oval 8"/>
            <p:cNvSpPr>
              <a:spLocks noChangeArrowheads="1"/>
            </p:cNvSpPr>
            <p:nvPr/>
          </p:nvSpPr>
          <p:spPr bwMode="auto">
            <a:xfrm>
              <a:off x="2304" y="2640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9721" name="Rectangle 9"/>
          <p:cNvSpPr>
            <a:spLocks noChangeArrowheads="1"/>
          </p:cNvSpPr>
          <p:nvPr/>
        </p:nvSpPr>
        <p:spPr bwMode="auto">
          <a:xfrm>
            <a:off x="3886200" y="4676775"/>
            <a:ext cx="7207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800" b="1" dirty="0">
                <a:solidFill>
                  <a:srgbClr val="0F116A"/>
                </a:solidFill>
              </a:rPr>
              <a:t>46</a:t>
            </a:r>
            <a:endParaRPr lang="en-US" sz="3000" b="1" dirty="0">
              <a:solidFill>
                <a:srgbClr val="0F116A"/>
              </a:solidFill>
            </a:endParaRPr>
          </a:p>
        </p:txBody>
      </p:sp>
      <p:sp>
        <p:nvSpPr>
          <p:cNvPr id="499722" name="Rectangle 10"/>
          <p:cNvSpPr>
            <a:spLocks noChangeArrowheads="1"/>
          </p:cNvSpPr>
          <p:nvPr/>
        </p:nvSpPr>
        <p:spPr bwMode="auto">
          <a:xfrm>
            <a:off x="2819400" y="4657725"/>
            <a:ext cx="495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 b="1" dirty="0">
                <a:solidFill>
                  <a:srgbClr val="0F116A"/>
                </a:solidFill>
              </a:rPr>
              <a:t>+</a:t>
            </a:r>
            <a:endParaRPr lang="en-US" sz="3000" b="1" dirty="0">
              <a:solidFill>
                <a:srgbClr val="0F116A"/>
              </a:solidFill>
            </a:endParaRPr>
          </a:p>
        </p:txBody>
      </p:sp>
      <p:sp>
        <p:nvSpPr>
          <p:cNvPr id="499723" name="Oval 11"/>
          <p:cNvSpPr>
            <a:spLocks noChangeArrowheads="1"/>
          </p:cNvSpPr>
          <p:nvPr/>
        </p:nvSpPr>
        <p:spPr bwMode="auto">
          <a:xfrm>
            <a:off x="6705600" y="4254500"/>
            <a:ext cx="1485900" cy="1485900"/>
          </a:xfrm>
          <a:prstGeom prst="ellipse">
            <a:avLst/>
          </a:prstGeom>
          <a:solidFill>
            <a:schemeClr val="tx2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9724" name="AutoShape 12"/>
          <p:cNvSpPr>
            <a:spLocks noChangeArrowheads="1"/>
          </p:cNvSpPr>
          <p:nvPr/>
        </p:nvSpPr>
        <p:spPr bwMode="auto">
          <a:xfrm>
            <a:off x="5257800" y="487045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9725" name="Rectangle 13"/>
          <p:cNvSpPr>
            <a:spLocks noChangeArrowheads="1"/>
          </p:cNvSpPr>
          <p:nvPr/>
        </p:nvSpPr>
        <p:spPr bwMode="auto">
          <a:xfrm>
            <a:off x="7085013" y="4676775"/>
            <a:ext cx="7207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92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99729" name="Rectangle 17"/>
          <p:cNvSpPr>
            <a:spLocks noChangeArrowheads="1"/>
          </p:cNvSpPr>
          <p:nvPr/>
        </p:nvSpPr>
        <p:spPr bwMode="auto">
          <a:xfrm>
            <a:off x="1528763" y="5854700"/>
            <a:ext cx="681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30" name="Rectangle 18"/>
          <p:cNvSpPr>
            <a:spLocks noChangeArrowheads="1"/>
          </p:cNvSpPr>
          <p:nvPr/>
        </p:nvSpPr>
        <p:spPr bwMode="auto">
          <a:xfrm>
            <a:off x="3702050" y="5854700"/>
            <a:ext cx="10223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31" name="Rectangle 19"/>
          <p:cNvSpPr>
            <a:spLocks noChangeArrowheads="1"/>
          </p:cNvSpPr>
          <p:nvPr/>
        </p:nvSpPr>
        <p:spPr bwMode="auto">
          <a:xfrm>
            <a:off x="6910388" y="5854700"/>
            <a:ext cx="10683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zygote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38" name="AutoShape 26"/>
          <p:cNvSpPr>
            <a:spLocks noChangeArrowheads="1"/>
          </p:cNvSpPr>
          <p:nvPr/>
        </p:nvSpPr>
        <p:spPr bwMode="auto">
          <a:xfrm>
            <a:off x="384792" y="3484563"/>
            <a:ext cx="4305300" cy="6000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3000" b="1">
                <a:solidFill>
                  <a:srgbClr val="0F116A"/>
                </a:solidFill>
              </a:rPr>
              <a:t>What if we did, then….</a:t>
            </a:r>
          </a:p>
        </p:txBody>
      </p:sp>
      <p:sp>
        <p:nvSpPr>
          <p:cNvPr id="499739" name="AutoShape 27"/>
          <p:cNvSpPr>
            <a:spLocks noChangeArrowheads="1"/>
          </p:cNvSpPr>
          <p:nvPr/>
        </p:nvSpPr>
        <p:spPr bwMode="auto">
          <a:xfrm>
            <a:off x="6159500" y="6291263"/>
            <a:ext cx="2662238" cy="508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3000" b="1" i="1">
                <a:solidFill>
                  <a:schemeClr val="bg1"/>
                </a:solidFill>
              </a:rPr>
              <a:t>Doesn’t work!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499740" name="AutoShape 28"/>
          <p:cNvSpPr>
            <a:spLocks noChangeArrowheads="1"/>
          </p:cNvSpPr>
          <p:nvPr/>
        </p:nvSpPr>
        <p:spPr bwMode="auto">
          <a:xfrm>
            <a:off x="8258175" y="2916238"/>
            <a:ext cx="771525" cy="508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r"/>
            <a:r>
              <a:rPr lang="en-US" sz="3000" b="1" i="1" dirty="0">
                <a:solidFill>
                  <a:schemeClr val="bg1"/>
                </a:solidFill>
              </a:rPr>
              <a:t>No!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&quot;No&quot; Symbol 2"/>
          <p:cNvSpPr/>
          <p:nvPr/>
        </p:nvSpPr>
        <p:spPr bwMode="auto">
          <a:xfrm>
            <a:off x="6855441" y="4419015"/>
            <a:ext cx="1178279" cy="1110079"/>
          </a:xfrm>
          <a:prstGeom prst="noSmoking">
            <a:avLst>
              <a:gd name="adj" fmla="val 16742"/>
            </a:avLst>
          </a:prstGeom>
          <a:solidFill>
            <a:srgbClr val="C00000"/>
          </a:solidFill>
          <a:ln w="9525" cap="flat" cmpd="sng" algn="ctr">
            <a:solidFill>
              <a:srgbClr val="00010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6" grpId="0" animBg="1"/>
      <p:bldP spid="499717" grpId="0"/>
      <p:bldP spid="499721" grpId="0"/>
      <p:bldP spid="499722" grpId="0"/>
      <p:bldP spid="499723" grpId="0" animBg="1"/>
      <p:bldP spid="499724" grpId="0" animBg="1"/>
      <p:bldP spid="499729" grpId="0"/>
      <p:bldP spid="499730" grpId="0"/>
      <p:bldP spid="499731" grpId="0"/>
      <p:bldP spid="499738" grpId="0" animBg="1"/>
      <p:bldP spid="499739" grpId="0" animBg="1"/>
      <p:bldP spid="49974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308225" y="1477963"/>
            <a:ext cx="4524375" cy="3905250"/>
            <a:chOff x="403" y="1025"/>
            <a:chExt cx="2352" cy="2030"/>
          </a:xfrm>
        </p:grpSpPr>
        <p:pic>
          <p:nvPicPr>
            <p:cNvPr id="820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15" b="1477"/>
            <a:stretch>
              <a:fillRect/>
            </a:stretch>
          </p:blipFill>
          <p:spPr bwMode="auto">
            <a:xfrm>
              <a:off x="403" y="1025"/>
              <a:ext cx="2352" cy="2030"/>
            </a:xfrm>
            <a:prstGeom prst="rect">
              <a:avLst/>
            </a:prstGeom>
            <a:noFill/>
            <a:ln w="76200">
              <a:solidFill>
                <a:srgbClr val="050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Rectangle 4"/>
            <p:cNvSpPr>
              <a:spLocks noChangeArrowheads="1"/>
            </p:cNvSpPr>
            <p:nvPr/>
          </p:nvSpPr>
          <p:spPr bwMode="auto">
            <a:xfrm>
              <a:off x="532" y="1179"/>
              <a:ext cx="44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81000"/>
            <a:ext cx="857408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6" name="Rectangle 6"/>
          <p:cNvSpPr>
            <a:spLocks noGrp="1" noChangeArrowheads="1"/>
          </p:cNvSpPr>
          <p:nvPr>
            <p:ph type="title"/>
          </p:nvPr>
        </p:nvSpPr>
        <p:spPr>
          <a:xfrm>
            <a:off x="4479925" y="392113"/>
            <a:ext cx="4664075" cy="547687"/>
          </a:xfrm>
          <a:noFill/>
        </p:spPr>
        <p:txBody>
          <a:bodyPr/>
          <a:lstStyle/>
          <a:p>
            <a:pPr algn="r" eaLnBrk="1" hangingPunct="1"/>
            <a:r>
              <a:rPr lang="en-US" sz="2800" dirty="0" smtClean="0"/>
              <a:t>Human female </a:t>
            </a:r>
            <a:r>
              <a:rPr lang="en-US" sz="2800" u="sng" dirty="0" smtClean="0">
                <a:solidFill>
                  <a:srgbClr val="CC0000"/>
                </a:solidFill>
              </a:rPr>
              <a:t>karyotype</a:t>
            </a:r>
            <a:endParaRPr lang="en-US" dirty="0" smtClean="0"/>
          </a:p>
        </p:txBody>
      </p:sp>
      <p:sp>
        <p:nvSpPr>
          <p:cNvPr id="512007" name="Oval 7"/>
          <p:cNvSpPr>
            <a:spLocks noChangeArrowheads="1"/>
          </p:cNvSpPr>
          <p:nvPr/>
        </p:nvSpPr>
        <p:spPr bwMode="auto">
          <a:xfrm>
            <a:off x="6080125" y="5405438"/>
            <a:ext cx="1619250" cy="13255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08" name="AutoShape 8"/>
          <p:cNvSpPr>
            <a:spLocks noChangeArrowheads="1"/>
          </p:cNvSpPr>
          <p:nvPr/>
        </p:nvSpPr>
        <p:spPr bwMode="auto">
          <a:xfrm>
            <a:off x="2859088" y="2035175"/>
            <a:ext cx="3422650" cy="1108075"/>
          </a:xfrm>
          <a:prstGeom prst="roundRect">
            <a:avLst>
              <a:gd name="adj" fmla="val 16667"/>
            </a:avLst>
          </a:prstGeom>
          <a:solidFill>
            <a:srgbClr val="FFCC1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3000" b="1">
                <a:solidFill>
                  <a:srgbClr val="0F116A"/>
                </a:solidFill>
              </a:rPr>
              <a:t>46 chromosomes</a:t>
            </a:r>
          </a:p>
          <a:p>
            <a:pPr algn="l"/>
            <a:r>
              <a:rPr lang="en-US" sz="3000" b="1">
                <a:solidFill>
                  <a:srgbClr val="0F116A"/>
                </a:solidFill>
              </a:rPr>
              <a:t>23 pairs</a:t>
            </a: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7994650" y="5583238"/>
            <a:ext cx="8953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200" b="1" u="sng">
                <a:solidFill>
                  <a:srgbClr val="CC0000"/>
                </a:solidFill>
              </a:rPr>
              <a:t>XX</a:t>
            </a:r>
            <a:endParaRPr lang="en-US" sz="3800" b="1">
              <a:solidFill>
                <a:srgbClr val="0F116A"/>
              </a:solidFill>
            </a:endParaRPr>
          </a:p>
        </p:txBody>
      </p:sp>
      <p:sp>
        <p:nvSpPr>
          <p:cNvPr id="512011" name="Oval 11"/>
          <p:cNvSpPr>
            <a:spLocks noChangeArrowheads="1"/>
          </p:cNvSpPr>
          <p:nvPr/>
        </p:nvSpPr>
        <p:spPr bwMode="auto">
          <a:xfrm>
            <a:off x="3704117" y="361950"/>
            <a:ext cx="762000" cy="762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000" b="1">
                <a:solidFill>
                  <a:srgbClr val="CC0000"/>
                </a:solidFill>
              </a:rPr>
              <a:t>2n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84313" y="381000"/>
            <a:ext cx="1298713" cy="506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265113" y="468312"/>
            <a:ext cx="3390900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000" b="1" u="sng" dirty="0">
                <a:solidFill>
                  <a:srgbClr val="CC0000"/>
                </a:solidFill>
              </a:rPr>
              <a:t>diploid = 2 copies</a:t>
            </a:r>
            <a:endParaRPr lang="en-US" sz="26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6" grpId="0"/>
      <p:bldP spid="512007" grpId="0" animBg="1"/>
      <p:bldP spid="512008" grpId="0" animBg="1"/>
      <p:bldP spid="512009" grpId="0"/>
      <p:bldP spid="512011" grpId="0" animBg="1"/>
      <p:bldP spid="5120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617788" y="1676400"/>
            <a:ext cx="3906837" cy="3506788"/>
            <a:chOff x="1761" y="1186"/>
            <a:chExt cx="2461" cy="2209"/>
          </a:xfrm>
        </p:grpSpPr>
        <p:pic>
          <p:nvPicPr>
            <p:cNvPr id="92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9" t="6000" r="17999" b="12000"/>
            <a:stretch>
              <a:fillRect/>
            </a:stretch>
          </p:blipFill>
          <p:spPr bwMode="auto">
            <a:xfrm>
              <a:off x="1761" y="1186"/>
              <a:ext cx="2461" cy="2209"/>
            </a:xfrm>
            <a:prstGeom prst="rect">
              <a:avLst/>
            </a:prstGeom>
            <a:noFill/>
            <a:ln w="76200">
              <a:solidFill>
                <a:srgbClr val="050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7" name="Rectangle 4"/>
            <p:cNvSpPr>
              <a:spLocks noChangeArrowheads="1"/>
            </p:cNvSpPr>
            <p:nvPr/>
          </p:nvSpPr>
          <p:spPr bwMode="auto">
            <a:xfrm>
              <a:off x="1763" y="1250"/>
              <a:ext cx="287" cy="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4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0525"/>
            <a:ext cx="855345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55" name="Oval 7"/>
          <p:cNvSpPr>
            <a:spLocks noChangeArrowheads="1"/>
          </p:cNvSpPr>
          <p:nvPr/>
        </p:nvSpPr>
        <p:spPr bwMode="auto">
          <a:xfrm>
            <a:off x="5905500" y="5405438"/>
            <a:ext cx="3048000" cy="13573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56" name="AutoShape 8"/>
          <p:cNvSpPr>
            <a:spLocks noChangeArrowheads="1"/>
          </p:cNvSpPr>
          <p:nvPr/>
        </p:nvSpPr>
        <p:spPr bwMode="auto">
          <a:xfrm>
            <a:off x="2859088" y="2035175"/>
            <a:ext cx="3422650" cy="1108075"/>
          </a:xfrm>
          <a:prstGeom prst="roundRect">
            <a:avLst>
              <a:gd name="adj" fmla="val 16667"/>
            </a:avLst>
          </a:prstGeom>
          <a:solidFill>
            <a:srgbClr val="FFCC1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3000" b="1" dirty="0">
                <a:solidFill>
                  <a:srgbClr val="0F116A"/>
                </a:solidFill>
              </a:rPr>
              <a:t>46 chromosomes</a:t>
            </a:r>
          </a:p>
          <a:p>
            <a:pPr algn="l"/>
            <a:r>
              <a:rPr lang="en-US" sz="3000" b="1" dirty="0">
                <a:solidFill>
                  <a:srgbClr val="0F116A"/>
                </a:solidFill>
              </a:rPr>
              <a:t>23 pairs</a:t>
            </a:r>
          </a:p>
        </p:txBody>
      </p:sp>
      <p:sp>
        <p:nvSpPr>
          <p:cNvPr id="514057" name="Rectangle 9"/>
          <p:cNvSpPr>
            <a:spLocks noChangeArrowheads="1"/>
          </p:cNvSpPr>
          <p:nvPr/>
        </p:nvSpPr>
        <p:spPr bwMode="auto">
          <a:xfrm>
            <a:off x="7031038" y="5583238"/>
            <a:ext cx="8953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200" b="1" u="sng" dirty="0" err="1">
                <a:solidFill>
                  <a:srgbClr val="CC0000"/>
                </a:solidFill>
              </a:rPr>
              <a:t>XY</a:t>
            </a:r>
            <a:endParaRPr lang="en-US" sz="3800" b="1" dirty="0">
              <a:solidFill>
                <a:srgbClr val="0F116A"/>
              </a:solidFill>
            </a:endParaRPr>
          </a:p>
        </p:txBody>
      </p:sp>
      <p:sp>
        <p:nvSpPr>
          <p:cNvPr id="514059" name="Rectangle 11"/>
          <p:cNvSpPr>
            <a:spLocks noGrp="1" noChangeArrowheads="1"/>
          </p:cNvSpPr>
          <p:nvPr>
            <p:ph type="title"/>
          </p:nvPr>
        </p:nvSpPr>
        <p:spPr>
          <a:xfrm>
            <a:off x="4479925" y="392113"/>
            <a:ext cx="4664075" cy="547687"/>
          </a:xfrm>
          <a:noFill/>
        </p:spPr>
        <p:txBody>
          <a:bodyPr/>
          <a:lstStyle/>
          <a:p>
            <a:pPr algn="r" eaLnBrk="1" hangingPunct="1"/>
            <a:r>
              <a:rPr lang="en-US" sz="2800" dirty="0" smtClean="0"/>
              <a:t>Human male </a:t>
            </a:r>
            <a:r>
              <a:rPr lang="en-US" sz="2800" u="sng" dirty="0" smtClean="0">
                <a:solidFill>
                  <a:srgbClr val="CC0000"/>
                </a:solidFill>
              </a:rPr>
              <a:t>karyotype</a:t>
            </a:r>
            <a:endParaRPr lang="en-US" dirty="0" smtClean="0"/>
          </a:p>
        </p:txBody>
      </p:sp>
      <p:sp>
        <p:nvSpPr>
          <p:cNvPr id="514061" name="Oval 13"/>
          <p:cNvSpPr>
            <a:spLocks noChangeArrowheads="1"/>
          </p:cNvSpPr>
          <p:nvPr/>
        </p:nvSpPr>
        <p:spPr bwMode="auto">
          <a:xfrm>
            <a:off x="3810133" y="361950"/>
            <a:ext cx="762000" cy="762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000" b="1">
                <a:solidFill>
                  <a:srgbClr val="CC0000"/>
                </a:solidFill>
              </a:rPr>
              <a:t>2n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84313" y="381000"/>
            <a:ext cx="1298713" cy="506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auto">
          <a:xfrm>
            <a:off x="384308" y="411163"/>
            <a:ext cx="3390900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000" b="1" u="sng" dirty="0">
                <a:solidFill>
                  <a:srgbClr val="CC0000"/>
                </a:solidFill>
              </a:rPr>
              <a:t>diploid = 2 copies</a:t>
            </a:r>
            <a:endParaRPr lang="en-US" sz="26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5" grpId="0" animBg="1"/>
      <p:bldP spid="514056" grpId="0" animBg="1"/>
      <p:bldP spid="514057" grpId="0"/>
      <p:bldP spid="514059" grpId="0"/>
      <p:bldP spid="514061" grpId="0" animBg="1"/>
      <p:bldP spid="5140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57" name="AutoShape 37"/>
          <p:cNvSpPr>
            <a:spLocks noChangeArrowheads="1"/>
          </p:cNvSpPr>
          <p:nvPr/>
        </p:nvSpPr>
        <p:spPr bwMode="auto">
          <a:xfrm>
            <a:off x="3203575" y="6408738"/>
            <a:ext cx="1171575" cy="373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gametes</a:t>
            </a:r>
          </a:p>
        </p:txBody>
      </p:sp>
      <p:sp>
        <p:nvSpPr>
          <p:cNvPr id="517122" name="AutoShape 2"/>
          <p:cNvSpPr>
            <a:spLocks noChangeArrowheads="1"/>
          </p:cNvSpPr>
          <p:nvPr/>
        </p:nvSpPr>
        <p:spPr bwMode="auto">
          <a:xfrm>
            <a:off x="6781800" y="3835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43456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How do we make sperm &amp; eggs?</a:t>
            </a:r>
          </a:p>
        </p:txBody>
      </p:sp>
      <p:sp>
        <p:nvSpPr>
          <p:cNvPr id="5171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19138" y="1003856"/>
            <a:ext cx="8424862" cy="1473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Must reduce 46 chromosomes </a:t>
            </a:r>
            <a:r>
              <a:rPr lang="en-US" dirty="0" smtClean="0">
                <a:sym typeface="Symbol" pitchFamily="48" charset="2"/>
              </a:rPr>
              <a:t> </a:t>
            </a:r>
            <a:r>
              <a:rPr lang="en-US" dirty="0" smtClean="0"/>
              <a:t>23</a:t>
            </a:r>
            <a:endParaRPr lang="en-US" sz="2800" dirty="0" smtClean="0"/>
          </a:p>
          <a:p>
            <a:pPr marL="741363" lvl="1" indent="-284163" eaLnBrk="1" hangingPunct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H</a:t>
            </a:r>
            <a:r>
              <a:rPr lang="en-US" u="sng" dirty="0" smtClean="0">
                <a:solidFill>
                  <a:srgbClr val="CC0000"/>
                </a:solidFill>
              </a:rPr>
              <a:t>alf</a:t>
            </a:r>
            <a:r>
              <a:rPr lang="en-US" dirty="0" smtClean="0"/>
              <a:t> the number of chromosomes</a:t>
            </a:r>
          </a:p>
          <a:p>
            <a:pPr marL="741363" lvl="1" indent="-284163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Haploid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= one copy of each chromosome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1025" y="2387600"/>
            <a:ext cx="1485900" cy="1485900"/>
            <a:chOff x="720" y="2880"/>
            <a:chExt cx="936" cy="936"/>
          </a:xfrm>
        </p:grpSpPr>
        <p:sp>
          <p:nvSpPr>
            <p:cNvPr id="10277" name="Oval 6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Rectangle 7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73325" y="4445000"/>
            <a:ext cx="2171700" cy="2413000"/>
            <a:chOff x="1896" y="2832"/>
            <a:chExt cx="1368" cy="1520"/>
          </a:xfrm>
        </p:grpSpPr>
        <p:grpSp>
          <p:nvGrpSpPr>
            <p:cNvPr id="10273" name="Group 9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10275" name="Freeform 10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6" name="Oval 11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74" name="Rectangle 12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10248" name="AutoShape 13"/>
          <p:cNvSpPr>
            <a:spLocks noChangeArrowheads="1"/>
          </p:cNvSpPr>
          <p:nvPr/>
        </p:nvSpPr>
        <p:spPr bwMode="auto">
          <a:xfrm>
            <a:off x="1828800" y="31496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9" name="Group 14"/>
          <p:cNvGrpSpPr>
            <a:grpSpLocks/>
          </p:cNvGrpSpPr>
          <p:nvPr/>
        </p:nvGrpSpPr>
        <p:grpSpPr bwMode="auto">
          <a:xfrm>
            <a:off x="247650" y="4445000"/>
            <a:ext cx="1485900" cy="1485900"/>
            <a:chOff x="720" y="1392"/>
            <a:chExt cx="936" cy="936"/>
          </a:xfrm>
        </p:grpSpPr>
        <p:sp>
          <p:nvSpPr>
            <p:cNvPr id="10271" name="Oval 15"/>
            <p:cNvSpPr>
              <a:spLocks noChangeArrowheads="1"/>
            </p:cNvSpPr>
            <p:nvPr/>
          </p:nvSpPr>
          <p:spPr bwMode="auto">
            <a:xfrm>
              <a:off x="720" y="1392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Rectangle 16"/>
            <p:cNvSpPr>
              <a:spLocks noChangeArrowheads="1"/>
            </p:cNvSpPr>
            <p:nvPr/>
          </p:nvSpPr>
          <p:spPr bwMode="auto">
            <a:xfrm>
              <a:off x="958" y="1642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37" name="Rectangle 17"/>
          <p:cNvSpPr>
            <a:spLocks noChangeArrowheads="1"/>
          </p:cNvSpPr>
          <p:nvPr/>
        </p:nvSpPr>
        <p:spPr bwMode="auto">
          <a:xfrm>
            <a:off x="3522663" y="3759200"/>
            <a:ext cx="681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17138" name="Rectangle 18"/>
          <p:cNvSpPr>
            <a:spLocks noChangeArrowheads="1"/>
          </p:cNvSpPr>
          <p:nvPr/>
        </p:nvSpPr>
        <p:spPr bwMode="auto">
          <a:xfrm>
            <a:off x="3276600" y="6096000"/>
            <a:ext cx="10223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10252" name="Group 19"/>
          <p:cNvGrpSpPr>
            <a:grpSpLocks/>
          </p:cNvGrpSpPr>
          <p:nvPr/>
        </p:nvGrpSpPr>
        <p:grpSpPr bwMode="auto">
          <a:xfrm>
            <a:off x="247650" y="2540000"/>
            <a:ext cx="1485900" cy="1485900"/>
            <a:chOff x="720" y="2880"/>
            <a:chExt cx="936" cy="936"/>
          </a:xfrm>
        </p:grpSpPr>
        <p:sp>
          <p:nvSpPr>
            <p:cNvPr id="10269" name="Oval 2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21"/>
            <p:cNvSpPr>
              <a:spLocks noChangeArrowheads="1"/>
            </p:cNvSpPr>
            <p:nvPr/>
          </p:nvSpPr>
          <p:spPr bwMode="auto">
            <a:xfrm>
              <a:off x="971" y="3136"/>
              <a:ext cx="454" cy="423"/>
            </a:xfrm>
            <a:prstGeom prst="rect">
              <a:avLst/>
            </a:prstGeom>
            <a:solidFill>
              <a:srgbClr val="FF4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 dirty="0">
                  <a:solidFill>
                    <a:srgbClr val="0F116A"/>
                  </a:solidFill>
                </a:rPr>
                <a:t>46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  <p:sp>
        <p:nvSpPr>
          <p:cNvPr id="10253" name="AutoShape 22"/>
          <p:cNvSpPr>
            <a:spLocks noChangeArrowheads="1"/>
          </p:cNvSpPr>
          <p:nvPr/>
        </p:nvSpPr>
        <p:spPr bwMode="auto">
          <a:xfrm>
            <a:off x="1828800" y="51054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143" name="AutoShape 23"/>
          <p:cNvSpPr>
            <a:spLocks noChangeArrowheads="1"/>
          </p:cNvSpPr>
          <p:nvPr/>
        </p:nvSpPr>
        <p:spPr bwMode="auto">
          <a:xfrm>
            <a:off x="1733551" y="3856038"/>
            <a:ext cx="1708150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000" b="1" u="sng" dirty="0">
                <a:solidFill>
                  <a:srgbClr val="CC0000"/>
                </a:solidFill>
              </a:rPr>
              <a:t>meiosis</a:t>
            </a: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7535863" y="3225800"/>
            <a:ext cx="1485900" cy="1485900"/>
            <a:chOff x="4747" y="2032"/>
            <a:chExt cx="936" cy="936"/>
          </a:xfrm>
        </p:grpSpPr>
        <p:sp>
          <p:nvSpPr>
            <p:cNvPr id="10267" name="Oval 25"/>
            <p:cNvSpPr>
              <a:spLocks noChangeArrowheads="1"/>
            </p:cNvSpPr>
            <p:nvPr/>
          </p:nvSpPr>
          <p:spPr bwMode="auto">
            <a:xfrm>
              <a:off x="4747" y="2032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Rectangle 26"/>
            <p:cNvSpPr>
              <a:spLocks noChangeArrowheads="1"/>
            </p:cNvSpPr>
            <p:nvPr/>
          </p:nvSpPr>
          <p:spPr bwMode="auto">
            <a:xfrm>
              <a:off x="5005" y="2288"/>
              <a:ext cx="454" cy="423"/>
            </a:xfrm>
            <a:prstGeom prst="rect">
              <a:avLst/>
            </a:prstGeom>
            <a:solidFill>
              <a:srgbClr val="C3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47" name="AutoShape 27"/>
          <p:cNvSpPr>
            <a:spLocks noChangeArrowheads="1"/>
          </p:cNvSpPr>
          <p:nvPr/>
        </p:nvSpPr>
        <p:spPr bwMode="auto">
          <a:xfrm>
            <a:off x="6115050" y="5482630"/>
            <a:ext cx="2387266" cy="51077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000" b="1" u="sng" dirty="0">
                <a:solidFill>
                  <a:srgbClr val="CC0000"/>
                </a:solidFill>
              </a:rPr>
              <a:t>fertilization</a:t>
            </a:r>
          </a:p>
        </p:txBody>
      </p:sp>
      <p:sp>
        <p:nvSpPr>
          <p:cNvPr id="517148" name="AutoShape 28"/>
          <p:cNvSpPr>
            <a:spLocks noChangeArrowheads="1"/>
          </p:cNvSpPr>
          <p:nvPr/>
        </p:nvSpPr>
        <p:spPr bwMode="auto">
          <a:xfrm>
            <a:off x="4343400" y="39116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372100" y="2768600"/>
            <a:ext cx="1485900" cy="1485900"/>
            <a:chOff x="720" y="2880"/>
            <a:chExt cx="936" cy="936"/>
          </a:xfrm>
        </p:grpSpPr>
        <p:sp>
          <p:nvSpPr>
            <p:cNvPr id="10265" name="Oval 3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Rectangle 31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686300" y="3784600"/>
            <a:ext cx="2171700" cy="2413000"/>
            <a:chOff x="1896" y="2832"/>
            <a:chExt cx="1368" cy="1520"/>
          </a:xfrm>
        </p:grpSpPr>
        <p:grpSp>
          <p:nvGrpSpPr>
            <p:cNvPr id="10261" name="Group 33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10263" name="Freeform 34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Oval 35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62" name="Rectangle 36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58" name="AutoShape 38"/>
          <p:cNvSpPr>
            <a:spLocks noChangeArrowheads="1"/>
          </p:cNvSpPr>
          <p:nvPr/>
        </p:nvSpPr>
        <p:spPr bwMode="auto">
          <a:xfrm>
            <a:off x="7780338" y="2660650"/>
            <a:ext cx="922337" cy="373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 dirty="0">
                <a:solidFill>
                  <a:srgbClr val="CC0000"/>
                </a:solidFill>
              </a:rPr>
              <a:t>zygote</a:t>
            </a:r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7860506" y="1094611"/>
            <a:ext cx="762000" cy="762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000" b="1" dirty="0" smtClean="0">
                <a:solidFill>
                  <a:srgbClr val="CC0000"/>
                </a:solidFill>
              </a:rPr>
              <a:t>n</a:t>
            </a:r>
            <a:endParaRPr lang="en-US" sz="3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57" grpId="0" animBg="1"/>
      <p:bldP spid="517122" grpId="0" animBg="1"/>
      <p:bldP spid="10248" grpId="0" animBg="1"/>
      <p:bldP spid="517137" grpId="0"/>
      <p:bldP spid="517138" grpId="0"/>
      <p:bldP spid="10253" grpId="0" animBg="1"/>
      <p:bldP spid="517143" grpId="0" animBg="1"/>
      <p:bldP spid="517147" grpId="0" animBg="1"/>
      <p:bldP spid="517148" grpId="0" animBg="1"/>
      <p:bldP spid="51715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152400" y="3401426"/>
            <a:ext cx="3429000" cy="33903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8702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Homologous pairs</a:t>
            </a:r>
          </a:p>
        </p:txBody>
      </p:sp>
      <p:sp>
        <p:nvSpPr>
          <p:cNvPr id="5191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15950" y="1172820"/>
            <a:ext cx="8528050" cy="1633538"/>
          </a:xfrm>
          <a:noFill/>
        </p:spPr>
        <p:txBody>
          <a:bodyPr rIns="0"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both chromosomes of a pair carry </a:t>
            </a:r>
            <a:r>
              <a:rPr lang="en-US" sz="2600" u="sng" dirty="0" smtClean="0">
                <a:solidFill>
                  <a:srgbClr val="C00000"/>
                </a:solidFill>
              </a:rPr>
              <a:t>“matching” genes</a:t>
            </a:r>
            <a:r>
              <a:rPr lang="en-US" sz="26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control same </a:t>
            </a:r>
            <a:r>
              <a:rPr lang="en-US" u="sng" dirty="0" smtClean="0">
                <a:solidFill>
                  <a:srgbClr val="C00000"/>
                </a:solidFill>
              </a:rPr>
              <a:t>inherited 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</a:rPr>
              <a:t>homo</a:t>
            </a:r>
            <a:r>
              <a:rPr lang="en-US" dirty="0" smtClean="0">
                <a:solidFill>
                  <a:srgbClr val="006604"/>
                </a:solidFill>
              </a:rPr>
              <a:t>logous</a:t>
            </a:r>
            <a:r>
              <a:rPr lang="en-US" dirty="0" smtClean="0"/>
              <a:t> = </a:t>
            </a:r>
            <a:r>
              <a:rPr lang="en-US" u="sng" dirty="0" smtClean="0">
                <a:solidFill>
                  <a:srgbClr val="CC0000"/>
                </a:solidFill>
              </a:rPr>
              <a:t>same</a:t>
            </a:r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006604"/>
                </a:solidFill>
              </a:rPr>
              <a:t>information</a:t>
            </a:r>
            <a:endParaRPr lang="en-US" sz="2200" u="sng" dirty="0" smtClean="0"/>
          </a:p>
        </p:txBody>
      </p:sp>
      <p:sp>
        <p:nvSpPr>
          <p:cNvPr id="12335" name="Freeform 7"/>
          <p:cNvSpPr>
            <a:spLocks/>
          </p:cNvSpPr>
          <p:nvPr/>
        </p:nvSpPr>
        <p:spPr bwMode="auto">
          <a:xfrm>
            <a:off x="4876800" y="3896140"/>
            <a:ext cx="457200" cy="2133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8"/>
          <p:cNvSpPr>
            <a:spLocks noChangeShapeType="1"/>
          </p:cNvSpPr>
          <p:nvPr/>
        </p:nvSpPr>
        <p:spPr bwMode="auto">
          <a:xfrm flipH="1">
            <a:off x="5008563" y="4048540"/>
            <a:ext cx="136525" cy="152400"/>
          </a:xfrm>
          <a:prstGeom prst="line">
            <a:avLst/>
          </a:prstGeom>
          <a:noFill/>
          <a:ln w="76200">
            <a:solidFill>
              <a:srgbClr val="FFEA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Freeform 12"/>
          <p:cNvSpPr>
            <a:spLocks/>
          </p:cNvSpPr>
          <p:nvPr/>
        </p:nvSpPr>
        <p:spPr bwMode="auto">
          <a:xfrm>
            <a:off x="4114800" y="3896140"/>
            <a:ext cx="457200" cy="2133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13"/>
          <p:cNvSpPr>
            <a:spLocks noChangeShapeType="1"/>
          </p:cNvSpPr>
          <p:nvPr/>
        </p:nvSpPr>
        <p:spPr bwMode="auto">
          <a:xfrm flipH="1">
            <a:off x="4246563" y="4048540"/>
            <a:ext cx="136525" cy="152400"/>
          </a:xfrm>
          <a:prstGeom prst="line">
            <a:avLst/>
          </a:prstGeom>
          <a:noFill/>
          <a:ln w="76200">
            <a:solidFill>
              <a:srgbClr val="FFEA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Freeform 16"/>
          <p:cNvSpPr>
            <a:spLocks/>
          </p:cNvSpPr>
          <p:nvPr/>
        </p:nvSpPr>
        <p:spPr bwMode="auto">
          <a:xfrm flipH="1">
            <a:off x="1981200" y="4429540"/>
            <a:ext cx="457200" cy="2133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Freeform 17"/>
          <p:cNvSpPr>
            <a:spLocks/>
          </p:cNvSpPr>
          <p:nvPr/>
        </p:nvSpPr>
        <p:spPr bwMode="auto">
          <a:xfrm>
            <a:off x="1447800" y="5572540"/>
            <a:ext cx="212725" cy="990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Freeform 18"/>
          <p:cNvSpPr>
            <a:spLocks/>
          </p:cNvSpPr>
          <p:nvPr/>
        </p:nvSpPr>
        <p:spPr bwMode="auto">
          <a:xfrm>
            <a:off x="2743200" y="3896140"/>
            <a:ext cx="212725" cy="990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Freeform 19"/>
          <p:cNvSpPr>
            <a:spLocks/>
          </p:cNvSpPr>
          <p:nvPr/>
        </p:nvSpPr>
        <p:spPr bwMode="auto">
          <a:xfrm>
            <a:off x="762000" y="3934240"/>
            <a:ext cx="457200" cy="2133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188" name="Rectangle 20"/>
          <p:cNvSpPr>
            <a:spLocks noChangeArrowheads="1"/>
          </p:cNvSpPr>
          <p:nvPr/>
        </p:nvSpPr>
        <p:spPr bwMode="auto">
          <a:xfrm>
            <a:off x="1233988" y="3408778"/>
            <a:ext cx="11001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>
                <a:solidFill>
                  <a:srgbClr val="0F116A"/>
                </a:solidFill>
              </a:rPr>
              <a:t>diploid</a:t>
            </a:r>
            <a:br>
              <a:rPr lang="en-US" sz="2200" b="1" dirty="0">
                <a:solidFill>
                  <a:srgbClr val="0F116A"/>
                </a:solidFill>
              </a:rPr>
            </a:br>
            <a:r>
              <a:rPr lang="en-US" sz="2200" b="1" dirty="0">
                <a:solidFill>
                  <a:srgbClr val="0F116A"/>
                </a:solidFill>
              </a:rPr>
              <a:t>2n</a:t>
            </a:r>
          </a:p>
          <a:p>
            <a:r>
              <a:rPr lang="en-US" sz="2200" b="1" dirty="0">
                <a:solidFill>
                  <a:srgbClr val="CC0000"/>
                </a:solidFill>
              </a:rPr>
              <a:t>2n = 4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519189" name="AutoShape 21"/>
          <p:cNvSpPr>
            <a:spLocks noChangeArrowheads="1"/>
          </p:cNvSpPr>
          <p:nvPr/>
        </p:nvSpPr>
        <p:spPr bwMode="auto">
          <a:xfrm>
            <a:off x="3581400" y="6098003"/>
            <a:ext cx="1889125" cy="6762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en-US" sz="2000" b="1" dirty="0">
                <a:solidFill>
                  <a:srgbClr val="0F116A"/>
                </a:solidFill>
              </a:rPr>
              <a:t>homologous</a:t>
            </a:r>
            <a:br>
              <a:rPr lang="en-US" sz="2000" b="1" dirty="0">
                <a:solidFill>
                  <a:srgbClr val="0F116A"/>
                </a:solidFill>
              </a:rPr>
            </a:br>
            <a:r>
              <a:rPr lang="en-US" sz="2000" b="1" dirty="0">
                <a:solidFill>
                  <a:srgbClr val="0F116A"/>
                </a:solidFill>
              </a:rPr>
              <a:t>chromosomes</a:t>
            </a:r>
          </a:p>
        </p:txBody>
      </p:sp>
      <p:grpSp>
        <p:nvGrpSpPr>
          <p:cNvPr id="12321" name="Group 24"/>
          <p:cNvGrpSpPr>
            <a:grpSpLocks/>
          </p:cNvGrpSpPr>
          <p:nvPr/>
        </p:nvGrpSpPr>
        <p:grpSpPr bwMode="auto">
          <a:xfrm>
            <a:off x="6459538" y="3896140"/>
            <a:ext cx="457200" cy="2133600"/>
            <a:chOff x="2688" y="2064"/>
            <a:chExt cx="288" cy="1344"/>
          </a:xfrm>
        </p:grpSpPr>
        <p:sp>
          <p:nvSpPr>
            <p:cNvPr id="12323" name="Freeform 25"/>
            <p:cNvSpPr>
              <a:spLocks/>
            </p:cNvSpPr>
            <p:nvPr/>
          </p:nvSpPr>
          <p:spPr bwMode="auto">
            <a:xfrm>
              <a:off x="2688" y="2064"/>
              <a:ext cx="288" cy="1344"/>
            </a:xfrm>
            <a:custGeom>
              <a:avLst/>
              <a:gdLst>
                <a:gd name="T0" fmla="*/ 0 w 288"/>
                <a:gd name="T1" fmla="*/ 0 h 1344"/>
                <a:gd name="T2" fmla="*/ 288 w 288"/>
                <a:gd name="T3" fmla="*/ 528 h 1344"/>
                <a:gd name="T4" fmla="*/ 0 w 288"/>
                <a:gd name="T5" fmla="*/ 1344 h 1344"/>
                <a:gd name="T6" fmla="*/ 0 60000 65536"/>
                <a:gd name="T7" fmla="*/ 0 60000 65536"/>
                <a:gd name="T8" fmla="*/ 0 60000 65536"/>
                <a:gd name="T9" fmla="*/ 0 w 288"/>
                <a:gd name="T10" fmla="*/ 0 h 1344"/>
                <a:gd name="T11" fmla="*/ 288 w 288"/>
                <a:gd name="T12" fmla="*/ 1344 h 1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344">
                  <a:moveTo>
                    <a:pt x="0" y="0"/>
                  </a:moveTo>
                  <a:cubicBezTo>
                    <a:pt x="144" y="152"/>
                    <a:pt x="288" y="304"/>
                    <a:pt x="288" y="528"/>
                  </a:cubicBezTo>
                  <a:cubicBezTo>
                    <a:pt x="288" y="752"/>
                    <a:pt x="48" y="1208"/>
                    <a:pt x="0" y="1344"/>
                  </a:cubicBezTo>
                </a:path>
              </a:pathLst>
            </a:custGeom>
            <a:noFill/>
            <a:ln w="1778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Line 26"/>
            <p:cNvSpPr>
              <a:spLocks noChangeShapeType="1"/>
            </p:cNvSpPr>
            <p:nvPr/>
          </p:nvSpPr>
          <p:spPr bwMode="auto">
            <a:xfrm flipH="1">
              <a:off x="2771" y="2160"/>
              <a:ext cx="86" cy="96"/>
            </a:xfrm>
            <a:prstGeom prst="lin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 flipH="1">
            <a:off x="7069138" y="3896140"/>
            <a:ext cx="457200" cy="2133600"/>
            <a:chOff x="2688" y="2064"/>
            <a:chExt cx="288" cy="1344"/>
          </a:xfrm>
        </p:grpSpPr>
        <p:sp>
          <p:nvSpPr>
            <p:cNvPr id="12319" name="Freeform 30"/>
            <p:cNvSpPr>
              <a:spLocks/>
            </p:cNvSpPr>
            <p:nvPr/>
          </p:nvSpPr>
          <p:spPr bwMode="auto">
            <a:xfrm>
              <a:off x="2688" y="2064"/>
              <a:ext cx="288" cy="1344"/>
            </a:xfrm>
            <a:custGeom>
              <a:avLst/>
              <a:gdLst>
                <a:gd name="T0" fmla="*/ 0 w 288"/>
                <a:gd name="T1" fmla="*/ 0 h 1344"/>
                <a:gd name="T2" fmla="*/ 288 w 288"/>
                <a:gd name="T3" fmla="*/ 528 h 1344"/>
                <a:gd name="T4" fmla="*/ 0 w 288"/>
                <a:gd name="T5" fmla="*/ 1344 h 1344"/>
                <a:gd name="T6" fmla="*/ 0 60000 65536"/>
                <a:gd name="T7" fmla="*/ 0 60000 65536"/>
                <a:gd name="T8" fmla="*/ 0 60000 65536"/>
                <a:gd name="T9" fmla="*/ 0 w 288"/>
                <a:gd name="T10" fmla="*/ 0 h 1344"/>
                <a:gd name="T11" fmla="*/ 288 w 288"/>
                <a:gd name="T12" fmla="*/ 1344 h 1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344">
                  <a:moveTo>
                    <a:pt x="0" y="0"/>
                  </a:moveTo>
                  <a:cubicBezTo>
                    <a:pt x="144" y="152"/>
                    <a:pt x="288" y="304"/>
                    <a:pt x="288" y="528"/>
                  </a:cubicBezTo>
                  <a:cubicBezTo>
                    <a:pt x="288" y="752"/>
                    <a:pt x="48" y="1208"/>
                    <a:pt x="0" y="1344"/>
                  </a:cubicBezTo>
                </a:path>
              </a:pathLst>
            </a:custGeom>
            <a:noFill/>
            <a:ln w="1778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31"/>
            <p:cNvSpPr>
              <a:spLocks noChangeShapeType="1"/>
            </p:cNvSpPr>
            <p:nvPr/>
          </p:nvSpPr>
          <p:spPr bwMode="auto">
            <a:xfrm flipH="1">
              <a:off x="2771" y="2160"/>
              <a:ext cx="86" cy="96"/>
            </a:xfrm>
            <a:prstGeom prst="lin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1" name="Group 35"/>
          <p:cNvGrpSpPr>
            <a:grpSpLocks/>
          </p:cNvGrpSpPr>
          <p:nvPr/>
        </p:nvGrpSpPr>
        <p:grpSpPr bwMode="auto">
          <a:xfrm>
            <a:off x="8440738" y="3896140"/>
            <a:ext cx="457200" cy="2133600"/>
            <a:chOff x="3360" y="2160"/>
            <a:chExt cx="288" cy="1344"/>
          </a:xfrm>
        </p:grpSpPr>
        <p:sp>
          <p:nvSpPr>
            <p:cNvPr id="12313" name="Freeform 36"/>
            <p:cNvSpPr>
              <a:spLocks/>
            </p:cNvSpPr>
            <p:nvPr/>
          </p:nvSpPr>
          <p:spPr bwMode="auto">
            <a:xfrm flipH="1">
              <a:off x="3360" y="2160"/>
              <a:ext cx="288" cy="1344"/>
            </a:xfrm>
            <a:custGeom>
              <a:avLst/>
              <a:gdLst>
                <a:gd name="T0" fmla="*/ 0 w 288"/>
                <a:gd name="T1" fmla="*/ 0 h 1344"/>
                <a:gd name="T2" fmla="*/ 288 w 288"/>
                <a:gd name="T3" fmla="*/ 528 h 1344"/>
                <a:gd name="T4" fmla="*/ 0 w 288"/>
                <a:gd name="T5" fmla="*/ 1344 h 1344"/>
                <a:gd name="T6" fmla="*/ 0 60000 65536"/>
                <a:gd name="T7" fmla="*/ 0 60000 65536"/>
                <a:gd name="T8" fmla="*/ 0 60000 65536"/>
                <a:gd name="T9" fmla="*/ 0 w 288"/>
                <a:gd name="T10" fmla="*/ 0 h 1344"/>
                <a:gd name="T11" fmla="*/ 288 w 288"/>
                <a:gd name="T12" fmla="*/ 1344 h 1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344">
                  <a:moveTo>
                    <a:pt x="0" y="0"/>
                  </a:moveTo>
                  <a:cubicBezTo>
                    <a:pt x="144" y="152"/>
                    <a:pt x="288" y="304"/>
                    <a:pt x="288" y="528"/>
                  </a:cubicBezTo>
                  <a:cubicBezTo>
                    <a:pt x="288" y="752"/>
                    <a:pt x="48" y="1208"/>
                    <a:pt x="0" y="1344"/>
                  </a:cubicBezTo>
                </a:path>
              </a:pathLst>
            </a:custGeom>
            <a:noFill/>
            <a:ln w="1778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37"/>
            <p:cNvSpPr>
              <a:spLocks noChangeShapeType="1"/>
            </p:cNvSpPr>
            <p:nvPr/>
          </p:nvSpPr>
          <p:spPr bwMode="auto">
            <a:xfrm>
              <a:off x="3479" y="2256"/>
              <a:ext cx="86" cy="96"/>
            </a:xfrm>
            <a:prstGeom prst="lin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7" name="Group 40"/>
          <p:cNvGrpSpPr>
            <a:grpSpLocks/>
          </p:cNvGrpSpPr>
          <p:nvPr/>
        </p:nvGrpSpPr>
        <p:grpSpPr bwMode="auto">
          <a:xfrm flipH="1">
            <a:off x="7831138" y="3896140"/>
            <a:ext cx="457200" cy="2133600"/>
            <a:chOff x="3360" y="2160"/>
            <a:chExt cx="288" cy="1344"/>
          </a:xfrm>
        </p:grpSpPr>
        <p:sp>
          <p:nvSpPr>
            <p:cNvPr id="12309" name="Freeform 41"/>
            <p:cNvSpPr>
              <a:spLocks/>
            </p:cNvSpPr>
            <p:nvPr/>
          </p:nvSpPr>
          <p:spPr bwMode="auto">
            <a:xfrm flipH="1">
              <a:off x="3360" y="2160"/>
              <a:ext cx="288" cy="1344"/>
            </a:xfrm>
            <a:custGeom>
              <a:avLst/>
              <a:gdLst>
                <a:gd name="T0" fmla="*/ 0 w 288"/>
                <a:gd name="T1" fmla="*/ 0 h 1344"/>
                <a:gd name="T2" fmla="*/ 288 w 288"/>
                <a:gd name="T3" fmla="*/ 528 h 1344"/>
                <a:gd name="T4" fmla="*/ 0 w 288"/>
                <a:gd name="T5" fmla="*/ 1344 h 1344"/>
                <a:gd name="T6" fmla="*/ 0 60000 65536"/>
                <a:gd name="T7" fmla="*/ 0 60000 65536"/>
                <a:gd name="T8" fmla="*/ 0 60000 65536"/>
                <a:gd name="T9" fmla="*/ 0 w 288"/>
                <a:gd name="T10" fmla="*/ 0 h 1344"/>
                <a:gd name="T11" fmla="*/ 288 w 288"/>
                <a:gd name="T12" fmla="*/ 1344 h 1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344">
                  <a:moveTo>
                    <a:pt x="0" y="0"/>
                  </a:moveTo>
                  <a:cubicBezTo>
                    <a:pt x="144" y="152"/>
                    <a:pt x="288" y="304"/>
                    <a:pt x="288" y="528"/>
                  </a:cubicBezTo>
                  <a:cubicBezTo>
                    <a:pt x="288" y="752"/>
                    <a:pt x="48" y="1208"/>
                    <a:pt x="0" y="1344"/>
                  </a:cubicBezTo>
                </a:path>
              </a:pathLst>
            </a:custGeom>
            <a:noFill/>
            <a:ln w="1778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42"/>
            <p:cNvSpPr>
              <a:spLocks noChangeShapeType="1"/>
            </p:cNvSpPr>
            <p:nvPr/>
          </p:nvSpPr>
          <p:spPr bwMode="auto">
            <a:xfrm>
              <a:off x="3479" y="2256"/>
              <a:ext cx="86" cy="96"/>
            </a:xfrm>
            <a:prstGeom prst="lin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9212" name="AutoShape 44"/>
          <p:cNvSpPr>
            <a:spLocks noChangeArrowheads="1"/>
          </p:cNvSpPr>
          <p:nvPr/>
        </p:nvSpPr>
        <p:spPr bwMode="auto">
          <a:xfrm>
            <a:off x="5671746" y="6100384"/>
            <a:ext cx="3429785" cy="68103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1" dirty="0" smtClean="0">
                <a:solidFill>
                  <a:srgbClr val="0F116A"/>
                </a:solidFill>
              </a:rPr>
              <a:t>homologous chromosomes</a:t>
            </a:r>
          </a:p>
          <a:p>
            <a:r>
              <a:rPr lang="en-US" sz="2000" b="1" dirty="0">
                <a:solidFill>
                  <a:srgbClr val="0F116A"/>
                </a:solidFill>
              </a:rPr>
              <a:t>a</a:t>
            </a:r>
            <a:r>
              <a:rPr lang="en-US" sz="2000" b="1" dirty="0" smtClean="0">
                <a:solidFill>
                  <a:srgbClr val="0F116A"/>
                </a:solidFill>
              </a:rPr>
              <a:t>fter replication</a:t>
            </a:r>
            <a:endParaRPr lang="en-US" sz="2000" b="1" dirty="0">
              <a:solidFill>
                <a:srgbClr val="0F116A"/>
              </a:solidFill>
            </a:endParaRPr>
          </a:p>
        </p:txBody>
      </p:sp>
      <p:sp>
        <p:nvSpPr>
          <p:cNvPr id="519213" name="AutoShape 45"/>
          <p:cNvSpPr>
            <a:spLocks noChangeArrowheads="1"/>
          </p:cNvSpPr>
          <p:nvPr/>
        </p:nvSpPr>
        <p:spPr bwMode="auto">
          <a:xfrm>
            <a:off x="3276600" y="4505740"/>
            <a:ext cx="990600" cy="6096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304800 h 21600"/>
              <a:gd name="T4" fmla="*/ 742950 w 21600"/>
              <a:gd name="T5" fmla="*/ 609600 h 21600"/>
              <a:gd name="T6" fmla="*/ 99060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214" name="AutoShape 46"/>
          <p:cNvSpPr>
            <a:spLocks noChangeArrowheads="1"/>
          </p:cNvSpPr>
          <p:nvPr/>
        </p:nvSpPr>
        <p:spPr bwMode="auto">
          <a:xfrm>
            <a:off x="5562600" y="4505740"/>
            <a:ext cx="990600" cy="6096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304800 h 21600"/>
              <a:gd name="T4" fmla="*/ 742950 w 21600"/>
              <a:gd name="T5" fmla="*/ 609600 h 21600"/>
              <a:gd name="T6" fmla="*/ 99060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215" name="Rectangle 47"/>
          <p:cNvSpPr>
            <a:spLocks noChangeArrowheads="1"/>
          </p:cNvSpPr>
          <p:nvPr/>
        </p:nvSpPr>
        <p:spPr bwMode="auto">
          <a:xfrm>
            <a:off x="3276600" y="3050589"/>
            <a:ext cx="1300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en-US" sz="2000" b="1" dirty="0">
                <a:solidFill>
                  <a:srgbClr val="0F116A"/>
                </a:solidFill>
              </a:rPr>
              <a:t>eye color</a:t>
            </a:r>
          </a:p>
          <a:p>
            <a:r>
              <a:rPr lang="en-US" sz="2000" b="1" dirty="0">
                <a:solidFill>
                  <a:srgbClr val="800000"/>
                </a:solidFill>
              </a:rPr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brown)</a:t>
            </a:r>
            <a:endParaRPr lang="en-US" sz="2000" b="1" dirty="0">
              <a:solidFill>
                <a:srgbClr val="0F116A"/>
              </a:solidFill>
            </a:endParaRPr>
          </a:p>
        </p:txBody>
      </p:sp>
      <p:sp>
        <p:nvSpPr>
          <p:cNvPr id="519216" name="Rectangle 48"/>
          <p:cNvSpPr>
            <a:spLocks noChangeArrowheads="1"/>
          </p:cNvSpPr>
          <p:nvPr/>
        </p:nvSpPr>
        <p:spPr bwMode="auto">
          <a:xfrm>
            <a:off x="4733304" y="3050589"/>
            <a:ext cx="1300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en-US" sz="2000" b="1" dirty="0">
                <a:solidFill>
                  <a:srgbClr val="0F116A"/>
                </a:solidFill>
              </a:rPr>
              <a:t>eye color</a:t>
            </a:r>
          </a:p>
          <a:p>
            <a:r>
              <a:rPr lang="en-US" sz="2000" b="1" dirty="0">
                <a:solidFill>
                  <a:srgbClr val="0F116A"/>
                </a:solidFill>
              </a:rPr>
              <a:t>(</a:t>
            </a:r>
            <a:r>
              <a:rPr lang="en-US" sz="2000" b="1" dirty="0" smtClean="0">
                <a:solidFill>
                  <a:srgbClr val="0F116A"/>
                </a:solidFill>
              </a:rPr>
              <a:t>blue)</a:t>
            </a:r>
            <a:endParaRPr lang="en-US" sz="20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335" grpId="0" animBg="1"/>
      <p:bldP spid="12336" grpId="0" animBg="1"/>
      <p:bldP spid="12331" grpId="0" animBg="1"/>
      <p:bldP spid="12332" grpId="0" animBg="1"/>
      <p:bldP spid="12325" grpId="0" animBg="1"/>
      <p:bldP spid="12326" grpId="0" animBg="1"/>
      <p:bldP spid="12327" grpId="0" animBg="1"/>
      <p:bldP spid="12328" grpId="0" animBg="1"/>
      <p:bldP spid="519188" grpId="0"/>
      <p:bldP spid="519189" grpId="0" animBg="1"/>
      <p:bldP spid="519212" grpId="0" animBg="1"/>
      <p:bldP spid="519213" grpId="0" animBg="1"/>
      <p:bldP spid="519214" grpId="0" animBg="1"/>
      <p:bldP spid="519215" grpId="0"/>
      <p:bldP spid="5192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034" name="AutoShape 66"/>
          <p:cNvSpPr>
            <a:spLocks noChangeArrowheads="1"/>
          </p:cNvSpPr>
          <p:nvPr/>
        </p:nvSpPr>
        <p:spPr bwMode="auto">
          <a:xfrm>
            <a:off x="6553200" y="2904032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33" name="AutoShape 65"/>
          <p:cNvSpPr>
            <a:spLocks noChangeArrowheads="1"/>
          </p:cNvSpPr>
          <p:nvPr/>
        </p:nvSpPr>
        <p:spPr bwMode="auto">
          <a:xfrm>
            <a:off x="4381500" y="2904032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2432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Meiosis 1 overview</a:t>
            </a:r>
          </a:p>
        </p:txBody>
      </p:sp>
      <p:sp>
        <p:nvSpPr>
          <p:cNvPr id="1331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948232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1st division of meiosis</a:t>
            </a:r>
          </a:p>
        </p:txBody>
      </p:sp>
      <p:sp>
        <p:nvSpPr>
          <p:cNvPr id="13319" name="AutoShape 5"/>
          <p:cNvSpPr>
            <a:spLocks noChangeArrowheads="1"/>
          </p:cNvSpPr>
          <p:nvPr/>
        </p:nvSpPr>
        <p:spPr bwMode="auto">
          <a:xfrm>
            <a:off x="2247900" y="2904032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0" name="Group 6"/>
          <p:cNvGrpSpPr>
            <a:grpSpLocks/>
          </p:cNvGrpSpPr>
          <p:nvPr/>
        </p:nvGrpSpPr>
        <p:grpSpPr bwMode="auto">
          <a:xfrm>
            <a:off x="609600" y="2256332"/>
            <a:ext cx="1676400" cy="1676400"/>
            <a:chOff x="3792" y="672"/>
            <a:chExt cx="912" cy="912"/>
          </a:xfrm>
        </p:grpSpPr>
        <p:sp>
          <p:nvSpPr>
            <p:cNvPr id="13381" name="Oval 7"/>
            <p:cNvSpPr>
              <a:spLocks noChangeArrowheads="1"/>
            </p:cNvSpPr>
            <p:nvPr/>
          </p:nvSpPr>
          <p:spPr bwMode="auto">
            <a:xfrm>
              <a:off x="3792" y="672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Freeform 8"/>
            <p:cNvSpPr>
              <a:spLocks/>
            </p:cNvSpPr>
            <p:nvPr/>
          </p:nvSpPr>
          <p:spPr bwMode="auto">
            <a:xfrm flipH="1">
              <a:off x="3984" y="816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Freeform 9"/>
            <p:cNvSpPr>
              <a:spLocks/>
            </p:cNvSpPr>
            <p:nvPr/>
          </p:nvSpPr>
          <p:spPr bwMode="auto">
            <a:xfrm flipH="1">
              <a:off x="4224" y="768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Freeform 10"/>
            <p:cNvSpPr>
              <a:spLocks/>
            </p:cNvSpPr>
            <p:nvPr/>
          </p:nvSpPr>
          <p:spPr bwMode="auto">
            <a:xfrm>
              <a:off x="4128" y="1248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5" name="Freeform 11"/>
            <p:cNvSpPr>
              <a:spLocks/>
            </p:cNvSpPr>
            <p:nvPr/>
          </p:nvSpPr>
          <p:spPr bwMode="auto">
            <a:xfrm flipH="1">
              <a:off x="4368" y="960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228600" y="4373220"/>
            <a:ext cx="2971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7013" indent="-227013" algn="l">
              <a:buClr>
                <a:srgbClr val="00006F"/>
              </a:buClr>
              <a:buFont typeface="Wingdings" pitchFamily="48" charset="2"/>
              <a:buChar char="§"/>
            </a:pPr>
            <a:r>
              <a:rPr lang="en-US" sz="2600" b="1" u="sng" dirty="0">
                <a:solidFill>
                  <a:srgbClr val="CC0000"/>
                </a:solidFill>
              </a:rPr>
              <a:t>4 chromosomes</a:t>
            </a:r>
          </a:p>
          <a:p>
            <a:pPr marL="227013" indent="-227013" algn="l">
              <a:buClr>
                <a:srgbClr val="00006F"/>
              </a:buClr>
              <a:buFont typeface="Wingdings" pitchFamily="48" charset="2"/>
              <a:buChar char="§"/>
            </a:pPr>
            <a:r>
              <a:rPr lang="en-US" sz="2600" b="1" u="sng" dirty="0">
                <a:solidFill>
                  <a:srgbClr val="CC0000"/>
                </a:solidFill>
              </a:rPr>
              <a:t>diploid</a:t>
            </a:r>
          </a:p>
          <a:p>
            <a:pPr marL="227013" indent="-227013" algn="l">
              <a:buClr>
                <a:srgbClr val="00006F"/>
              </a:buClr>
              <a:buFont typeface="Wingdings" pitchFamily="48" charset="2"/>
              <a:buChar char="§"/>
            </a:pPr>
            <a:r>
              <a:rPr lang="en-US" sz="2600" b="1" u="sng" dirty="0">
                <a:solidFill>
                  <a:srgbClr val="CC0000"/>
                </a:solidFill>
              </a:rPr>
              <a:t>2n</a:t>
            </a:r>
            <a:endParaRPr lang="en-US" sz="3000" b="1" u="sng" dirty="0">
              <a:solidFill>
                <a:srgbClr val="CC0000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57488" y="2257920"/>
            <a:ext cx="1673225" cy="1673225"/>
            <a:chOff x="4032" y="1344"/>
            <a:chExt cx="912" cy="912"/>
          </a:xfrm>
        </p:grpSpPr>
        <p:sp>
          <p:nvSpPr>
            <p:cNvPr id="13368" name="Oval 17"/>
            <p:cNvSpPr>
              <a:spLocks noChangeArrowheads="1"/>
            </p:cNvSpPr>
            <p:nvPr/>
          </p:nvSpPr>
          <p:spPr bwMode="auto">
            <a:xfrm>
              <a:off x="4032" y="1344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69" name="Group 18"/>
            <p:cNvGrpSpPr>
              <a:grpSpLocks/>
            </p:cNvGrpSpPr>
            <p:nvPr/>
          </p:nvGrpSpPr>
          <p:grpSpPr bwMode="auto">
            <a:xfrm flipV="1">
              <a:off x="4416" y="1968"/>
              <a:ext cx="192" cy="240"/>
              <a:chOff x="5376" y="2304"/>
              <a:chExt cx="240" cy="288"/>
            </a:xfrm>
          </p:grpSpPr>
          <p:sp>
            <p:nvSpPr>
              <p:cNvPr id="13379" name="Freeform 19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0" name="Freeform 20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70" name="Group 21"/>
            <p:cNvGrpSpPr>
              <a:grpSpLocks/>
            </p:cNvGrpSpPr>
            <p:nvPr/>
          </p:nvGrpSpPr>
          <p:grpSpPr bwMode="auto">
            <a:xfrm>
              <a:off x="4176" y="1536"/>
              <a:ext cx="236" cy="480"/>
              <a:chOff x="480" y="3024"/>
              <a:chExt cx="284" cy="576"/>
            </a:xfrm>
          </p:grpSpPr>
          <p:sp>
            <p:nvSpPr>
              <p:cNvPr id="13377" name="Freeform 22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8" name="Freeform 23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71" name="Group 24"/>
            <p:cNvGrpSpPr>
              <a:grpSpLocks/>
            </p:cNvGrpSpPr>
            <p:nvPr/>
          </p:nvGrpSpPr>
          <p:grpSpPr bwMode="auto">
            <a:xfrm flipV="1">
              <a:off x="4656" y="1728"/>
              <a:ext cx="192" cy="240"/>
              <a:chOff x="5376" y="2304"/>
              <a:chExt cx="240" cy="288"/>
            </a:xfrm>
          </p:grpSpPr>
          <p:sp>
            <p:nvSpPr>
              <p:cNvPr id="13375" name="Freeform 25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6" name="Freeform 26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72" name="Group 27"/>
            <p:cNvGrpSpPr>
              <a:grpSpLocks/>
            </p:cNvGrpSpPr>
            <p:nvPr/>
          </p:nvGrpSpPr>
          <p:grpSpPr bwMode="auto">
            <a:xfrm>
              <a:off x="4416" y="1392"/>
              <a:ext cx="236" cy="480"/>
              <a:chOff x="480" y="3024"/>
              <a:chExt cx="284" cy="576"/>
            </a:xfrm>
          </p:grpSpPr>
          <p:sp>
            <p:nvSpPr>
              <p:cNvPr id="13373" name="Freeform 28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4" name="Freeform 29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4902200" y="2257920"/>
            <a:ext cx="1673225" cy="1673225"/>
            <a:chOff x="3088" y="1689"/>
            <a:chExt cx="1054" cy="1054"/>
          </a:xfrm>
        </p:grpSpPr>
        <p:sp>
          <p:nvSpPr>
            <p:cNvPr id="13355" name="Oval 33"/>
            <p:cNvSpPr>
              <a:spLocks noChangeArrowheads="1"/>
            </p:cNvSpPr>
            <p:nvPr/>
          </p:nvSpPr>
          <p:spPr bwMode="auto">
            <a:xfrm>
              <a:off x="3088" y="1689"/>
              <a:ext cx="1054" cy="105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56" name="Group 34"/>
            <p:cNvGrpSpPr>
              <a:grpSpLocks/>
            </p:cNvGrpSpPr>
            <p:nvPr/>
          </p:nvGrpSpPr>
          <p:grpSpPr bwMode="auto">
            <a:xfrm flipV="1">
              <a:off x="3647" y="1761"/>
              <a:ext cx="222" cy="277"/>
              <a:chOff x="5376" y="2304"/>
              <a:chExt cx="240" cy="288"/>
            </a:xfrm>
          </p:grpSpPr>
          <p:sp>
            <p:nvSpPr>
              <p:cNvPr id="13366" name="Freeform 35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Freeform 36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57" name="Group 37"/>
            <p:cNvGrpSpPr>
              <a:grpSpLocks/>
            </p:cNvGrpSpPr>
            <p:nvPr/>
          </p:nvGrpSpPr>
          <p:grpSpPr bwMode="auto">
            <a:xfrm>
              <a:off x="3647" y="2077"/>
              <a:ext cx="273" cy="555"/>
              <a:chOff x="480" y="3024"/>
              <a:chExt cx="284" cy="576"/>
            </a:xfrm>
          </p:grpSpPr>
          <p:sp>
            <p:nvSpPr>
              <p:cNvPr id="13364" name="Freeform 38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Freeform 39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58" name="Group 40"/>
            <p:cNvGrpSpPr>
              <a:grpSpLocks/>
            </p:cNvGrpSpPr>
            <p:nvPr/>
          </p:nvGrpSpPr>
          <p:grpSpPr bwMode="auto">
            <a:xfrm flipV="1">
              <a:off x="3426" y="1744"/>
              <a:ext cx="222" cy="278"/>
              <a:chOff x="5376" y="2304"/>
              <a:chExt cx="240" cy="288"/>
            </a:xfrm>
          </p:grpSpPr>
          <p:sp>
            <p:nvSpPr>
              <p:cNvPr id="13362" name="Freeform 41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Freeform 42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59" name="Group 43"/>
            <p:cNvGrpSpPr>
              <a:grpSpLocks/>
            </p:cNvGrpSpPr>
            <p:nvPr/>
          </p:nvGrpSpPr>
          <p:grpSpPr bwMode="auto">
            <a:xfrm>
              <a:off x="3370" y="2077"/>
              <a:ext cx="273" cy="555"/>
              <a:chOff x="480" y="3024"/>
              <a:chExt cx="284" cy="576"/>
            </a:xfrm>
          </p:grpSpPr>
          <p:sp>
            <p:nvSpPr>
              <p:cNvPr id="13360" name="Freeform 44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Freeform 45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7048500" y="1494332"/>
            <a:ext cx="1447800" cy="3200400"/>
            <a:chOff x="4440" y="1104"/>
            <a:chExt cx="912" cy="2016"/>
          </a:xfrm>
        </p:grpSpPr>
        <p:grpSp>
          <p:nvGrpSpPr>
            <p:cNvPr id="13338" name="Group 47"/>
            <p:cNvGrpSpPr>
              <a:grpSpLocks/>
            </p:cNvGrpSpPr>
            <p:nvPr/>
          </p:nvGrpSpPr>
          <p:grpSpPr bwMode="auto">
            <a:xfrm>
              <a:off x="4440" y="2208"/>
              <a:ext cx="912" cy="912"/>
              <a:chOff x="4560" y="3408"/>
              <a:chExt cx="912" cy="912"/>
            </a:xfrm>
          </p:grpSpPr>
          <p:sp>
            <p:nvSpPr>
              <p:cNvPr id="13347" name="Rectangle 48"/>
              <p:cNvSpPr>
                <a:spLocks noChangeArrowheads="1"/>
              </p:cNvSpPr>
              <p:nvPr/>
            </p:nvSpPr>
            <p:spPr bwMode="auto">
              <a:xfrm>
                <a:off x="4704" y="3984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Oval 49"/>
              <p:cNvSpPr>
                <a:spLocks noChangeArrowheads="1"/>
              </p:cNvSpPr>
              <p:nvPr/>
            </p:nvSpPr>
            <p:spPr bwMode="auto">
              <a:xfrm>
                <a:off x="4560" y="3408"/>
                <a:ext cx="912" cy="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49" name="Group 50"/>
              <p:cNvGrpSpPr>
                <a:grpSpLocks/>
              </p:cNvGrpSpPr>
              <p:nvPr/>
            </p:nvGrpSpPr>
            <p:grpSpPr bwMode="auto">
              <a:xfrm flipV="1">
                <a:off x="4752" y="3600"/>
                <a:ext cx="192" cy="240"/>
                <a:chOff x="5376" y="2304"/>
                <a:chExt cx="240" cy="288"/>
              </a:xfrm>
            </p:grpSpPr>
            <p:sp>
              <p:nvSpPr>
                <p:cNvPr id="13353" name="Freeform 51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4" name="Freeform 52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50" name="Group 53"/>
              <p:cNvGrpSpPr>
                <a:grpSpLocks/>
              </p:cNvGrpSpPr>
              <p:nvPr/>
            </p:nvGrpSpPr>
            <p:grpSpPr bwMode="auto">
              <a:xfrm>
                <a:off x="5040" y="3696"/>
                <a:ext cx="236" cy="480"/>
                <a:chOff x="480" y="3024"/>
                <a:chExt cx="284" cy="576"/>
              </a:xfrm>
            </p:grpSpPr>
            <p:sp>
              <p:nvSpPr>
                <p:cNvPr id="13351" name="Freeform 54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2" name="Freeform 55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39" name="Group 56"/>
            <p:cNvGrpSpPr>
              <a:grpSpLocks/>
            </p:cNvGrpSpPr>
            <p:nvPr/>
          </p:nvGrpSpPr>
          <p:grpSpPr bwMode="auto">
            <a:xfrm>
              <a:off x="4440" y="1104"/>
              <a:ext cx="912" cy="912"/>
              <a:chOff x="3504" y="3408"/>
              <a:chExt cx="912" cy="912"/>
            </a:xfrm>
          </p:grpSpPr>
          <p:sp>
            <p:nvSpPr>
              <p:cNvPr id="13340" name="Oval 57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912" cy="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41" name="Group 58"/>
              <p:cNvGrpSpPr>
                <a:grpSpLocks/>
              </p:cNvGrpSpPr>
              <p:nvPr/>
            </p:nvGrpSpPr>
            <p:grpSpPr bwMode="auto">
              <a:xfrm flipV="1">
                <a:off x="4032" y="3600"/>
                <a:ext cx="192" cy="240"/>
                <a:chOff x="5376" y="2304"/>
                <a:chExt cx="240" cy="288"/>
              </a:xfrm>
            </p:grpSpPr>
            <p:sp>
              <p:nvSpPr>
                <p:cNvPr id="13345" name="Freeform 59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6" name="Freeform 60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2" name="Group 61"/>
              <p:cNvGrpSpPr>
                <a:grpSpLocks/>
              </p:cNvGrpSpPr>
              <p:nvPr/>
            </p:nvGrpSpPr>
            <p:grpSpPr bwMode="auto">
              <a:xfrm>
                <a:off x="3748" y="3744"/>
                <a:ext cx="236" cy="480"/>
                <a:chOff x="480" y="3024"/>
                <a:chExt cx="284" cy="576"/>
              </a:xfrm>
            </p:grpSpPr>
            <p:sp>
              <p:nvSpPr>
                <p:cNvPr id="13343" name="Freeform 62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4" name="Freeform 63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40037" name="Rectangle 69"/>
          <p:cNvSpPr>
            <a:spLocks noChangeArrowheads="1"/>
          </p:cNvSpPr>
          <p:nvPr/>
        </p:nvSpPr>
        <p:spPr bwMode="auto">
          <a:xfrm>
            <a:off x="6009359" y="5014570"/>
            <a:ext cx="313464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27013" indent="-227013" algn="l">
              <a:buClr>
                <a:srgbClr val="00006F"/>
              </a:buClr>
              <a:buFont typeface="Wingdings" pitchFamily="48" charset="2"/>
              <a:buChar char="§"/>
            </a:pPr>
            <a:r>
              <a:rPr lang="en-US" sz="2600" b="1" u="sng" dirty="0">
                <a:solidFill>
                  <a:srgbClr val="CC0000"/>
                </a:solidFill>
              </a:rPr>
              <a:t>2 </a:t>
            </a:r>
            <a:r>
              <a:rPr lang="en-US" sz="2600" b="1" u="sng" dirty="0" smtClean="0">
                <a:solidFill>
                  <a:srgbClr val="CC0000"/>
                </a:solidFill>
              </a:rPr>
              <a:t>replicated chromosomes</a:t>
            </a:r>
            <a:endParaRPr lang="en-US" sz="2600" b="1" u="sng" dirty="0">
              <a:solidFill>
                <a:srgbClr val="CC0000"/>
              </a:solidFill>
            </a:endParaRPr>
          </a:p>
          <a:p>
            <a:pPr marL="227013" indent="-227013" algn="l">
              <a:buClr>
                <a:srgbClr val="00006F"/>
              </a:buClr>
              <a:buFont typeface="Wingdings" pitchFamily="48" charset="2"/>
              <a:buChar char="§"/>
            </a:pPr>
            <a:r>
              <a:rPr lang="en-US" sz="2600" b="1" u="sng" dirty="0">
                <a:solidFill>
                  <a:srgbClr val="CC0000"/>
                </a:solidFill>
              </a:rPr>
              <a:t>haploid</a:t>
            </a:r>
          </a:p>
          <a:p>
            <a:pPr marL="227013" indent="-227013" algn="l">
              <a:buClr>
                <a:srgbClr val="00006F"/>
              </a:buClr>
              <a:buFont typeface="Wingdings" pitchFamily="48" charset="2"/>
              <a:buChar char="§"/>
            </a:pPr>
            <a:r>
              <a:rPr lang="en-US" sz="2600" b="1" u="sng" dirty="0" smtClean="0">
                <a:solidFill>
                  <a:srgbClr val="CC0000"/>
                </a:solidFill>
              </a:rPr>
              <a:t>n</a:t>
            </a:r>
            <a:endParaRPr lang="en-US" sz="3000" b="1" u="sng" dirty="0">
              <a:solidFill>
                <a:srgbClr val="CC0000"/>
              </a:solidFill>
            </a:endParaRPr>
          </a:p>
        </p:txBody>
      </p:sp>
      <p:sp>
        <p:nvSpPr>
          <p:cNvPr id="340038" name="AutoShape 70"/>
          <p:cNvSpPr>
            <a:spLocks noChangeArrowheads="1"/>
          </p:cNvSpPr>
          <p:nvPr/>
        </p:nvSpPr>
        <p:spPr bwMode="auto">
          <a:xfrm>
            <a:off x="3568725" y="4512163"/>
            <a:ext cx="2257207" cy="81043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dirty="0" smtClean="0">
                <a:solidFill>
                  <a:schemeClr val="bg1"/>
                </a:solidFill>
              </a:rPr>
              <a:t>Two pairs = </a:t>
            </a:r>
            <a:r>
              <a:rPr lang="en-US" sz="2600" b="1" u="sng" dirty="0" smtClean="0">
                <a:solidFill>
                  <a:schemeClr val="bg1"/>
                </a:solidFill>
              </a:rPr>
              <a:t>tetrad</a:t>
            </a:r>
            <a:endParaRPr lang="en-US" sz="2600" b="1" u="sng" dirty="0">
              <a:solidFill>
                <a:schemeClr val="bg1"/>
              </a:solidFill>
            </a:endParaRPr>
          </a:p>
        </p:txBody>
      </p:sp>
      <p:sp>
        <p:nvSpPr>
          <p:cNvPr id="340040" name="AutoShape 72"/>
          <p:cNvSpPr>
            <a:spLocks noChangeArrowheads="1"/>
          </p:cNvSpPr>
          <p:nvPr/>
        </p:nvSpPr>
        <p:spPr bwMode="auto">
          <a:xfrm>
            <a:off x="2751138" y="1661020"/>
            <a:ext cx="1606550" cy="46513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>
                <a:solidFill>
                  <a:srgbClr val="0F116A"/>
                </a:solidFill>
              </a:rPr>
              <a:t>Copy DNA</a:t>
            </a:r>
          </a:p>
        </p:txBody>
      </p:sp>
      <p:sp>
        <p:nvSpPr>
          <p:cNvPr id="340041" name="AutoShape 73"/>
          <p:cNvSpPr>
            <a:spLocks noChangeArrowheads="1"/>
          </p:cNvSpPr>
          <p:nvPr/>
        </p:nvSpPr>
        <p:spPr bwMode="auto">
          <a:xfrm>
            <a:off x="4841289" y="1655226"/>
            <a:ext cx="1982380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rgbClr val="0F116A"/>
                </a:solidFill>
              </a:rPr>
              <a:t>Line up pairs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340042" name="AutoShape 74"/>
          <p:cNvSpPr>
            <a:spLocks noChangeArrowheads="1"/>
          </p:cNvSpPr>
          <p:nvPr/>
        </p:nvSpPr>
        <p:spPr bwMode="auto">
          <a:xfrm>
            <a:off x="6944052" y="909101"/>
            <a:ext cx="1578914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rgbClr val="0F116A"/>
                </a:solidFill>
              </a:rPr>
              <a:t>Pairs split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340054" name="AutoShape 86"/>
          <p:cNvSpPr>
            <a:spLocks noChangeArrowheads="1"/>
          </p:cNvSpPr>
          <p:nvPr/>
        </p:nvSpPr>
        <p:spPr bwMode="auto">
          <a:xfrm>
            <a:off x="8450263" y="2904032"/>
            <a:ext cx="665162" cy="381000"/>
          </a:xfrm>
          <a:prstGeom prst="rightArrow">
            <a:avLst>
              <a:gd name="adj1" fmla="val 50000"/>
              <a:gd name="adj2" fmla="val 43646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55" name="AutoShape 87"/>
          <p:cNvSpPr>
            <a:spLocks noChangeArrowheads="1"/>
          </p:cNvSpPr>
          <p:nvPr/>
        </p:nvSpPr>
        <p:spPr bwMode="auto">
          <a:xfrm>
            <a:off x="2776538" y="3950195"/>
            <a:ext cx="1577975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prophase 1</a:t>
            </a:r>
          </a:p>
        </p:txBody>
      </p:sp>
      <p:sp>
        <p:nvSpPr>
          <p:cNvPr id="340056" name="AutoShape 88"/>
          <p:cNvSpPr>
            <a:spLocks noChangeArrowheads="1"/>
          </p:cNvSpPr>
          <p:nvPr/>
        </p:nvSpPr>
        <p:spPr bwMode="auto">
          <a:xfrm>
            <a:off x="4852988" y="3950195"/>
            <a:ext cx="1760537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metaphase 1</a:t>
            </a:r>
          </a:p>
        </p:txBody>
      </p:sp>
      <p:sp>
        <p:nvSpPr>
          <p:cNvPr id="340057" name="AutoShape 89"/>
          <p:cNvSpPr>
            <a:spLocks noChangeArrowheads="1"/>
          </p:cNvSpPr>
          <p:nvPr/>
        </p:nvSpPr>
        <p:spPr bwMode="auto">
          <a:xfrm>
            <a:off x="7000875" y="4655045"/>
            <a:ext cx="1619250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telophase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34" grpId="0" animBg="1"/>
      <p:bldP spid="340033" grpId="0" animBg="1"/>
      <p:bldP spid="13319" grpId="0" animBg="1"/>
      <p:bldP spid="340038" grpId="0" animBg="1"/>
      <p:bldP spid="340040" grpId="0" animBg="1"/>
      <p:bldP spid="340041" grpId="0" animBg="1"/>
      <p:bldP spid="340042" grpId="0" animBg="1"/>
      <p:bldP spid="340054" grpId="0" animBg="1"/>
      <p:bldP spid="340055" grpId="0"/>
      <p:bldP spid="340056" grpId="0"/>
      <p:bldP spid="340057" grpId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Kimputer:Applications (Mac OS 9):WORD PROCESSING:Microsoft Office 2001:Templates:Presentations:Designs:Blueprint</Template>
  <TotalTime>4976</TotalTime>
  <Words>427</Words>
  <Application>Microsoft Office PowerPoint</Application>
  <PresentationFormat>On-screen Show (4:3)</PresentationFormat>
  <Paragraphs>156</Paragraphs>
  <Slides>15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Blueprint</vt:lpstr>
      <vt:lpstr>PowerPoint Presentation</vt:lpstr>
      <vt:lpstr>Mitosis review</vt:lpstr>
      <vt:lpstr>Asexual reproduction</vt:lpstr>
      <vt:lpstr>How about the rest of us?</vt:lpstr>
      <vt:lpstr>Human female karyotype</vt:lpstr>
      <vt:lpstr>Human male karyotype</vt:lpstr>
      <vt:lpstr>How do we make sperm &amp; eggs?</vt:lpstr>
      <vt:lpstr>Homologous pairs</vt:lpstr>
      <vt:lpstr>Meiosis 1 overview</vt:lpstr>
      <vt:lpstr>Meiosis 2 overview</vt:lpstr>
      <vt:lpstr>Meiosis summary</vt:lpstr>
      <vt:lpstr>Why meiosis?</vt:lpstr>
      <vt:lpstr>Why meiosis? (continued)</vt:lpstr>
      <vt:lpstr>More variation</vt:lpstr>
      <vt:lpstr>Crossing over video</vt:lpstr>
    </vt:vector>
  </TitlesOfParts>
  <Company>WD Interactive</Company>
  <LinksUpToDate>false</LinksUpToDate>
  <SharedDoc>false</SharedDoc>
  <HyperlinkBase>http://bio.kimunity.com, http://www.WDinteractive.com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Regents Biology</dc:title>
  <dc:subject>Regents Biology</dc:subject>
  <dc:creator>Kim B. Foglia</dc:creator>
  <cp:keywords>Education, WD Interactive</cp:keywords>
  <dc:description>All Rights Reserved. Copyright 2003. WD Interactive.</dc:description>
  <cp:lastModifiedBy>Shannon</cp:lastModifiedBy>
  <cp:revision>400</cp:revision>
  <cp:lastPrinted>2004-12-15T04:18:38Z</cp:lastPrinted>
  <dcterms:created xsi:type="dcterms:W3CDTF">2003-03-16T20:13:53Z</dcterms:created>
  <dcterms:modified xsi:type="dcterms:W3CDTF">2012-11-29T19:08:32Z</dcterms:modified>
  <cp:category>Education</cp:category>
</cp:coreProperties>
</file>