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455" r:id="rId2"/>
    <p:sldId id="403" r:id="rId3"/>
    <p:sldId id="404" r:id="rId4"/>
    <p:sldId id="405" r:id="rId5"/>
    <p:sldId id="406" r:id="rId6"/>
    <p:sldId id="439" r:id="rId7"/>
    <p:sldId id="438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2" r:id="rId18"/>
    <p:sldId id="453" r:id="rId19"/>
    <p:sldId id="414" r:id="rId20"/>
    <p:sldId id="417" r:id="rId2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600" b="1" kern="1200">
        <a:solidFill>
          <a:srgbClr val="CC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600" b="1" kern="1200">
        <a:solidFill>
          <a:srgbClr val="CC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600" b="1" kern="1200">
        <a:solidFill>
          <a:srgbClr val="CC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600" b="1" kern="1200">
        <a:solidFill>
          <a:srgbClr val="CC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600" b="1" kern="1200">
        <a:solidFill>
          <a:srgbClr val="CC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b="1" kern="1200">
        <a:solidFill>
          <a:srgbClr val="CC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b="1" kern="1200">
        <a:solidFill>
          <a:srgbClr val="CC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b="1" kern="1200">
        <a:solidFill>
          <a:srgbClr val="CC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b="1" kern="1200">
        <a:solidFill>
          <a:srgbClr val="CC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0044"/>
    <a:srgbClr val="8044BC"/>
    <a:srgbClr val="000000"/>
    <a:srgbClr val="CC0000"/>
    <a:srgbClr val="FFEA18"/>
    <a:srgbClr val="FFCC18"/>
    <a:srgbClr val="0F116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4" autoAdjust="0"/>
    <p:restoredTop sz="91005" autoAdjust="0"/>
  </p:normalViewPr>
  <p:slideViewPr>
    <p:cSldViewPr snapToGrid="0">
      <p:cViewPr varScale="1">
        <p:scale>
          <a:sx n="64" d="100"/>
          <a:sy n="64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04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AEA1C3-408F-46EE-B330-904967646CF9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6975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endParaRPr lang="en-US" noProof="0" smtClean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pitchFamily="84" charset="0"/>
              </a:defRPr>
            </a:lvl1pPr>
          </a:lstStyle>
          <a:p>
            <a:pPr>
              <a:defRPr/>
            </a:pPr>
            <a:fld id="{047E17B5-33AC-445E-B3A6-DD6D91838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55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346075" indent="-112713" algn="l" rtl="0" eaLnBrk="0" fontAlgn="base" hangingPunct="0">
      <a:spcBef>
        <a:spcPct val="30000"/>
      </a:spcBef>
      <a:spcAft>
        <a:spcPct val="0"/>
      </a:spcAft>
      <a:buFont typeface="Wingdings" pitchFamily="84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90563" indent="-122238" algn="l" rtl="0" eaLnBrk="0" fontAlgn="base" hangingPunct="0">
      <a:spcBef>
        <a:spcPct val="30000"/>
      </a:spcBef>
      <a:spcAft>
        <a:spcPct val="0"/>
      </a:spcAft>
      <a:buFont typeface="Wingdings" pitchFamily="84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Font typeface="Wingdings" pitchFamily="84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DF79F-3496-4E98-B783-3CFE16A5809D}" type="slidenum">
              <a:rPr lang="en-US"/>
              <a:pPr/>
              <a:t>1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25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43ED1-071B-42CA-8DD1-16235D392C4C}" type="slidenum">
              <a:rPr lang="en-US"/>
              <a:pPr/>
              <a:t>10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04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48754-0940-4ACD-979F-0B9ADDE030E4}" type="slidenum">
              <a:rPr lang="en-US"/>
              <a:pPr/>
              <a:t>11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39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17E71-76C1-4295-9988-2C8AF0F67CD1}" type="slidenum">
              <a:rPr lang="en-US"/>
              <a:pPr/>
              <a:t>12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91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1124C-035D-479F-9E75-28CFED460739}" type="slidenum">
              <a:rPr lang="en-US"/>
              <a:pPr/>
              <a:t>13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79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20DC1-E8FE-42F0-A010-3D9539BFE525}" type="slidenum">
              <a:rPr lang="en-US"/>
              <a:pPr/>
              <a:t>14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69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3F6E7-E77A-420A-BCD1-47F1A94808C7}" type="slidenum">
              <a:rPr lang="en-US"/>
              <a:pPr/>
              <a:t>15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sz="800" b="1">
                <a:solidFill>
                  <a:srgbClr val="000000"/>
                </a:solidFill>
              </a:rPr>
              <a:t>Duchenne muscular dystrophy</a:t>
            </a:r>
            <a:r>
              <a:rPr lang="en-US" sz="800">
                <a:solidFill>
                  <a:srgbClr val="000000"/>
                </a:solidFill>
              </a:rPr>
              <a:t> affects one in 3,500 males born in the United States.</a:t>
            </a:r>
          </a:p>
          <a:p>
            <a:pPr marL="398463" lvl="1" indent="-117475">
              <a:spcBef>
                <a:spcPts val="1500"/>
              </a:spcBef>
            </a:pPr>
            <a:r>
              <a:rPr lang="en-US" sz="800">
                <a:solidFill>
                  <a:srgbClr val="000000"/>
                </a:solidFill>
              </a:rPr>
              <a:t>Affected individuals rarely live past their early 20s.</a:t>
            </a:r>
          </a:p>
          <a:p>
            <a:pPr marL="398463" lvl="1" indent="-117475">
              <a:spcBef>
                <a:spcPts val="1500"/>
              </a:spcBef>
            </a:pPr>
            <a:r>
              <a:rPr lang="en-US" sz="800">
                <a:solidFill>
                  <a:srgbClr val="000000"/>
                </a:solidFill>
              </a:rPr>
              <a:t>This disorder is due to the absence of an X-linked gene for a key muscle protein, called dystrophin. </a:t>
            </a:r>
          </a:p>
          <a:p>
            <a:pPr marL="398463" lvl="1" indent="-117475">
              <a:spcBef>
                <a:spcPts val="1500"/>
              </a:spcBef>
            </a:pPr>
            <a:r>
              <a:rPr lang="en-US" sz="800">
                <a:solidFill>
                  <a:srgbClr val="000000"/>
                </a:solidFill>
              </a:rPr>
              <a:t>The disease is characterized by a progressive weakening of the muscles and loss of coordination.</a:t>
            </a:r>
          </a:p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276001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897B0-D819-47B8-AAEA-8FCFBC15C862}" type="slidenum">
              <a:rPr lang="en-US"/>
              <a:pPr/>
              <a:t>16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5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28DAD-6E5B-4A54-854E-C77C30C9005E}" type="slidenum">
              <a:rPr lang="en-US"/>
              <a:pPr/>
              <a:t>17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91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1C84D-503D-4C7E-A986-87C4DFAF1E84}" type="slidenum">
              <a:rPr lang="en-US"/>
              <a:pPr/>
              <a:t>18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34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CC0000"/>
                </a:solidFill>
                <a:latin typeface="Arial" charset="0"/>
              </a:defRPr>
            </a:lvl1pPr>
            <a:lvl2pPr marL="742950" indent="-285750">
              <a:defRPr sz="2600" b="1">
                <a:solidFill>
                  <a:srgbClr val="CC0000"/>
                </a:solidFill>
                <a:latin typeface="Arial" charset="0"/>
              </a:defRPr>
            </a:lvl2pPr>
            <a:lvl3pPr marL="1143000" indent="-228600">
              <a:defRPr sz="2600" b="1">
                <a:solidFill>
                  <a:srgbClr val="CC0000"/>
                </a:solidFill>
                <a:latin typeface="Arial" charset="0"/>
              </a:defRPr>
            </a:lvl3pPr>
            <a:lvl4pPr marL="1600200" indent="-228600">
              <a:defRPr sz="2600" b="1">
                <a:solidFill>
                  <a:srgbClr val="CC0000"/>
                </a:solidFill>
                <a:latin typeface="Arial" charset="0"/>
              </a:defRPr>
            </a:lvl4pPr>
            <a:lvl5pPr marL="2057400" indent="-228600">
              <a:defRPr sz="2600" b="1">
                <a:solidFill>
                  <a:srgbClr val="CC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87C5A5DD-E437-4DF2-9F40-EE36B00A6425}" type="slidenum">
              <a:rPr lang="en-US" sz="1200" b="0" smtClean="0">
                <a:solidFill>
                  <a:schemeClr val="tx1"/>
                </a:solidFill>
                <a:latin typeface="Times" pitchFamily="84" charset="0"/>
              </a:rPr>
              <a:pPr/>
              <a:t>19</a:t>
            </a:fld>
            <a:endParaRPr lang="en-US" sz="1200" b="0" smtClean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122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CC0000"/>
                </a:solidFill>
                <a:latin typeface="Arial" charset="0"/>
              </a:defRPr>
            </a:lvl1pPr>
            <a:lvl2pPr marL="742950" indent="-285750">
              <a:defRPr sz="2600" b="1">
                <a:solidFill>
                  <a:srgbClr val="CC0000"/>
                </a:solidFill>
                <a:latin typeface="Arial" charset="0"/>
              </a:defRPr>
            </a:lvl2pPr>
            <a:lvl3pPr marL="1143000" indent="-228600">
              <a:defRPr sz="2600" b="1">
                <a:solidFill>
                  <a:srgbClr val="CC0000"/>
                </a:solidFill>
                <a:latin typeface="Arial" charset="0"/>
              </a:defRPr>
            </a:lvl3pPr>
            <a:lvl4pPr marL="1600200" indent="-228600">
              <a:defRPr sz="2600" b="1">
                <a:solidFill>
                  <a:srgbClr val="CC0000"/>
                </a:solidFill>
                <a:latin typeface="Arial" charset="0"/>
              </a:defRPr>
            </a:lvl4pPr>
            <a:lvl5pPr marL="2057400" indent="-228600">
              <a:defRPr sz="2600" b="1">
                <a:solidFill>
                  <a:srgbClr val="CC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5EDF0B93-A18B-4CF9-8607-1F5D38B193A8}" type="slidenum">
              <a:rPr lang="en-US" sz="1200" b="0" smtClean="0">
                <a:solidFill>
                  <a:schemeClr val="tx1"/>
                </a:solidFill>
                <a:latin typeface="Times" pitchFamily="84" charset="0"/>
              </a:rPr>
              <a:pPr/>
              <a:t>2</a:t>
            </a:fld>
            <a:endParaRPr lang="en-US" sz="1200" b="0" smtClean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7910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CC0000"/>
                </a:solidFill>
                <a:latin typeface="Arial" charset="0"/>
              </a:defRPr>
            </a:lvl1pPr>
            <a:lvl2pPr marL="742950" indent="-285750">
              <a:defRPr sz="2600" b="1">
                <a:solidFill>
                  <a:srgbClr val="CC0000"/>
                </a:solidFill>
                <a:latin typeface="Arial" charset="0"/>
              </a:defRPr>
            </a:lvl2pPr>
            <a:lvl3pPr marL="1143000" indent="-228600">
              <a:defRPr sz="2600" b="1">
                <a:solidFill>
                  <a:srgbClr val="CC0000"/>
                </a:solidFill>
                <a:latin typeface="Arial" charset="0"/>
              </a:defRPr>
            </a:lvl3pPr>
            <a:lvl4pPr marL="1600200" indent="-228600">
              <a:defRPr sz="2600" b="1">
                <a:solidFill>
                  <a:srgbClr val="CC0000"/>
                </a:solidFill>
                <a:latin typeface="Arial" charset="0"/>
              </a:defRPr>
            </a:lvl4pPr>
            <a:lvl5pPr marL="2057400" indent="-228600">
              <a:defRPr sz="2600" b="1">
                <a:solidFill>
                  <a:srgbClr val="CC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14387AED-A075-4500-8CD1-75B3AAFF65B7}" type="slidenum">
              <a:rPr lang="en-US" sz="1200" b="0" smtClean="0">
                <a:solidFill>
                  <a:schemeClr val="tx1"/>
                </a:solidFill>
                <a:latin typeface="Times" pitchFamily="84" charset="0"/>
              </a:rPr>
              <a:pPr/>
              <a:t>20</a:t>
            </a:fld>
            <a:endParaRPr lang="en-US" sz="1200" b="0" smtClean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038" indent="-173038" eaLnBrk="1" hangingPunct="1">
              <a:buFontTx/>
              <a:buChar char="•"/>
            </a:pPr>
            <a:r>
              <a:rPr lang="en-US" sz="800" smtClean="0"/>
              <a:t>The relative importance of genes &amp; the environment in influencing human characteristics is a very old &amp; hotly contested debate</a:t>
            </a:r>
          </a:p>
          <a:p>
            <a:pPr marL="173038" indent="-173038" eaLnBrk="1" hangingPunct="1">
              <a:buFontTx/>
              <a:buChar char="•"/>
            </a:pPr>
            <a:endParaRPr lang="en-US" sz="800" smtClean="0"/>
          </a:p>
          <a:p>
            <a:pPr marL="173038" indent="-173038" eaLnBrk="1" hangingPunct="1">
              <a:buFontTx/>
              <a:buChar char="•"/>
            </a:pPr>
            <a:r>
              <a:rPr lang="en-US" sz="800" smtClean="0"/>
              <a:t>a single tree has leaves that vary in size, shape &amp; color, depending on exposure to wind &amp; sun</a:t>
            </a:r>
          </a:p>
          <a:p>
            <a:pPr marL="173038" indent="-173038" eaLnBrk="1" hangingPunct="1">
              <a:buFontTx/>
              <a:buChar char="•"/>
            </a:pPr>
            <a:r>
              <a:rPr lang="en-US" sz="800" smtClean="0"/>
              <a:t>for humans, nutrition influences height, exercise alters build, sun-tanning darkens the skin, and experience improves performance on intelligence tests</a:t>
            </a:r>
          </a:p>
          <a:p>
            <a:pPr marL="173038" indent="-173038" eaLnBrk="1" hangingPunct="1">
              <a:buFontTx/>
              <a:buChar char="•"/>
            </a:pPr>
            <a:r>
              <a:rPr lang="en-US" sz="800" smtClean="0"/>
              <a:t>even identical twins — genetic equals — accumulate phenotypic differences as a result of their unique experiences</a:t>
            </a:r>
          </a:p>
          <a:p>
            <a:pPr marL="173038" indent="-173038" algn="ctr" eaLnBrk="1" hangingPunct="1">
              <a:buFontTx/>
              <a:buChar char="•"/>
            </a:pPr>
            <a:endParaRPr lang="en-US" sz="800" smtClean="0"/>
          </a:p>
          <a:p>
            <a:pPr marL="173038" indent="-173038" eaLnBrk="1" hangingPunct="1">
              <a:buFontTx/>
              <a:buChar char="•"/>
            </a:pPr>
            <a:endParaRPr lang="en-US" sz="800" smtClean="0"/>
          </a:p>
        </p:txBody>
      </p:sp>
    </p:spTree>
    <p:extLst>
      <p:ext uri="{BB962C8B-B14F-4D97-AF65-F5344CB8AC3E}">
        <p14:creationId xmlns:p14="http://schemas.microsoft.com/office/powerpoint/2010/main" val="185290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CC0000"/>
                </a:solidFill>
                <a:latin typeface="Arial" charset="0"/>
              </a:defRPr>
            </a:lvl1pPr>
            <a:lvl2pPr marL="742950" indent="-285750">
              <a:defRPr sz="2600" b="1">
                <a:solidFill>
                  <a:srgbClr val="CC0000"/>
                </a:solidFill>
                <a:latin typeface="Arial" charset="0"/>
              </a:defRPr>
            </a:lvl2pPr>
            <a:lvl3pPr marL="1143000" indent="-228600">
              <a:defRPr sz="2600" b="1">
                <a:solidFill>
                  <a:srgbClr val="CC0000"/>
                </a:solidFill>
                <a:latin typeface="Arial" charset="0"/>
              </a:defRPr>
            </a:lvl3pPr>
            <a:lvl4pPr marL="1600200" indent="-228600">
              <a:defRPr sz="2600" b="1">
                <a:solidFill>
                  <a:srgbClr val="CC0000"/>
                </a:solidFill>
                <a:latin typeface="Arial" charset="0"/>
              </a:defRPr>
            </a:lvl4pPr>
            <a:lvl5pPr marL="2057400" indent="-228600">
              <a:defRPr sz="2600" b="1">
                <a:solidFill>
                  <a:srgbClr val="CC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9B4A9867-0EB3-49D7-B181-BAF6E0858AF8}" type="slidenum">
              <a:rPr lang="en-US" sz="1200" b="0" smtClean="0">
                <a:solidFill>
                  <a:schemeClr val="tx1"/>
                </a:solidFill>
                <a:latin typeface="Times" pitchFamily="84" charset="0"/>
              </a:rPr>
              <a:pPr/>
              <a:t>3</a:t>
            </a:fld>
            <a:endParaRPr lang="en-US" sz="1200" b="0" smtClean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393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CC0000"/>
                </a:solidFill>
                <a:latin typeface="Arial" charset="0"/>
              </a:defRPr>
            </a:lvl1pPr>
            <a:lvl2pPr marL="742950" indent="-285750">
              <a:defRPr sz="2600" b="1">
                <a:solidFill>
                  <a:srgbClr val="CC0000"/>
                </a:solidFill>
                <a:latin typeface="Arial" charset="0"/>
              </a:defRPr>
            </a:lvl2pPr>
            <a:lvl3pPr marL="1143000" indent="-228600">
              <a:defRPr sz="2600" b="1">
                <a:solidFill>
                  <a:srgbClr val="CC0000"/>
                </a:solidFill>
                <a:latin typeface="Arial" charset="0"/>
              </a:defRPr>
            </a:lvl3pPr>
            <a:lvl4pPr marL="1600200" indent="-228600">
              <a:defRPr sz="2600" b="1">
                <a:solidFill>
                  <a:srgbClr val="CC0000"/>
                </a:solidFill>
                <a:latin typeface="Arial" charset="0"/>
              </a:defRPr>
            </a:lvl4pPr>
            <a:lvl5pPr marL="2057400" indent="-228600">
              <a:defRPr sz="2600" b="1">
                <a:solidFill>
                  <a:srgbClr val="CC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D4C91B1D-B43B-43E0-9698-75F9CD22A5C4}" type="slidenum">
              <a:rPr lang="en-US" sz="1200" b="0" smtClean="0">
                <a:solidFill>
                  <a:schemeClr val="tx1"/>
                </a:solidFill>
                <a:latin typeface="Times" pitchFamily="84" charset="0"/>
              </a:rPr>
              <a:pPr/>
              <a:t>4</a:t>
            </a:fld>
            <a:endParaRPr lang="en-US" sz="1200" b="0" smtClean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7400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CC0000"/>
                </a:solidFill>
                <a:latin typeface="Arial" charset="0"/>
              </a:defRPr>
            </a:lvl1pPr>
            <a:lvl2pPr marL="742950" indent="-285750">
              <a:defRPr sz="2600" b="1">
                <a:solidFill>
                  <a:srgbClr val="CC0000"/>
                </a:solidFill>
                <a:latin typeface="Arial" charset="0"/>
              </a:defRPr>
            </a:lvl2pPr>
            <a:lvl3pPr marL="1143000" indent="-228600">
              <a:defRPr sz="2600" b="1">
                <a:solidFill>
                  <a:srgbClr val="CC0000"/>
                </a:solidFill>
                <a:latin typeface="Arial" charset="0"/>
              </a:defRPr>
            </a:lvl3pPr>
            <a:lvl4pPr marL="1600200" indent="-228600">
              <a:defRPr sz="2600" b="1">
                <a:solidFill>
                  <a:srgbClr val="CC0000"/>
                </a:solidFill>
                <a:latin typeface="Arial" charset="0"/>
              </a:defRPr>
            </a:lvl4pPr>
            <a:lvl5pPr marL="2057400" indent="-228600">
              <a:defRPr sz="2600" b="1">
                <a:solidFill>
                  <a:srgbClr val="CC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13D77EFB-92A7-4096-A6EE-AB0A58B1545D}" type="slidenum">
              <a:rPr lang="en-US" sz="1200" b="0" smtClean="0">
                <a:solidFill>
                  <a:schemeClr val="tx1"/>
                </a:solidFill>
                <a:latin typeface="Times" pitchFamily="84" charset="0"/>
              </a:rPr>
              <a:pPr/>
              <a:t>5</a:t>
            </a:fld>
            <a:endParaRPr lang="en-US" sz="1200" b="0" smtClean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9952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E17B5-33AC-445E-B3A6-DD6D918380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0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E17B5-33AC-445E-B3A6-DD6D918380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68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D01359-60E9-4727-90E4-578AA1AAEA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11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48211-6097-4234-B2F4-B0B96F70E80C}" type="slidenum">
              <a:rPr lang="en-US"/>
              <a:pPr/>
              <a:t>9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7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5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2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600" b="1">
                <a:solidFill>
                  <a:srgbClr val="CC0000"/>
                </a:solidFill>
                <a:latin typeface="Arial" charset="0"/>
              </a:defRPr>
            </a:lvl1pPr>
            <a:lvl2pPr marL="742950" indent="-285750">
              <a:defRPr sz="2600" b="1">
                <a:solidFill>
                  <a:srgbClr val="CC0000"/>
                </a:solidFill>
                <a:latin typeface="Arial" charset="0"/>
              </a:defRPr>
            </a:lvl2pPr>
            <a:lvl3pPr marL="1143000" indent="-228600">
              <a:defRPr sz="2600" b="1">
                <a:solidFill>
                  <a:srgbClr val="CC0000"/>
                </a:solidFill>
                <a:latin typeface="Arial" charset="0"/>
              </a:defRPr>
            </a:lvl3pPr>
            <a:lvl4pPr marL="1600200" indent="-228600">
              <a:defRPr sz="2600" b="1">
                <a:solidFill>
                  <a:srgbClr val="CC0000"/>
                </a:solidFill>
                <a:latin typeface="Arial" charset="0"/>
              </a:defRPr>
            </a:lvl4pPr>
            <a:lvl5pPr marL="2057400" indent="-228600">
              <a:defRPr sz="2600" b="1">
                <a:solidFill>
                  <a:srgbClr val="CC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</a:rPr>
              <a:t>AP Biology</a:t>
            </a:r>
            <a:endParaRPr lang="en-US" sz="24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2006-2007</a:t>
            </a:r>
            <a:endParaRPr lang="en-US" b="0"/>
          </a:p>
        </p:txBody>
      </p:sp>
      <p:sp>
        <p:nvSpPr>
          <p:cNvPr id="16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2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EDE59-B113-4270-9E03-9D513C602BC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8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337A2-DE81-4B81-BADB-29BDA8B07CA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54299-0E00-483B-B805-8648863BCF7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4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839B6-593F-4950-99CD-0FBA0E2B66A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6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57557-DCB1-4983-AAFF-6CC9332C484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8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46861-703C-402E-A453-3BD60F272D7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8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87DCC-FD31-47D9-83CC-D04AC8841AE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7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31FC9-529D-4E43-A6FC-F2661419B03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0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9701F-C9F2-4E70-BCE8-F6F1B503B92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8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E45E4-053E-4219-BDAC-BA0199A239E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5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84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84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84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84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audio" Target="../media/audio1.wav"/><Relationship Id="rId10" Type="http://schemas.openxmlformats.org/officeDocument/2006/relationships/image" Target="../media/image20.png"/><Relationship Id="rId4" Type="http://schemas.openxmlformats.org/officeDocument/2006/relationships/audio" Target="../media/audio6.wav"/><Relationship Id="rId9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audio" Target="../media/audio4.wav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audio" Target="../media/audio4.wav"/><Relationship Id="rId15" Type="http://schemas.openxmlformats.org/officeDocument/2006/relationships/image" Target="../media/image19.wmf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audio" Target="../media/audio6.wav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learn.genetics.utah.edu/content/begin/traits/blood/images/ABObloodsystem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8000" r="15300" b="10667"/>
          <a:stretch>
            <a:fillRect/>
          </a:stretch>
        </p:blipFill>
        <p:spPr bwMode="auto">
          <a:xfrm>
            <a:off x="5754065" y="3695699"/>
            <a:ext cx="3290888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1581150" y="2943225"/>
            <a:ext cx="52149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Beyond Mendel’s Laws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of Inheritance</a:t>
            </a:r>
          </a:p>
        </p:txBody>
      </p:sp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81000"/>
            <a:ext cx="26320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695700"/>
            <a:ext cx="1373187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77" name="Picture 13" descr="13_18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9000" r="1125" b="14999"/>
          <a:stretch>
            <a:fillRect/>
          </a:stretch>
        </p:blipFill>
        <p:spPr bwMode="auto">
          <a:xfrm>
            <a:off x="174625" y="538163"/>
            <a:ext cx="3651250" cy="2127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01A1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78" name="Picture 14" descr="13_18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9000" r="1125" b="12000"/>
          <a:stretch>
            <a:fillRect/>
          </a:stretch>
        </p:blipFill>
        <p:spPr bwMode="auto">
          <a:xfrm>
            <a:off x="2152027" y="4432300"/>
            <a:ext cx="3602038" cy="2182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01A1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1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0525"/>
            <a:ext cx="8553450" cy="64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4595" name="AutoShape 3"/>
          <p:cNvSpPr>
            <a:spLocks noChangeArrowheads="1"/>
          </p:cNvSpPr>
          <p:nvPr/>
        </p:nvSpPr>
        <p:spPr bwMode="auto">
          <a:xfrm>
            <a:off x="2376488" y="2078038"/>
            <a:ext cx="4389437" cy="2270125"/>
          </a:xfrm>
          <a:prstGeom prst="roundRect">
            <a:avLst>
              <a:gd name="adj" fmla="val 16667"/>
            </a:avLst>
          </a:prstGeom>
          <a:solidFill>
            <a:srgbClr val="FFCC1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4600" b="1">
                <a:solidFill>
                  <a:srgbClr val="0F116A"/>
                </a:solidFill>
              </a:rPr>
              <a:t>autosomal</a:t>
            </a:r>
            <a:br>
              <a:rPr lang="en-US" sz="4600" b="1">
                <a:solidFill>
                  <a:srgbClr val="0F116A"/>
                </a:solidFill>
              </a:rPr>
            </a:br>
            <a:r>
              <a:rPr lang="en-US" sz="4600" b="1">
                <a:solidFill>
                  <a:srgbClr val="0F116A"/>
                </a:solidFill>
              </a:rPr>
              <a:t>chromosomes</a:t>
            </a:r>
          </a:p>
        </p:txBody>
      </p:sp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342900" y="487363"/>
            <a:ext cx="1368425" cy="455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4597" name="Oval 5"/>
          <p:cNvSpPr>
            <a:spLocks noChangeArrowheads="1"/>
          </p:cNvSpPr>
          <p:nvPr/>
        </p:nvSpPr>
        <p:spPr bwMode="auto">
          <a:xfrm>
            <a:off x="5905500" y="5405438"/>
            <a:ext cx="3048000" cy="13573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4598" name="AutoShape 6"/>
          <p:cNvSpPr>
            <a:spLocks noChangeArrowheads="1"/>
          </p:cNvSpPr>
          <p:nvPr/>
        </p:nvSpPr>
        <p:spPr bwMode="auto">
          <a:xfrm>
            <a:off x="6816725" y="5445125"/>
            <a:ext cx="2327275" cy="660400"/>
          </a:xfrm>
          <a:prstGeom prst="roundRect">
            <a:avLst>
              <a:gd name="adj" fmla="val 16667"/>
            </a:avLst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b="1">
                <a:solidFill>
                  <a:srgbClr val="CC0000"/>
                </a:solidFill>
              </a:rPr>
              <a:t>sex</a:t>
            </a:r>
            <a:br>
              <a:rPr lang="en-US" b="1">
                <a:solidFill>
                  <a:srgbClr val="CC0000"/>
                </a:solidFill>
              </a:rPr>
            </a:br>
            <a:r>
              <a:rPr lang="en-US" b="1">
                <a:solidFill>
                  <a:srgbClr val="CC0000"/>
                </a:solidFill>
              </a:rPr>
              <a:t>chromosomes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494599" name="Rectangle 7"/>
          <p:cNvSpPr>
            <a:spLocks noGrp="1" noChangeArrowheads="1"/>
          </p:cNvSpPr>
          <p:nvPr>
            <p:ph type="title"/>
          </p:nvPr>
        </p:nvSpPr>
        <p:spPr>
          <a:xfrm>
            <a:off x="482600" y="534988"/>
            <a:ext cx="8153400" cy="762000"/>
          </a:xfrm>
          <a:noFill/>
          <a:ln/>
        </p:spPr>
        <p:txBody>
          <a:bodyPr/>
          <a:lstStyle/>
          <a:p>
            <a:r>
              <a:rPr lang="en-US" sz="3200"/>
              <a:t>Classes of chromosomes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59265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4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4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animBg="1" autoUpdateAnimBg="0"/>
      <p:bldP spid="494597" grpId="0" animBg="1"/>
      <p:bldP spid="49459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2" name="Picture 2" descr="penguin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3662363"/>
            <a:ext cx="12747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6643" name="AutoShape 3"/>
          <p:cNvSpPr>
            <a:spLocks noChangeArrowheads="1"/>
          </p:cNvSpPr>
          <p:nvPr/>
        </p:nvSpPr>
        <p:spPr bwMode="auto">
          <a:xfrm>
            <a:off x="7081838" y="2222500"/>
            <a:ext cx="1855787" cy="1111250"/>
          </a:xfrm>
          <a:prstGeom prst="wedgeEllipseCallout">
            <a:avLst>
              <a:gd name="adj1" fmla="val 7315"/>
              <a:gd name="adj2" fmla="val 9443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Huh</a:t>
            </a:r>
            <a:r>
              <a:rPr lang="en-US" sz="1800" b="1" i="1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/>
            </a:r>
            <a:br>
              <a:rPr lang="en-US" sz="1800" b="1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Sex matters?</a:t>
            </a:r>
            <a:r>
              <a:rPr lang="en-US" sz="1800" b="1" i="1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!</a:t>
            </a:r>
            <a:endParaRPr lang="en-US" sz="1800" b="1">
              <a:solidFill>
                <a:srgbClr val="0F116A"/>
              </a:solidFill>
              <a:latin typeface="Comic Sans MS" pitchFamily="84" charset="0"/>
              <a:ea typeface="Geneva" pitchFamily="84" charset="-128"/>
            </a:endParaRPr>
          </a:p>
        </p:txBody>
      </p:sp>
      <p:sp>
        <p:nvSpPr>
          <p:cNvPr id="496644" name="Rectangle 4"/>
          <p:cNvSpPr>
            <a:spLocks noChangeArrowheads="1"/>
          </p:cNvSpPr>
          <p:nvPr/>
        </p:nvSpPr>
        <p:spPr bwMode="auto">
          <a:xfrm>
            <a:off x="0" y="6249988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6645" name="AutoShape 5"/>
          <p:cNvSpPr>
            <a:spLocks noChangeArrowheads="1"/>
          </p:cNvSpPr>
          <p:nvPr/>
        </p:nvSpPr>
        <p:spPr bwMode="auto">
          <a:xfrm>
            <a:off x="80963" y="5434013"/>
            <a:ext cx="1555750" cy="8429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37160" anchor="ctr"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 b="1">
                <a:solidFill>
                  <a:srgbClr val="CC0000"/>
                </a:solidFill>
              </a:rPr>
              <a:t>F</a:t>
            </a:r>
            <a:r>
              <a:rPr lang="en-US" sz="3000" b="1" baseline="-25000">
                <a:solidFill>
                  <a:srgbClr val="CC0000"/>
                </a:solidFill>
              </a:rPr>
              <a:t>2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 b="1">
                <a:solidFill>
                  <a:srgbClr val="CC0000"/>
                </a:solidFill>
              </a:rPr>
              <a:t>generation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6646" name="AutoShape 6"/>
          <p:cNvSpPr>
            <a:spLocks noChangeArrowheads="1"/>
          </p:cNvSpPr>
          <p:nvPr/>
        </p:nvSpPr>
        <p:spPr bwMode="auto">
          <a:xfrm>
            <a:off x="1993183" y="4964216"/>
            <a:ext cx="2225522" cy="701469"/>
          </a:xfrm>
          <a:prstGeom prst="roundRect">
            <a:avLst>
              <a:gd name="adj" fmla="val 16667"/>
            </a:avLst>
          </a:prstGeom>
          <a:solidFill>
            <a:srgbClr val="FFAF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 dirty="0">
                <a:solidFill>
                  <a:srgbClr val="CC0000"/>
                </a:solidFill>
              </a:rPr>
              <a:t>100%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 u="sng" dirty="0">
                <a:solidFill>
                  <a:srgbClr val="CC0000"/>
                </a:solidFill>
              </a:rPr>
              <a:t>red-eye female</a:t>
            </a:r>
          </a:p>
        </p:txBody>
      </p:sp>
      <p:sp>
        <p:nvSpPr>
          <p:cNvPr id="496647" name="AutoShape 7"/>
          <p:cNvSpPr>
            <a:spLocks noChangeArrowheads="1"/>
          </p:cNvSpPr>
          <p:nvPr/>
        </p:nvSpPr>
        <p:spPr bwMode="auto">
          <a:xfrm>
            <a:off x="5270500" y="4961485"/>
            <a:ext cx="2911475" cy="706932"/>
          </a:xfrm>
          <a:prstGeom prst="roundRect">
            <a:avLst>
              <a:gd name="adj" fmla="val 16667"/>
            </a:avLst>
          </a:prstGeom>
          <a:solidFill>
            <a:srgbClr val="B7C1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 dirty="0">
                <a:solidFill>
                  <a:srgbClr val="CC0000"/>
                </a:solidFill>
              </a:rPr>
              <a:t>50% </a:t>
            </a:r>
            <a:r>
              <a:rPr lang="en-US" sz="2200" b="1" u="sng" dirty="0">
                <a:solidFill>
                  <a:srgbClr val="CC0000"/>
                </a:solidFill>
              </a:rPr>
              <a:t>red-eye male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 dirty="0">
                <a:solidFill>
                  <a:srgbClr val="201A17"/>
                </a:solidFill>
              </a:rPr>
              <a:t>50% </a:t>
            </a:r>
            <a:r>
              <a:rPr lang="en-US" sz="2200" b="1" u="sng" dirty="0">
                <a:solidFill>
                  <a:srgbClr val="201A17"/>
                </a:solidFill>
              </a:rPr>
              <a:t>white eye male</a:t>
            </a:r>
            <a:endParaRPr lang="en-US" sz="2200" b="1" u="sng" dirty="0">
              <a:solidFill>
                <a:srgbClr val="CC0000"/>
              </a:solidFill>
            </a:endParaRPr>
          </a:p>
        </p:txBody>
      </p:sp>
      <p:sp>
        <p:nvSpPr>
          <p:cNvPr id="4966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of sex linkage</a:t>
            </a:r>
          </a:p>
        </p:txBody>
      </p:sp>
      <p:sp>
        <p:nvSpPr>
          <p:cNvPr id="496649" name="AutoShape 9"/>
          <p:cNvSpPr>
            <a:spLocks noChangeArrowheads="1"/>
          </p:cNvSpPr>
          <p:nvPr/>
        </p:nvSpPr>
        <p:spPr bwMode="auto">
          <a:xfrm>
            <a:off x="4664075" y="20574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6650" name="AutoShape 10"/>
          <p:cNvSpPr>
            <a:spLocks noChangeArrowheads="1"/>
          </p:cNvSpPr>
          <p:nvPr/>
        </p:nvSpPr>
        <p:spPr bwMode="auto">
          <a:xfrm>
            <a:off x="95250" y="1584325"/>
            <a:ext cx="466725" cy="5349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37160" anchor="ctr"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 b="1">
                <a:solidFill>
                  <a:srgbClr val="CC0000"/>
                </a:solidFill>
              </a:rPr>
              <a:t>P</a:t>
            </a:r>
          </a:p>
        </p:txBody>
      </p:sp>
      <p:sp>
        <p:nvSpPr>
          <p:cNvPr id="496651" name="Rectangle 11"/>
          <p:cNvSpPr>
            <a:spLocks noChangeArrowheads="1"/>
          </p:cNvSpPr>
          <p:nvPr/>
        </p:nvSpPr>
        <p:spPr bwMode="auto">
          <a:xfrm>
            <a:off x="4575175" y="1512888"/>
            <a:ext cx="4048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600" b="1">
                <a:solidFill>
                  <a:srgbClr val="0F116A"/>
                </a:solidFill>
              </a:rPr>
              <a:t>X</a:t>
            </a:r>
          </a:p>
        </p:txBody>
      </p:sp>
      <p:sp>
        <p:nvSpPr>
          <p:cNvPr id="496652" name="AutoShape 12"/>
          <p:cNvSpPr>
            <a:spLocks noChangeArrowheads="1"/>
          </p:cNvSpPr>
          <p:nvPr/>
        </p:nvSpPr>
        <p:spPr bwMode="auto">
          <a:xfrm>
            <a:off x="60325" y="3201988"/>
            <a:ext cx="1584325" cy="114458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37160" anchor="ctr"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 b="1">
                <a:solidFill>
                  <a:srgbClr val="CC0000"/>
                </a:solidFill>
              </a:rPr>
              <a:t>F</a:t>
            </a:r>
            <a:r>
              <a:rPr lang="en-US" sz="3000" b="1" baseline="-25000">
                <a:solidFill>
                  <a:srgbClr val="CC0000"/>
                </a:solidFill>
              </a:rPr>
              <a:t>1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 b="1">
                <a:solidFill>
                  <a:srgbClr val="CC0000"/>
                </a:solidFill>
              </a:rPr>
              <a:t>generation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 b="1">
                <a:solidFill>
                  <a:srgbClr val="CC0000"/>
                </a:solidFill>
              </a:rPr>
              <a:t>(hybrids)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496653" name="AutoShape 13"/>
          <p:cNvSpPr>
            <a:spLocks noChangeArrowheads="1"/>
          </p:cNvSpPr>
          <p:nvPr/>
        </p:nvSpPr>
        <p:spPr bwMode="auto">
          <a:xfrm>
            <a:off x="3515123" y="2992541"/>
            <a:ext cx="2526505" cy="701469"/>
          </a:xfrm>
          <a:prstGeom prst="roundRect">
            <a:avLst>
              <a:gd name="adj" fmla="val 16667"/>
            </a:avLst>
          </a:prstGeom>
          <a:solidFill>
            <a:srgbClr val="CAA7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 dirty="0">
                <a:solidFill>
                  <a:srgbClr val="CC0000"/>
                </a:solidFill>
              </a:rPr>
              <a:t>100%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 u="sng" dirty="0">
                <a:solidFill>
                  <a:srgbClr val="CC0000"/>
                </a:solidFill>
              </a:rPr>
              <a:t>red eye</a:t>
            </a:r>
            <a:r>
              <a:rPr lang="en-US" sz="2200" b="1" dirty="0">
                <a:solidFill>
                  <a:srgbClr val="CC0000"/>
                </a:solidFill>
              </a:rPr>
              <a:t> offspring</a:t>
            </a:r>
            <a:endParaRPr lang="en-US" sz="3000" b="1" dirty="0">
              <a:solidFill>
                <a:srgbClr val="0F116A"/>
              </a:solidFill>
            </a:endParaRPr>
          </a:p>
        </p:txBody>
      </p:sp>
      <p:pic>
        <p:nvPicPr>
          <p:cNvPr id="496654" name="Picture 14" descr="fly-red eye fema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5588000"/>
            <a:ext cx="1020762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6655" name="Picture 15" descr="fly-red eye mal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588000"/>
            <a:ext cx="1020763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6656" name="Rectangle 16"/>
          <p:cNvSpPr>
            <a:spLocks noChangeArrowheads="1"/>
          </p:cNvSpPr>
          <p:nvPr/>
        </p:nvSpPr>
        <p:spPr bwMode="auto">
          <a:xfrm>
            <a:off x="5230359" y="1374385"/>
            <a:ext cx="2194833" cy="63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 dirty="0">
                <a:solidFill>
                  <a:srgbClr val="000000"/>
                </a:solidFill>
              </a:rPr>
              <a:t>true-breeding 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 u="sng" dirty="0">
                <a:solidFill>
                  <a:srgbClr val="000000"/>
                </a:solidFill>
              </a:rPr>
              <a:t>white-eye male</a:t>
            </a:r>
            <a:endParaRPr lang="en-US" sz="2200" b="1" u="sng" dirty="0">
              <a:solidFill>
                <a:srgbClr val="0F116A"/>
              </a:solidFill>
            </a:endParaRPr>
          </a:p>
        </p:txBody>
      </p:sp>
      <p:pic>
        <p:nvPicPr>
          <p:cNvPr id="496657" name="Picture 17" descr="fly-white eye mal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1828800"/>
            <a:ext cx="1020762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6658" name="Rectangle 18"/>
          <p:cNvSpPr>
            <a:spLocks noChangeArrowheads="1"/>
          </p:cNvSpPr>
          <p:nvPr/>
        </p:nvSpPr>
        <p:spPr bwMode="auto">
          <a:xfrm>
            <a:off x="2173783" y="1366447"/>
            <a:ext cx="2162772" cy="63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 dirty="0">
                <a:solidFill>
                  <a:srgbClr val="CC0000"/>
                </a:solidFill>
              </a:rPr>
              <a:t>true-breeding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 u="sng" dirty="0">
                <a:solidFill>
                  <a:srgbClr val="CC0000"/>
                </a:solidFill>
              </a:rPr>
              <a:t>red-eye female</a:t>
            </a:r>
            <a:endParaRPr lang="en-US" sz="2200" b="1" u="sng" dirty="0">
              <a:solidFill>
                <a:srgbClr val="0F116A"/>
              </a:solidFill>
            </a:endParaRPr>
          </a:p>
        </p:txBody>
      </p:sp>
      <p:pic>
        <p:nvPicPr>
          <p:cNvPr id="496659" name="Picture 19" descr="fly-red eye fema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1828800"/>
            <a:ext cx="1020762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6660" name="Picture 20" descr="fly-red eye fema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3435350"/>
            <a:ext cx="1020762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6661" name="Picture 21" descr="fly-red eye mal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3436938"/>
            <a:ext cx="1020763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6662" name="Picture 22" descr="fly-white eye mal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588000"/>
            <a:ext cx="1020762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6663" name="AutoShape 23"/>
          <p:cNvSpPr>
            <a:spLocks noChangeArrowheads="1"/>
          </p:cNvSpPr>
          <p:nvPr/>
        </p:nvSpPr>
        <p:spPr bwMode="auto">
          <a:xfrm flipH="1">
            <a:off x="4195763" y="4545013"/>
            <a:ext cx="1079500" cy="1079500"/>
          </a:xfrm>
          <a:custGeom>
            <a:avLst/>
            <a:gdLst>
              <a:gd name="G0" fmla="+- 997664 0 0"/>
              <a:gd name="G1" fmla="+- 5853427 0 0"/>
              <a:gd name="G2" fmla="+- 997664 0 5853427"/>
              <a:gd name="G3" fmla="+- 10800 0 0"/>
              <a:gd name="G4" fmla="+- 0 0 9976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287 0 0"/>
              <a:gd name="G9" fmla="+- 0 0 5853427"/>
              <a:gd name="G10" fmla="+- 6287 0 2700"/>
              <a:gd name="G11" fmla="cos G10 997664"/>
              <a:gd name="G12" fmla="sin G10 997664"/>
              <a:gd name="G13" fmla="cos 13500 997664"/>
              <a:gd name="G14" fmla="sin 13500 997664"/>
              <a:gd name="G15" fmla="+- G11 10800 0"/>
              <a:gd name="G16" fmla="+- G12 10800 0"/>
              <a:gd name="G17" fmla="+- G13 10800 0"/>
              <a:gd name="G18" fmla="+- G14 10800 0"/>
              <a:gd name="G19" fmla="*/ 6287 1 2"/>
              <a:gd name="G20" fmla="+- G19 5400 0"/>
              <a:gd name="G21" fmla="cos G20 997664"/>
              <a:gd name="G22" fmla="sin G20 997664"/>
              <a:gd name="G23" fmla="+- G21 10800 0"/>
              <a:gd name="G24" fmla="+- G12 G23 G22"/>
              <a:gd name="G25" fmla="+- G22 G23 G11"/>
              <a:gd name="G26" fmla="cos 10800 997664"/>
              <a:gd name="G27" fmla="sin 10800 997664"/>
              <a:gd name="G28" fmla="cos 6287 997664"/>
              <a:gd name="G29" fmla="sin 6287 9976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853427"/>
              <a:gd name="G36" fmla="sin G34 5853427"/>
              <a:gd name="G37" fmla="+/ 5853427 9976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287 G39"/>
              <a:gd name="G43" fmla="sin 628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190 w 21600"/>
              <a:gd name="T5" fmla="*/ 2258 h 21600"/>
              <a:gd name="T6" fmla="*/ 10901 w 21600"/>
              <a:gd name="T7" fmla="*/ 19343 h 21600"/>
              <a:gd name="T8" fmla="*/ 6952 w 21600"/>
              <a:gd name="T9" fmla="*/ 5827 h 21600"/>
              <a:gd name="T10" fmla="*/ 23826 w 21600"/>
              <a:gd name="T11" fmla="*/ 14344 h 21600"/>
              <a:gd name="T12" fmla="*/ 17742 w 21600"/>
              <a:gd name="T13" fmla="*/ 17826 h 21600"/>
              <a:gd name="T14" fmla="*/ 14261 w 21600"/>
              <a:gd name="T15" fmla="*/ 1174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66" y="12450"/>
                </a:moveTo>
                <a:cubicBezTo>
                  <a:pt x="17012" y="11912"/>
                  <a:pt x="17087" y="11357"/>
                  <a:pt x="17087" y="10800"/>
                </a:cubicBezTo>
                <a:cubicBezTo>
                  <a:pt x="17087" y="7327"/>
                  <a:pt x="14272" y="4513"/>
                  <a:pt x="10800" y="4513"/>
                </a:cubicBezTo>
                <a:cubicBezTo>
                  <a:pt x="7327" y="4513"/>
                  <a:pt x="4513" y="7327"/>
                  <a:pt x="4513" y="10800"/>
                </a:cubicBezTo>
                <a:cubicBezTo>
                  <a:pt x="4513" y="14272"/>
                  <a:pt x="7327" y="17087"/>
                  <a:pt x="10800" y="17087"/>
                </a:cubicBezTo>
                <a:cubicBezTo>
                  <a:pt x="10825" y="17087"/>
                  <a:pt x="10850" y="17086"/>
                  <a:pt x="10875" y="17086"/>
                </a:cubicBezTo>
                <a:lnTo>
                  <a:pt x="10928" y="21599"/>
                </a:lnTo>
                <a:cubicBezTo>
                  <a:pt x="10885" y="21599"/>
                  <a:pt x="10842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57"/>
                  <a:pt x="21472" y="12711"/>
                  <a:pt x="21221" y="13635"/>
                </a:cubicBezTo>
                <a:lnTo>
                  <a:pt x="23826" y="14344"/>
                </a:lnTo>
                <a:lnTo>
                  <a:pt x="17742" y="17826"/>
                </a:lnTo>
                <a:lnTo>
                  <a:pt x="14261" y="11741"/>
                </a:lnTo>
                <a:lnTo>
                  <a:pt x="16866" y="1245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2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2short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2short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6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6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66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2short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66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66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2short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496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6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66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2short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966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66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2short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6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66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66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2short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9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96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3" grpId="0" animBg="1" autoUpdateAnimBg="0"/>
      <p:bldP spid="496646" grpId="0" animBg="1" autoUpdateAnimBg="0"/>
      <p:bldP spid="496647" grpId="0" build="p" animBg="1" autoUpdateAnimBg="0"/>
      <p:bldP spid="496649" grpId="0" animBg="1"/>
      <p:bldP spid="496653" grpId="0" animBg="1" autoUpdateAnimBg="0"/>
      <p:bldP spid="4966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1427163" y="2209800"/>
            <a:ext cx="7350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3152775" y="2209800"/>
            <a:ext cx="481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expected…</a:t>
            </a:r>
            <a:endParaRPr lang="en-US" dirty="0"/>
          </a:p>
        </p:txBody>
      </p:sp>
      <p:sp>
        <p:nvSpPr>
          <p:cNvPr id="498693" name="Rectangle 5"/>
          <p:cNvSpPr>
            <a:spLocks noChangeArrowheads="1"/>
          </p:cNvSpPr>
          <p:nvPr/>
        </p:nvSpPr>
        <p:spPr bwMode="auto">
          <a:xfrm>
            <a:off x="2411413" y="1535113"/>
            <a:ext cx="3952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x</a:t>
            </a:r>
          </a:p>
        </p:txBody>
      </p:sp>
      <p:pic>
        <p:nvPicPr>
          <p:cNvPr id="498694" name="Picture 6" descr="fly-white eye ma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1084263"/>
            <a:ext cx="1020762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695" name="Picture 7" descr="fly-red eye femal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068388"/>
            <a:ext cx="1020762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98696" name="Group 8"/>
          <p:cNvGraphicFramePr>
            <a:graphicFrameLocks noGrp="1"/>
          </p:cNvGraphicFramePr>
          <p:nvPr/>
        </p:nvGraphicFramePr>
        <p:xfrm>
          <a:off x="1100138" y="3554413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8707" name="Rectangle 19"/>
          <p:cNvSpPr>
            <a:spLocks noChangeArrowheads="1"/>
          </p:cNvSpPr>
          <p:nvPr/>
        </p:nvSpPr>
        <p:spPr bwMode="auto">
          <a:xfrm>
            <a:off x="1725613" y="3005138"/>
            <a:ext cx="3317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498708" name="Rectangle 20"/>
          <p:cNvSpPr>
            <a:spLocks noChangeArrowheads="1"/>
          </p:cNvSpPr>
          <p:nvPr/>
        </p:nvSpPr>
        <p:spPr bwMode="auto">
          <a:xfrm>
            <a:off x="3105150" y="3005138"/>
            <a:ext cx="3317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498709" name="Rectangle 21"/>
          <p:cNvSpPr>
            <a:spLocks noChangeArrowheads="1"/>
          </p:cNvSpPr>
          <p:nvPr/>
        </p:nvSpPr>
        <p:spPr bwMode="auto">
          <a:xfrm>
            <a:off x="590550" y="3975100"/>
            <a:ext cx="4587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498710" name="Rectangle 22"/>
          <p:cNvSpPr>
            <a:spLocks noChangeArrowheads="1"/>
          </p:cNvSpPr>
          <p:nvPr/>
        </p:nvSpPr>
        <p:spPr bwMode="auto">
          <a:xfrm>
            <a:off x="590550" y="5210175"/>
            <a:ext cx="4587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498711" name="Rectangle 23"/>
          <p:cNvSpPr>
            <a:spLocks noChangeArrowheads="1"/>
          </p:cNvSpPr>
          <p:nvPr/>
        </p:nvSpPr>
        <p:spPr bwMode="auto">
          <a:xfrm>
            <a:off x="1870075" y="3975100"/>
            <a:ext cx="608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712" name="Rectangle 24"/>
          <p:cNvSpPr>
            <a:spLocks noChangeArrowheads="1"/>
          </p:cNvSpPr>
          <p:nvPr/>
        </p:nvSpPr>
        <p:spPr bwMode="auto">
          <a:xfrm>
            <a:off x="1870075" y="5211763"/>
            <a:ext cx="608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713" name="Rectangle 25"/>
          <p:cNvSpPr>
            <a:spLocks noChangeArrowheads="1"/>
          </p:cNvSpPr>
          <p:nvPr/>
        </p:nvSpPr>
        <p:spPr bwMode="auto">
          <a:xfrm>
            <a:off x="3248025" y="5211763"/>
            <a:ext cx="608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714" name="Rectangle 26"/>
          <p:cNvSpPr>
            <a:spLocks noChangeArrowheads="1"/>
          </p:cNvSpPr>
          <p:nvPr/>
        </p:nvSpPr>
        <p:spPr bwMode="auto">
          <a:xfrm>
            <a:off x="3248025" y="3975100"/>
            <a:ext cx="608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715" name="AutoShape 27"/>
          <p:cNvSpPr>
            <a:spLocks noChangeArrowheads="1"/>
          </p:cNvSpPr>
          <p:nvPr/>
        </p:nvSpPr>
        <p:spPr bwMode="auto">
          <a:xfrm>
            <a:off x="1292225" y="6218238"/>
            <a:ext cx="2511425" cy="533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en-US" sz="2600" b="1">
                <a:solidFill>
                  <a:srgbClr val="CC0000"/>
                </a:solidFill>
              </a:rPr>
              <a:t>100% red eyes</a:t>
            </a:r>
          </a:p>
        </p:txBody>
      </p:sp>
      <p:pic>
        <p:nvPicPr>
          <p:cNvPr id="498716" name="Picture 28" descr="fl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3449638"/>
            <a:ext cx="1020762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717" name="Picture 29" descr="fl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449638"/>
            <a:ext cx="1020763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718" name="Picture 30" descr="fl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4751388"/>
            <a:ext cx="1020762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719" name="Picture 31" descr="fl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751388"/>
            <a:ext cx="1020763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720" name="Picture 32" descr="fl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1084263"/>
            <a:ext cx="1020763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8721" name="Rectangle 33"/>
          <p:cNvSpPr>
            <a:spLocks noChangeArrowheads="1"/>
          </p:cNvSpPr>
          <p:nvPr/>
        </p:nvSpPr>
        <p:spPr bwMode="auto">
          <a:xfrm>
            <a:off x="5845175" y="2224088"/>
            <a:ext cx="608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722" name="Rectangle 34"/>
          <p:cNvSpPr>
            <a:spLocks noChangeArrowheads="1"/>
          </p:cNvSpPr>
          <p:nvPr/>
        </p:nvSpPr>
        <p:spPr bwMode="auto">
          <a:xfrm>
            <a:off x="7459663" y="2224088"/>
            <a:ext cx="6080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pic>
        <p:nvPicPr>
          <p:cNvPr id="498723" name="Picture 35" descr="fl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1084263"/>
            <a:ext cx="1020762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8724" name="Rectangle 36"/>
          <p:cNvSpPr>
            <a:spLocks noChangeArrowheads="1"/>
          </p:cNvSpPr>
          <p:nvPr/>
        </p:nvSpPr>
        <p:spPr bwMode="auto">
          <a:xfrm>
            <a:off x="6769100" y="1535113"/>
            <a:ext cx="3952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x</a:t>
            </a:r>
          </a:p>
        </p:txBody>
      </p:sp>
      <p:sp>
        <p:nvSpPr>
          <p:cNvPr id="498725" name="AutoShape 37"/>
          <p:cNvSpPr>
            <a:spLocks noChangeArrowheads="1"/>
          </p:cNvSpPr>
          <p:nvPr/>
        </p:nvSpPr>
        <p:spPr bwMode="auto">
          <a:xfrm rot="-1793124">
            <a:off x="3355719" y="2705514"/>
            <a:ext cx="2671806" cy="905496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breeds…</a:t>
            </a:r>
            <a:endParaRPr lang="en-US" dirty="0"/>
          </a:p>
        </p:txBody>
      </p:sp>
      <p:graphicFrame>
        <p:nvGraphicFramePr>
          <p:cNvPr id="498726" name="Group 38"/>
          <p:cNvGraphicFramePr>
            <a:graphicFrameLocks noGrp="1"/>
          </p:cNvGraphicFramePr>
          <p:nvPr/>
        </p:nvGraphicFramePr>
        <p:xfrm>
          <a:off x="5738813" y="3554413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8737" name="Rectangle 49"/>
          <p:cNvSpPr>
            <a:spLocks noChangeArrowheads="1"/>
          </p:cNvSpPr>
          <p:nvPr/>
        </p:nvSpPr>
        <p:spPr bwMode="auto">
          <a:xfrm>
            <a:off x="6300788" y="3005138"/>
            <a:ext cx="4587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498738" name="Rectangle 50"/>
          <p:cNvSpPr>
            <a:spLocks noChangeArrowheads="1"/>
          </p:cNvSpPr>
          <p:nvPr/>
        </p:nvSpPr>
        <p:spPr bwMode="auto">
          <a:xfrm>
            <a:off x="7743825" y="3005138"/>
            <a:ext cx="3317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498739" name="Rectangle 51"/>
          <p:cNvSpPr>
            <a:spLocks noChangeArrowheads="1"/>
          </p:cNvSpPr>
          <p:nvPr/>
        </p:nvSpPr>
        <p:spPr bwMode="auto">
          <a:xfrm>
            <a:off x="5229225" y="3975100"/>
            <a:ext cx="4587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498740" name="Rectangle 52"/>
          <p:cNvSpPr>
            <a:spLocks noChangeArrowheads="1"/>
          </p:cNvSpPr>
          <p:nvPr/>
        </p:nvSpPr>
        <p:spPr bwMode="auto">
          <a:xfrm>
            <a:off x="5292725" y="5210175"/>
            <a:ext cx="3317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498741" name="Rectangle 53"/>
          <p:cNvSpPr>
            <a:spLocks noChangeArrowheads="1"/>
          </p:cNvSpPr>
          <p:nvPr/>
        </p:nvSpPr>
        <p:spPr bwMode="auto">
          <a:xfrm>
            <a:off x="6445250" y="3975100"/>
            <a:ext cx="735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742" name="Rectangle 54"/>
          <p:cNvSpPr>
            <a:spLocks noChangeArrowheads="1"/>
          </p:cNvSpPr>
          <p:nvPr/>
        </p:nvSpPr>
        <p:spPr bwMode="auto">
          <a:xfrm>
            <a:off x="6508750" y="5211763"/>
            <a:ext cx="608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743" name="Rectangle 55"/>
          <p:cNvSpPr>
            <a:spLocks noChangeArrowheads="1"/>
          </p:cNvSpPr>
          <p:nvPr/>
        </p:nvSpPr>
        <p:spPr bwMode="auto">
          <a:xfrm>
            <a:off x="7950200" y="5211763"/>
            <a:ext cx="481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744" name="Rectangle 56"/>
          <p:cNvSpPr>
            <a:spLocks noChangeArrowheads="1"/>
          </p:cNvSpPr>
          <p:nvPr/>
        </p:nvSpPr>
        <p:spPr bwMode="auto">
          <a:xfrm>
            <a:off x="7886700" y="3975100"/>
            <a:ext cx="608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745" name="AutoShape 57"/>
          <p:cNvSpPr>
            <a:spLocks noChangeArrowheads="1"/>
          </p:cNvSpPr>
          <p:nvPr/>
        </p:nvSpPr>
        <p:spPr bwMode="auto">
          <a:xfrm>
            <a:off x="5973763" y="6218238"/>
            <a:ext cx="2436812" cy="533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en-US" sz="2600" b="1">
                <a:solidFill>
                  <a:srgbClr val="CC0000"/>
                </a:solidFill>
              </a:rPr>
              <a:t>3 red : </a:t>
            </a:r>
            <a:r>
              <a:rPr lang="en-US" sz="2600" b="1">
                <a:solidFill>
                  <a:srgbClr val="000000"/>
                </a:solidFill>
              </a:rPr>
              <a:t>1 white</a:t>
            </a:r>
            <a:endParaRPr lang="en-US" sz="2600" b="1">
              <a:solidFill>
                <a:srgbClr val="CC0000"/>
              </a:solidFill>
            </a:endParaRPr>
          </a:p>
        </p:txBody>
      </p:sp>
      <p:pic>
        <p:nvPicPr>
          <p:cNvPr id="498746" name="Picture 58" descr="fl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3449638"/>
            <a:ext cx="1020762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747" name="Picture 59" descr="fl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449638"/>
            <a:ext cx="1020763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748" name="Picture 60" descr="fl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4751388"/>
            <a:ext cx="1020762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750" name="Picture 62" descr="fly white ey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751388"/>
            <a:ext cx="1020763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751" name="Picture 63" descr="penguin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5562600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8752" name="AutoShape 64"/>
          <p:cNvSpPr>
            <a:spLocks noChangeArrowheads="1"/>
          </p:cNvSpPr>
          <p:nvPr/>
        </p:nvSpPr>
        <p:spPr bwMode="auto">
          <a:xfrm>
            <a:off x="3552032" y="3975100"/>
            <a:ext cx="2421732" cy="1236664"/>
          </a:xfrm>
          <a:prstGeom prst="wedgeEllipseCallout">
            <a:avLst>
              <a:gd name="adj1" fmla="val -4376"/>
              <a:gd name="adj2" fmla="val 8207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1800" b="1" dirty="0" smtClean="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But it doesn’t </a:t>
            </a:r>
            <a:r>
              <a:rPr lang="en-US" sz="1800" b="1" dirty="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work</a:t>
            </a:r>
            <a:br>
              <a:rPr lang="en-US" sz="1800" b="1" dirty="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that way</a:t>
            </a:r>
            <a:r>
              <a:rPr lang="en-US" sz="1800" b="1" i="1" dirty="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!</a:t>
            </a:r>
            <a:r>
              <a:rPr lang="en-US" sz="1800" b="1" dirty="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78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8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8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8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8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8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8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98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98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8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98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98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98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8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9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9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98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9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9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9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9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9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98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9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98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98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987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98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98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498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4987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498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ly2short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498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49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498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build="p" autoUpdateAnimBg="0"/>
      <p:bldP spid="498691" grpId="0" build="p" autoUpdateAnimBg="0" advAuto="1000"/>
      <p:bldP spid="498693" grpId="0" build="p" autoUpdateAnimBg="0"/>
      <p:bldP spid="498707" grpId="0" autoUpdateAnimBg="0"/>
      <p:bldP spid="498708" grpId="0" autoUpdateAnimBg="0"/>
      <p:bldP spid="498709" grpId="0" autoUpdateAnimBg="0"/>
      <p:bldP spid="498710" grpId="0" autoUpdateAnimBg="0"/>
      <p:bldP spid="498711" grpId="0" autoUpdateAnimBg="0"/>
      <p:bldP spid="498712" grpId="0" autoUpdateAnimBg="0"/>
      <p:bldP spid="498713" grpId="0" autoUpdateAnimBg="0"/>
      <p:bldP spid="498714" grpId="0" autoUpdateAnimBg="0"/>
      <p:bldP spid="498715" grpId="0" animBg="1" autoUpdateAnimBg="0"/>
      <p:bldP spid="498721" grpId="0" autoUpdateAnimBg="0"/>
      <p:bldP spid="498722" grpId="0" autoUpdateAnimBg="0"/>
      <p:bldP spid="498724" grpId="0" build="p" autoUpdateAnimBg="0"/>
      <p:bldP spid="498725" grpId="0" animBg="1"/>
      <p:bldP spid="498737" grpId="0" autoUpdateAnimBg="0"/>
      <p:bldP spid="498738" grpId="0" autoUpdateAnimBg="0"/>
      <p:bldP spid="498739" grpId="0" autoUpdateAnimBg="0"/>
      <p:bldP spid="498740" grpId="0" autoUpdateAnimBg="0"/>
      <p:bldP spid="498741" grpId="0" autoUpdateAnimBg="0"/>
      <p:bldP spid="498742" grpId="0" autoUpdateAnimBg="0"/>
      <p:bldP spid="498743" grpId="0" autoUpdateAnimBg="0"/>
      <p:bldP spid="498744" grpId="0" autoUpdateAnimBg="0"/>
      <p:bldP spid="498745" grpId="0" animBg="1" autoUpdateAnimBg="0"/>
      <p:bldP spid="49875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74725" y="1371600"/>
            <a:ext cx="7772400" cy="4657725"/>
          </a:xfrm>
        </p:spPr>
        <p:txBody>
          <a:bodyPr/>
          <a:lstStyle/>
          <a:p>
            <a:r>
              <a:rPr lang="en-US" sz="3200" dirty="0"/>
              <a:t>In humans &amp; other mammals, there are 2 </a:t>
            </a:r>
            <a:r>
              <a:rPr lang="en-US" sz="3200" u="sng" dirty="0">
                <a:solidFill>
                  <a:srgbClr val="FF0000"/>
                </a:solidFill>
              </a:rPr>
              <a:t>sex chromosomes</a:t>
            </a:r>
            <a:r>
              <a:rPr lang="en-US" sz="3200" dirty="0"/>
              <a:t>: X &amp; Y</a:t>
            </a:r>
            <a:endParaRPr lang="en-US" sz="3200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2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X chromosomes</a:t>
            </a:r>
          </a:p>
          <a:p>
            <a:pPr marL="1085850" lvl="2"/>
            <a:r>
              <a:rPr lang="en-US" sz="2800" dirty="0"/>
              <a:t>develop as a </a:t>
            </a:r>
            <a:r>
              <a:rPr lang="en-US" sz="2800" u="sng" dirty="0">
                <a:solidFill>
                  <a:srgbClr val="FF0000"/>
                </a:solidFill>
              </a:rPr>
              <a:t>female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EB23C1"/>
                </a:solidFill>
              </a:rPr>
              <a:t>XX</a:t>
            </a:r>
            <a:endParaRPr lang="en-US" sz="2800" dirty="0">
              <a:solidFill>
                <a:schemeClr val="tx2"/>
              </a:solidFill>
            </a:endParaRPr>
          </a:p>
          <a:p>
            <a:pPr marL="1085850" lvl="2">
              <a:lnSpc>
                <a:spcPct val="110000"/>
              </a:lnSpc>
            </a:pPr>
            <a:r>
              <a:rPr lang="en-US" sz="2800" dirty="0" smtClean="0"/>
              <a:t>Have an “extra” X chromosome</a:t>
            </a:r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an X &amp; Y chromosome</a:t>
            </a:r>
          </a:p>
          <a:p>
            <a:pPr marL="1085850" lvl="2"/>
            <a:r>
              <a:rPr lang="en-US" sz="2800" dirty="0"/>
              <a:t>develop as a </a:t>
            </a:r>
            <a:r>
              <a:rPr lang="en-US" sz="2800" u="sng" dirty="0">
                <a:solidFill>
                  <a:srgbClr val="FF0000"/>
                </a:solidFill>
              </a:rPr>
              <a:t>male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chemeClr val="hlink"/>
                </a:solidFill>
              </a:rPr>
              <a:t>XY</a:t>
            </a:r>
            <a:endParaRPr lang="en-US" sz="2800" dirty="0">
              <a:solidFill>
                <a:schemeClr val="tx2"/>
              </a:solidFill>
            </a:endParaRPr>
          </a:p>
          <a:p>
            <a:pPr marL="1085850" lvl="2"/>
            <a:r>
              <a:rPr lang="en-US" sz="2800" dirty="0"/>
              <a:t>no </a:t>
            </a:r>
            <a:r>
              <a:rPr lang="en-US" sz="2800" dirty="0" smtClean="0"/>
              <a:t>“extra” X</a:t>
            </a:r>
            <a:endParaRPr lang="en-US" dirty="0"/>
          </a:p>
        </p:txBody>
      </p:sp>
      <p:graphicFrame>
        <p:nvGraphicFramePr>
          <p:cNvPr id="500739" name="Group 3"/>
          <p:cNvGraphicFramePr>
            <a:graphicFrameLocks noGrp="1"/>
          </p:cNvGraphicFramePr>
          <p:nvPr/>
        </p:nvGraphicFramePr>
        <p:xfrm>
          <a:off x="6491288" y="4610100"/>
          <a:ext cx="2271712" cy="1982788"/>
        </p:xfrm>
        <a:graphic>
          <a:graphicData uri="http://schemas.openxmlformats.org/drawingml/2006/table">
            <a:tbl>
              <a:tblPr/>
              <a:tblGrid>
                <a:gridCol w="1136650"/>
                <a:gridCol w="1135062"/>
              </a:tblGrid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07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Genetics of Sex</a:t>
            </a:r>
          </a:p>
        </p:txBody>
      </p:sp>
      <p:grpSp>
        <p:nvGrpSpPr>
          <p:cNvPr id="500751" name="Group 15"/>
          <p:cNvGrpSpPr>
            <a:grpSpLocks/>
          </p:cNvGrpSpPr>
          <p:nvPr/>
        </p:nvGrpSpPr>
        <p:grpSpPr bwMode="auto">
          <a:xfrm>
            <a:off x="654050" y="2700338"/>
            <a:ext cx="619125" cy="1239837"/>
            <a:chOff x="3420" y="1332"/>
            <a:chExt cx="390" cy="781"/>
          </a:xfrm>
        </p:grpSpPr>
        <p:pic>
          <p:nvPicPr>
            <p:cNvPr id="500752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0" t="75720" r="19926" b="6642"/>
            <a:stretch>
              <a:fillRect/>
            </a:stretch>
          </p:blipFill>
          <p:spPr bwMode="auto">
            <a:xfrm>
              <a:off x="3420" y="1332"/>
              <a:ext cx="193" cy="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0753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0" t="75720" r="19926" b="6642"/>
            <a:stretch>
              <a:fillRect/>
            </a:stretch>
          </p:blipFill>
          <p:spPr bwMode="auto">
            <a:xfrm>
              <a:off x="3617" y="1332"/>
              <a:ext cx="193" cy="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0754" name="Rectangle 18"/>
          <p:cNvSpPr>
            <a:spLocks noChangeArrowheads="1"/>
          </p:cNvSpPr>
          <p:nvPr/>
        </p:nvSpPr>
        <p:spPr bwMode="auto">
          <a:xfrm>
            <a:off x="6842125" y="4089400"/>
            <a:ext cx="438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 dirty="0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500755" name="Rectangle 19"/>
          <p:cNvSpPr>
            <a:spLocks noChangeArrowheads="1"/>
          </p:cNvSpPr>
          <p:nvPr/>
        </p:nvSpPr>
        <p:spPr bwMode="auto">
          <a:xfrm>
            <a:off x="7978775" y="4089400"/>
            <a:ext cx="438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500756" name="Rectangle 20"/>
          <p:cNvSpPr>
            <a:spLocks noChangeArrowheads="1"/>
          </p:cNvSpPr>
          <p:nvPr/>
        </p:nvSpPr>
        <p:spPr bwMode="auto">
          <a:xfrm>
            <a:off x="5976938" y="4906963"/>
            <a:ext cx="438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 dirty="0">
                <a:solidFill>
                  <a:srgbClr val="EB23C1"/>
                </a:solidFill>
              </a:rPr>
              <a:t>X</a:t>
            </a:r>
          </a:p>
        </p:txBody>
      </p:sp>
      <p:sp>
        <p:nvSpPr>
          <p:cNvPr id="500757" name="Rectangle 21"/>
          <p:cNvSpPr>
            <a:spLocks noChangeArrowheads="1"/>
          </p:cNvSpPr>
          <p:nvPr/>
        </p:nvSpPr>
        <p:spPr bwMode="auto">
          <a:xfrm>
            <a:off x="5976938" y="5888038"/>
            <a:ext cx="438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EB23C1"/>
                </a:solidFill>
              </a:rPr>
              <a:t>X</a:t>
            </a:r>
          </a:p>
        </p:txBody>
      </p:sp>
      <p:sp>
        <p:nvSpPr>
          <p:cNvPr id="500758" name="Rectangle 22"/>
          <p:cNvSpPr>
            <a:spLocks noChangeArrowheads="1"/>
          </p:cNvSpPr>
          <p:nvPr/>
        </p:nvSpPr>
        <p:spPr bwMode="auto">
          <a:xfrm>
            <a:off x="6715125" y="4906963"/>
            <a:ext cx="692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083B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 dirty="0">
                <a:solidFill>
                  <a:srgbClr val="EB23C1"/>
                </a:solidFill>
              </a:rPr>
              <a:t>XX</a:t>
            </a:r>
          </a:p>
        </p:txBody>
      </p:sp>
      <p:sp>
        <p:nvSpPr>
          <p:cNvPr id="500759" name="Rectangle 23"/>
          <p:cNvSpPr>
            <a:spLocks noChangeArrowheads="1"/>
          </p:cNvSpPr>
          <p:nvPr/>
        </p:nvSpPr>
        <p:spPr bwMode="auto">
          <a:xfrm>
            <a:off x="7851775" y="5886450"/>
            <a:ext cx="692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 dirty="0" err="1">
                <a:solidFill>
                  <a:schemeClr val="hlink"/>
                </a:solidFill>
              </a:rPr>
              <a:t>XY</a:t>
            </a:r>
            <a:endParaRPr lang="en-US" sz="3000" b="1" dirty="0">
              <a:solidFill>
                <a:schemeClr val="hlink"/>
              </a:solidFill>
            </a:endParaRPr>
          </a:p>
        </p:txBody>
      </p:sp>
      <p:sp>
        <p:nvSpPr>
          <p:cNvPr id="500760" name="Rectangle 24"/>
          <p:cNvSpPr>
            <a:spLocks noChangeArrowheads="1"/>
          </p:cNvSpPr>
          <p:nvPr/>
        </p:nvSpPr>
        <p:spPr bwMode="auto">
          <a:xfrm>
            <a:off x="7851775" y="4906963"/>
            <a:ext cx="692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 dirty="0" err="1">
                <a:solidFill>
                  <a:schemeClr val="hlink"/>
                </a:solidFill>
              </a:rPr>
              <a:t>XY</a:t>
            </a:r>
            <a:endParaRPr lang="en-US" sz="3000" b="1" dirty="0">
              <a:solidFill>
                <a:schemeClr val="hlink"/>
              </a:solidFill>
            </a:endParaRPr>
          </a:p>
        </p:txBody>
      </p:sp>
      <p:sp>
        <p:nvSpPr>
          <p:cNvPr id="500761" name="AutoShape 25"/>
          <p:cNvSpPr>
            <a:spLocks noChangeArrowheads="1"/>
          </p:cNvSpPr>
          <p:nvPr/>
        </p:nvSpPr>
        <p:spPr bwMode="auto">
          <a:xfrm>
            <a:off x="1630018" y="6020356"/>
            <a:ext cx="4168776" cy="57888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r>
              <a:rPr lang="en-US" sz="2800" b="1" dirty="0">
                <a:solidFill>
                  <a:srgbClr val="EB23C1"/>
                </a:solidFill>
              </a:rPr>
              <a:t>50% female </a:t>
            </a:r>
            <a:r>
              <a:rPr lang="en-US" sz="2800" b="1" dirty="0">
                <a:solidFill>
                  <a:srgbClr val="201A17"/>
                </a:solidFill>
              </a:rPr>
              <a:t>:</a:t>
            </a:r>
            <a:r>
              <a:rPr lang="en-US" sz="2800" b="1" dirty="0">
                <a:solidFill>
                  <a:srgbClr val="0F116A"/>
                </a:solidFill>
              </a:rPr>
              <a:t> 50% male</a:t>
            </a:r>
          </a:p>
        </p:txBody>
      </p:sp>
      <p:sp>
        <p:nvSpPr>
          <p:cNvPr id="500762" name="Rectangle 26"/>
          <p:cNvSpPr>
            <a:spLocks noChangeArrowheads="1"/>
          </p:cNvSpPr>
          <p:nvPr/>
        </p:nvSpPr>
        <p:spPr bwMode="auto">
          <a:xfrm>
            <a:off x="6716713" y="5886450"/>
            <a:ext cx="692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083B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 dirty="0">
                <a:solidFill>
                  <a:srgbClr val="EB23C1"/>
                </a:solidFill>
              </a:rPr>
              <a:t>XX</a:t>
            </a:r>
          </a:p>
        </p:txBody>
      </p:sp>
      <p:grpSp>
        <p:nvGrpSpPr>
          <p:cNvPr id="500763" name="Group 27"/>
          <p:cNvGrpSpPr>
            <a:grpSpLocks/>
          </p:cNvGrpSpPr>
          <p:nvPr/>
        </p:nvGrpSpPr>
        <p:grpSpPr bwMode="auto">
          <a:xfrm>
            <a:off x="620713" y="4256088"/>
            <a:ext cx="763587" cy="1239837"/>
            <a:chOff x="3399" y="2102"/>
            <a:chExt cx="481" cy="781"/>
          </a:xfrm>
        </p:grpSpPr>
        <p:pic>
          <p:nvPicPr>
            <p:cNvPr id="50076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0" t="75720" r="18597" b="6642"/>
            <a:stretch>
              <a:fillRect/>
            </a:stretch>
          </p:blipFill>
          <p:spPr bwMode="auto">
            <a:xfrm>
              <a:off x="3399" y="2102"/>
              <a:ext cx="251" cy="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0765" name="Picture 2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46" t="75720" r="6642" b="6642"/>
            <a:stretch>
              <a:fillRect/>
            </a:stretch>
          </p:blipFill>
          <p:spPr bwMode="auto">
            <a:xfrm>
              <a:off x="3574" y="2102"/>
              <a:ext cx="306" cy="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283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54" grpId="0"/>
      <p:bldP spid="500755" grpId="0"/>
      <p:bldP spid="500756" grpId="0"/>
      <p:bldP spid="500757" grpId="0"/>
      <p:bldP spid="500758" grpId="0"/>
      <p:bldP spid="500759" grpId="0"/>
      <p:bldP spid="500760" grpId="0"/>
      <p:bldP spid="500761" grpId="0" animBg="1"/>
      <p:bldP spid="5007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ChangeArrowheads="1"/>
          </p:cNvSpPr>
          <p:nvPr/>
        </p:nvSpPr>
        <p:spPr bwMode="auto">
          <a:xfrm>
            <a:off x="1266825" y="2209800"/>
            <a:ext cx="10588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endParaRPr lang="en-US" sz="3000" b="1">
              <a:solidFill>
                <a:srgbClr val="201A17"/>
              </a:solidFill>
            </a:endParaRPr>
          </a:p>
        </p:txBody>
      </p:sp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3000375" y="2209800"/>
            <a:ext cx="7905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Y</a:t>
            </a:r>
          </a:p>
        </p:txBody>
      </p:sp>
      <p:sp>
        <p:nvSpPr>
          <p:cNvPr id="502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reconsider Morgan’s flies…</a:t>
            </a:r>
          </a:p>
        </p:txBody>
      </p:sp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2411413" y="1535113"/>
            <a:ext cx="3952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x</a:t>
            </a:r>
          </a:p>
        </p:txBody>
      </p:sp>
      <p:pic>
        <p:nvPicPr>
          <p:cNvPr id="502790" name="Picture 6" descr="fly-white eye ma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1084263"/>
            <a:ext cx="1020762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791" name="Picture 7" descr="fly-red eye femal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68388"/>
            <a:ext cx="1020763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02792" name="Group 8"/>
          <p:cNvGraphicFramePr>
            <a:graphicFrameLocks noGrp="1"/>
          </p:cNvGraphicFramePr>
          <p:nvPr/>
        </p:nvGraphicFramePr>
        <p:xfrm>
          <a:off x="1100138" y="3530600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803" name="Rectangle 19"/>
          <p:cNvSpPr>
            <a:spLocks noChangeArrowheads="1"/>
          </p:cNvSpPr>
          <p:nvPr/>
        </p:nvSpPr>
        <p:spPr bwMode="auto">
          <a:xfrm>
            <a:off x="1624013" y="2981325"/>
            <a:ext cx="5365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502804" name="Rectangle 20"/>
          <p:cNvSpPr>
            <a:spLocks noChangeArrowheads="1"/>
          </p:cNvSpPr>
          <p:nvPr/>
        </p:nvSpPr>
        <p:spPr bwMode="auto">
          <a:xfrm>
            <a:off x="3052763" y="2981325"/>
            <a:ext cx="438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Y</a:t>
            </a:r>
          </a:p>
        </p:txBody>
      </p:sp>
      <p:sp>
        <p:nvSpPr>
          <p:cNvPr id="502805" name="Rectangle 21"/>
          <p:cNvSpPr>
            <a:spLocks noChangeArrowheads="1"/>
          </p:cNvSpPr>
          <p:nvPr/>
        </p:nvSpPr>
        <p:spPr bwMode="auto">
          <a:xfrm>
            <a:off x="509588" y="5186363"/>
            <a:ext cx="622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502806" name="AutoShape 22"/>
          <p:cNvSpPr>
            <a:spLocks noChangeArrowheads="1"/>
          </p:cNvSpPr>
          <p:nvPr/>
        </p:nvSpPr>
        <p:spPr bwMode="auto">
          <a:xfrm>
            <a:off x="1292225" y="6218238"/>
            <a:ext cx="2511425" cy="533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en-US" sz="2600" b="1">
                <a:solidFill>
                  <a:srgbClr val="CC0000"/>
                </a:solidFill>
              </a:rPr>
              <a:t>100% red eyes</a:t>
            </a:r>
          </a:p>
        </p:txBody>
      </p:sp>
      <p:pic>
        <p:nvPicPr>
          <p:cNvPr id="502807" name="Picture 23" descr="fly-red eye femal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440113"/>
            <a:ext cx="804863" cy="100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808" name="Rectangle 24"/>
          <p:cNvSpPr>
            <a:spLocks noChangeArrowheads="1"/>
          </p:cNvSpPr>
          <p:nvPr/>
        </p:nvSpPr>
        <p:spPr bwMode="auto">
          <a:xfrm>
            <a:off x="509588" y="3951288"/>
            <a:ext cx="622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pic>
        <p:nvPicPr>
          <p:cNvPr id="502809" name="Picture 25" descr="fly-red eye femal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4695825"/>
            <a:ext cx="804863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810" name="Picture 26" descr="fly-red eye mal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40113"/>
            <a:ext cx="812800" cy="10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811" name="Picture 27" descr="fly-red eye mal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86300"/>
            <a:ext cx="812800" cy="10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812" name="Rectangle 28"/>
          <p:cNvSpPr>
            <a:spLocks noChangeArrowheads="1"/>
          </p:cNvSpPr>
          <p:nvPr/>
        </p:nvSpPr>
        <p:spPr bwMode="auto">
          <a:xfrm>
            <a:off x="1360488" y="5549900"/>
            <a:ext cx="9747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502813" name="Rectangle 29"/>
          <p:cNvSpPr>
            <a:spLocks noChangeArrowheads="1"/>
          </p:cNvSpPr>
          <p:nvPr/>
        </p:nvSpPr>
        <p:spPr bwMode="auto">
          <a:xfrm>
            <a:off x="2824163" y="5549900"/>
            <a:ext cx="876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Y</a:t>
            </a:r>
            <a:endParaRPr lang="en-US" sz="3000" b="1" baseline="30000">
              <a:solidFill>
                <a:srgbClr val="201A17"/>
              </a:solidFill>
            </a:endParaRPr>
          </a:p>
        </p:txBody>
      </p:sp>
      <p:sp>
        <p:nvSpPr>
          <p:cNvPr id="502814" name="Rectangle 30"/>
          <p:cNvSpPr>
            <a:spLocks noChangeArrowheads="1"/>
          </p:cNvSpPr>
          <p:nvPr/>
        </p:nvSpPr>
        <p:spPr bwMode="auto">
          <a:xfrm>
            <a:off x="2824163" y="4262438"/>
            <a:ext cx="876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Y</a:t>
            </a:r>
            <a:endParaRPr lang="en-US" sz="3000" b="1" baseline="30000">
              <a:solidFill>
                <a:srgbClr val="201A17"/>
              </a:solidFill>
            </a:endParaRPr>
          </a:p>
        </p:txBody>
      </p:sp>
      <p:sp>
        <p:nvSpPr>
          <p:cNvPr id="502815" name="Rectangle 31"/>
          <p:cNvSpPr>
            <a:spLocks noChangeArrowheads="1"/>
          </p:cNvSpPr>
          <p:nvPr/>
        </p:nvSpPr>
        <p:spPr bwMode="auto">
          <a:xfrm>
            <a:off x="1360488" y="4262438"/>
            <a:ext cx="9747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502816" name="Rectangle 32"/>
          <p:cNvSpPr>
            <a:spLocks noChangeArrowheads="1"/>
          </p:cNvSpPr>
          <p:nvPr/>
        </p:nvSpPr>
        <p:spPr bwMode="auto">
          <a:xfrm>
            <a:off x="6769100" y="1535113"/>
            <a:ext cx="3952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x</a:t>
            </a:r>
          </a:p>
        </p:txBody>
      </p:sp>
      <p:pic>
        <p:nvPicPr>
          <p:cNvPr id="502818" name="Picture 34" descr="fly-red eye femal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1068388"/>
            <a:ext cx="1020762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819" name="Picture 35" descr="fly-red eye mal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092200"/>
            <a:ext cx="1020763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820" name="Picture 36" descr="penguin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5562600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822" name="Rectangle 38"/>
          <p:cNvSpPr>
            <a:spLocks noChangeArrowheads="1"/>
          </p:cNvSpPr>
          <p:nvPr/>
        </p:nvSpPr>
        <p:spPr bwMode="auto">
          <a:xfrm>
            <a:off x="5662613" y="2224088"/>
            <a:ext cx="9747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502823" name="Rectangle 39"/>
          <p:cNvSpPr>
            <a:spLocks noChangeArrowheads="1"/>
          </p:cNvSpPr>
          <p:nvPr/>
        </p:nvSpPr>
        <p:spPr bwMode="auto">
          <a:xfrm>
            <a:off x="7326313" y="2224088"/>
            <a:ext cx="876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Y</a:t>
            </a:r>
          </a:p>
        </p:txBody>
      </p:sp>
      <p:sp>
        <p:nvSpPr>
          <p:cNvPr id="502824" name="Rectangle 40"/>
          <p:cNvSpPr>
            <a:spLocks noChangeArrowheads="1"/>
          </p:cNvSpPr>
          <p:nvPr/>
        </p:nvSpPr>
        <p:spPr bwMode="auto">
          <a:xfrm>
            <a:off x="6219825" y="2981325"/>
            <a:ext cx="622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502825" name="Rectangle 41"/>
          <p:cNvSpPr>
            <a:spLocks noChangeArrowheads="1"/>
          </p:cNvSpPr>
          <p:nvPr/>
        </p:nvSpPr>
        <p:spPr bwMode="auto">
          <a:xfrm>
            <a:off x="7691438" y="2981325"/>
            <a:ext cx="438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Y</a:t>
            </a:r>
          </a:p>
        </p:txBody>
      </p:sp>
      <p:sp>
        <p:nvSpPr>
          <p:cNvPr id="502826" name="Rectangle 42"/>
          <p:cNvSpPr>
            <a:spLocks noChangeArrowheads="1"/>
          </p:cNvSpPr>
          <p:nvPr/>
        </p:nvSpPr>
        <p:spPr bwMode="auto">
          <a:xfrm>
            <a:off x="5148263" y="3951288"/>
            <a:ext cx="622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502827" name="Rectangle 43"/>
          <p:cNvSpPr>
            <a:spLocks noChangeArrowheads="1"/>
          </p:cNvSpPr>
          <p:nvPr/>
        </p:nvSpPr>
        <p:spPr bwMode="auto">
          <a:xfrm>
            <a:off x="5191125" y="5186363"/>
            <a:ext cx="5365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pic>
        <p:nvPicPr>
          <p:cNvPr id="502828" name="Picture 44" descr="fly-red eye femal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3440113"/>
            <a:ext cx="804862" cy="100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829" name="Picture 45" descr="fly-red eye femal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4695825"/>
            <a:ext cx="804862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830" name="Picture 46" descr="fly-red eye mal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3440113"/>
            <a:ext cx="812800" cy="10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831" name="Rectangle 47"/>
          <p:cNvSpPr>
            <a:spLocks noChangeArrowheads="1"/>
          </p:cNvSpPr>
          <p:nvPr/>
        </p:nvSpPr>
        <p:spPr bwMode="auto">
          <a:xfrm>
            <a:off x="6000750" y="5549900"/>
            <a:ext cx="9747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502832" name="Rectangle 48"/>
          <p:cNvSpPr>
            <a:spLocks noChangeArrowheads="1"/>
          </p:cNvSpPr>
          <p:nvPr/>
        </p:nvSpPr>
        <p:spPr bwMode="auto">
          <a:xfrm>
            <a:off x="7464425" y="4262438"/>
            <a:ext cx="876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Y</a:t>
            </a:r>
            <a:endParaRPr lang="en-US" sz="3000" b="1" baseline="30000">
              <a:solidFill>
                <a:srgbClr val="201A17"/>
              </a:solidFill>
            </a:endParaRPr>
          </a:p>
        </p:txBody>
      </p:sp>
      <p:sp>
        <p:nvSpPr>
          <p:cNvPr id="502833" name="Rectangle 49"/>
          <p:cNvSpPr>
            <a:spLocks noChangeArrowheads="1"/>
          </p:cNvSpPr>
          <p:nvPr/>
        </p:nvSpPr>
        <p:spPr bwMode="auto">
          <a:xfrm>
            <a:off x="5959475" y="4262438"/>
            <a:ext cx="10588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pic>
        <p:nvPicPr>
          <p:cNvPr id="502834" name="Picture 50" descr="fly-white eye mal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695825"/>
            <a:ext cx="812800" cy="10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835" name="Rectangle 51"/>
          <p:cNvSpPr>
            <a:spLocks noChangeArrowheads="1"/>
          </p:cNvSpPr>
          <p:nvPr/>
        </p:nvSpPr>
        <p:spPr bwMode="auto">
          <a:xfrm>
            <a:off x="7507288" y="5549900"/>
            <a:ext cx="7905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Y</a:t>
            </a:r>
            <a:endParaRPr lang="en-US" sz="3000" b="1" baseline="30000">
              <a:solidFill>
                <a:srgbClr val="201A17"/>
              </a:solidFill>
            </a:endParaRPr>
          </a:p>
        </p:txBody>
      </p:sp>
      <p:sp>
        <p:nvSpPr>
          <p:cNvPr id="502836" name="AutoShape 52"/>
          <p:cNvSpPr>
            <a:spLocks noChangeArrowheads="1"/>
          </p:cNvSpPr>
          <p:nvPr/>
        </p:nvSpPr>
        <p:spPr bwMode="auto">
          <a:xfrm>
            <a:off x="5308600" y="6121400"/>
            <a:ext cx="3795713" cy="7016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l"/>
            <a:r>
              <a:rPr lang="en-US" sz="1800" b="1">
                <a:solidFill>
                  <a:srgbClr val="CC0000"/>
                </a:solidFill>
              </a:rPr>
              <a:t>100% red females</a:t>
            </a:r>
          </a:p>
          <a:p>
            <a:pPr algn="l"/>
            <a:r>
              <a:rPr lang="en-US" sz="1800" b="1">
                <a:solidFill>
                  <a:srgbClr val="000000"/>
                </a:solidFill>
              </a:rPr>
              <a:t>50% red males; 50% white males</a:t>
            </a:r>
            <a:endParaRPr lang="en-US" sz="1800" b="1">
              <a:solidFill>
                <a:srgbClr val="CC0000"/>
              </a:solidFill>
            </a:endParaRPr>
          </a:p>
        </p:txBody>
      </p:sp>
      <p:graphicFrame>
        <p:nvGraphicFramePr>
          <p:cNvPr id="502837" name="Group 53"/>
          <p:cNvGraphicFramePr>
            <a:graphicFrameLocks noGrp="1"/>
          </p:cNvGraphicFramePr>
          <p:nvPr/>
        </p:nvGraphicFramePr>
        <p:xfrm>
          <a:off x="5738813" y="3530600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848" name="AutoShape 64"/>
          <p:cNvSpPr>
            <a:spLocks noChangeArrowheads="1"/>
          </p:cNvSpPr>
          <p:nvPr/>
        </p:nvSpPr>
        <p:spPr bwMode="auto">
          <a:xfrm>
            <a:off x="3790951" y="4262439"/>
            <a:ext cx="1517650" cy="919162"/>
          </a:xfrm>
          <a:prstGeom prst="wedgeEllipseCallout">
            <a:avLst>
              <a:gd name="adj1" fmla="val 2307"/>
              <a:gd name="adj2" fmla="val 9765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2400" b="1" dirty="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BINGO</a:t>
            </a:r>
            <a:r>
              <a:rPr lang="en-US" sz="2400" b="1" i="1" dirty="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!</a:t>
            </a:r>
            <a:r>
              <a:rPr lang="en-US" sz="2400" b="1" dirty="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 </a:t>
            </a:r>
          </a:p>
        </p:txBody>
      </p:sp>
      <p:sp>
        <p:nvSpPr>
          <p:cNvPr id="45" name="AutoShape 37"/>
          <p:cNvSpPr>
            <a:spLocks noChangeArrowheads="1"/>
          </p:cNvSpPr>
          <p:nvPr/>
        </p:nvSpPr>
        <p:spPr bwMode="auto">
          <a:xfrm rot="-1793124">
            <a:off x="3355719" y="2705514"/>
            <a:ext cx="2671806" cy="905496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breeds…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2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2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2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2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2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2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02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2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02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02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02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02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02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0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0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0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02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0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0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0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0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0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0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0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02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02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502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502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02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02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02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02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ly2short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502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50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502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6" grpId="0" build="p" autoUpdateAnimBg="0"/>
      <p:bldP spid="502787" grpId="0" build="p" autoUpdateAnimBg="0" advAuto="1000"/>
      <p:bldP spid="502789" grpId="0" build="p" autoUpdateAnimBg="0"/>
      <p:bldP spid="502803" grpId="0" autoUpdateAnimBg="0"/>
      <p:bldP spid="502804" grpId="0" autoUpdateAnimBg="0"/>
      <p:bldP spid="502805" grpId="0" autoUpdateAnimBg="0"/>
      <p:bldP spid="502806" grpId="0" animBg="1" autoUpdateAnimBg="0"/>
      <p:bldP spid="502808" grpId="0" autoUpdateAnimBg="0"/>
      <p:bldP spid="502812" grpId="0" autoUpdateAnimBg="0"/>
      <p:bldP spid="502813" grpId="0" autoUpdateAnimBg="0"/>
      <p:bldP spid="502814" grpId="0" autoUpdateAnimBg="0"/>
      <p:bldP spid="502815" grpId="0" autoUpdateAnimBg="0"/>
      <p:bldP spid="502816" grpId="0" build="p" autoUpdateAnimBg="0"/>
      <p:bldP spid="502822" grpId="0" autoUpdateAnimBg="0"/>
      <p:bldP spid="502823" grpId="0" autoUpdateAnimBg="0"/>
      <p:bldP spid="502824" grpId="0" autoUpdateAnimBg="0"/>
      <p:bldP spid="502825" grpId="0" autoUpdateAnimBg="0"/>
      <p:bldP spid="502826" grpId="0" autoUpdateAnimBg="0"/>
      <p:bldP spid="502827" grpId="0" autoUpdateAnimBg="0"/>
      <p:bldP spid="502831" grpId="0" autoUpdateAnimBg="0"/>
      <p:bldP spid="502832" grpId="0" autoUpdateAnimBg="0"/>
      <p:bldP spid="502833" grpId="0" autoUpdateAnimBg="0"/>
      <p:bldP spid="502835" grpId="0" autoUpdateAnimBg="0"/>
      <p:bldP spid="502836" grpId="0" animBg="1" autoUpdateAnimBg="0"/>
      <p:bldP spid="502848" grpId="0" animBg="1" autoUpdateAnimBg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 on sex chromosomes</a:t>
            </a:r>
          </a:p>
        </p:txBody>
      </p:sp>
      <p:sp>
        <p:nvSpPr>
          <p:cNvPr id="5048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19138" y="1371600"/>
            <a:ext cx="4515471" cy="4883426"/>
          </a:xfrm>
        </p:spPr>
        <p:txBody>
          <a:bodyPr/>
          <a:lstStyle/>
          <a:p>
            <a:r>
              <a:rPr lang="en-US" dirty="0"/>
              <a:t>Y chromosome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Very few genes</a:t>
            </a:r>
          </a:p>
          <a:p>
            <a:pPr lvl="2"/>
            <a:r>
              <a:rPr lang="en-US" dirty="0" smtClean="0"/>
              <a:t>Only genes for “maleness”</a:t>
            </a:r>
            <a:endParaRPr lang="en-US" dirty="0"/>
          </a:p>
          <a:p>
            <a:r>
              <a:rPr lang="en-US" dirty="0" smtClean="0"/>
              <a:t>X </a:t>
            </a:r>
            <a:r>
              <a:rPr lang="en-US" dirty="0"/>
              <a:t>chromosome</a:t>
            </a:r>
          </a:p>
          <a:p>
            <a:pPr lvl="1"/>
            <a:r>
              <a:rPr lang="en-US" dirty="0" smtClean="0"/>
              <a:t>Not just “female”—</a:t>
            </a:r>
            <a:r>
              <a:rPr lang="en-US" u="sng" dirty="0" smtClean="0">
                <a:solidFill>
                  <a:srgbClr val="FF0000"/>
                </a:solidFill>
              </a:rPr>
              <a:t>other genes too</a:t>
            </a:r>
            <a:r>
              <a:rPr lang="en-US" dirty="0" smtClean="0"/>
              <a:t>!</a:t>
            </a:r>
          </a:p>
          <a:p>
            <a:pPr lvl="2"/>
            <a:r>
              <a:rPr lang="en-US" u="sng" dirty="0" smtClean="0">
                <a:solidFill>
                  <a:srgbClr val="FF0000"/>
                </a:solidFill>
              </a:rPr>
              <a:t>Mutations</a:t>
            </a:r>
            <a:r>
              <a:rPr lang="en-US" dirty="0" smtClean="0"/>
              <a:t> in genes can cause diseases</a:t>
            </a:r>
            <a:endParaRPr lang="en-US" dirty="0"/>
          </a:p>
        </p:txBody>
      </p:sp>
      <p:pic>
        <p:nvPicPr>
          <p:cNvPr id="179202" name="Picture 2" descr="http://www.sciencephoto.com/image/94963/530wm/C0030729-X_and_Y_chromosomes-SP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948" y="1749287"/>
            <a:ext cx="3454766" cy="393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2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61975" y="1371600"/>
            <a:ext cx="3248025" cy="4648200"/>
          </a:xfrm>
        </p:spPr>
        <p:txBody>
          <a:bodyPr/>
          <a:lstStyle/>
          <a:p>
            <a:r>
              <a:rPr lang="en-US" dirty="0"/>
              <a:t>Sex-linked</a:t>
            </a:r>
          </a:p>
          <a:p>
            <a:pPr lvl="1"/>
            <a:r>
              <a:rPr lang="en-US" dirty="0"/>
              <a:t>usually means</a:t>
            </a:r>
            <a:br>
              <a:rPr lang="en-US" dirty="0"/>
            </a:br>
            <a:r>
              <a:rPr lang="en-US" dirty="0"/>
              <a:t>“</a:t>
            </a:r>
            <a:r>
              <a:rPr lang="en-US" u="sng" dirty="0">
                <a:solidFill>
                  <a:srgbClr val="CC0000"/>
                </a:solidFill>
              </a:rPr>
              <a:t>X-linked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more than </a:t>
            </a:r>
            <a:br>
              <a:rPr lang="en-US" dirty="0"/>
            </a:br>
            <a:r>
              <a:rPr lang="en-US" u="sng" dirty="0">
                <a:solidFill>
                  <a:srgbClr val="C00000"/>
                </a:solidFill>
              </a:rPr>
              <a:t>60 diseases </a:t>
            </a:r>
            <a:r>
              <a:rPr lang="en-US" dirty="0"/>
              <a:t>traced to genes on X chromosome</a:t>
            </a:r>
          </a:p>
        </p:txBody>
      </p:sp>
      <p:grpSp>
        <p:nvGrpSpPr>
          <p:cNvPr id="506883" name="Group 3"/>
          <p:cNvGrpSpPr>
            <a:grpSpLocks/>
          </p:cNvGrpSpPr>
          <p:nvPr/>
        </p:nvGrpSpPr>
        <p:grpSpPr bwMode="auto">
          <a:xfrm>
            <a:off x="3683000" y="466725"/>
            <a:ext cx="5381625" cy="6308725"/>
            <a:chOff x="1186" y="174"/>
            <a:chExt cx="3390" cy="3974"/>
          </a:xfrm>
        </p:grpSpPr>
        <p:pic>
          <p:nvPicPr>
            <p:cNvPr id="506884" name="Picture 4" descr="13_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99" r="17999"/>
            <a:stretch>
              <a:fillRect/>
            </a:stretch>
          </p:blipFill>
          <p:spPr bwMode="auto">
            <a:xfrm>
              <a:off x="1186" y="174"/>
              <a:ext cx="3390" cy="3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6885" name="Rectangle 5"/>
            <p:cNvSpPr>
              <a:spLocks noChangeArrowheads="1"/>
            </p:cNvSpPr>
            <p:nvPr/>
          </p:nvSpPr>
          <p:spPr bwMode="auto">
            <a:xfrm>
              <a:off x="1377" y="850"/>
              <a:ext cx="117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Duchenne muscular dystrophy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Becker muscular dystrophy</a:t>
              </a:r>
              <a:endParaRPr lang="en-US" sz="1000" b="1"/>
            </a:p>
          </p:txBody>
        </p:sp>
        <p:sp>
          <p:nvSpPr>
            <p:cNvPr id="506886" name="Rectangle 6"/>
            <p:cNvSpPr>
              <a:spLocks noChangeArrowheads="1"/>
            </p:cNvSpPr>
            <p:nvPr/>
          </p:nvSpPr>
          <p:spPr bwMode="auto">
            <a:xfrm>
              <a:off x="3146" y="284"/>
              <a:ext cx="1423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Ichthyosis, X-linked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Placental steroid sulfatase deficiency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Kallmann syndrome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Chondrodysplasia punctata,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     X-linked recessive</a:t>
              </a:r>
              <a:endParaRPr lang="en-US" sz="1000" b="1"/>
            </a:p>
          </p:txBody>
        </p:sp>
        <p:sp>
          <p:nvSpPr>
            <p:cNvPr id="506887" name="Rectangle 7"/>
            <p:cNvSpPr>
              <a:spLocks noChangeArrowheads="1"/>
            </p:cNvSpPr>
            <p:nvPr/>
          </p:nvSpPr>
          <p:spPr bwMode="auto">
            <a:xfrm>
              <a:off x="3146" y="712"/>
              <a:ext cx="104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Hypophosphatemia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Aicardi syndrome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Hypomagnesemia, X-linked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Ocular albinism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Retinoschisis</a:t>
              </a:r>
              <a:endParaRPr lang="en-US" sz="1000" b="1"/>
            </a:p>
          </p:txBody>
        </p:sp>
        <p:sp>
          <p:nvSpPr>
            <p:cNvPr id="506888" name="Rectangle 8"/>
            <p:cNvSpPr>
              <a:spLocks noChangeArrowheads="1"/>
            </p:cNvSpPr>
            <p:nvPr/>
          </p:nvSpPr>
          <p:spPr bwMode="auto">
            <a:xfrm>
              <a:off x="3146" y="1163"/>
              <a:ext cx="10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Adrenal hypoplasia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Glycerol kinase deficiency</a:t>
              </a:r>
              <a:endParaRPr lang="en-US" sz="1000" b="1"/>
            </a:p>
          </p:txBody>
        </p:sp>
        <p:sp>
          <p:nvSpPr>
            <p:cNvPr id="506889" name="Rectangle 9"/>
            <p:cNvSpPr>
              <a:spLocks noChangeArrowheads="1"/>
            </p:cNvSpPr>
            <p:nvPr/>
          </p:nvSpPr>
          <p:spPr bwMode="auto">
            <a:xfrm>
              <a:off x="3146" y="1577"/>
              <a:ext cx="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Incontinentia pigmenti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Wiskott-Aldrich syndrome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Menkes syndrome</a:t>
              </a:r>
              <a:endParaRPr lang="en-US" sz="1000" b="1"/>
            </a:p>
          </p:txBody>
        </p:sp>
        <p:sp>
          <p:nvSpPr>
            <p:cNvPr id="506890" name="Rectangle 10"/>
            <p:cNvSpPr>
              <a:spLocks noChangeArrowheads="1"/>
            </p:cNvSpPr>
            <p:nvPr/>
          </p:nvSpPr>
          <p:spPr bwMode="auto">
            <a:xfrm>
              <a:off x="3146" y="2004"/>
              <a:ext cx="1244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Charcot-Marie-Tooth neuropathy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Choroideremia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Cleft palate, X-linked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Spastic paraplegia, X-linked,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     uncomplicated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Deafness with stapes fixation</a:t>
              </a:r>
              <a:endParaRPr lang="en-US" sz="1000" b="1"/>
            </a:p>
          </p:txBody>
        </p:sp>
        <p:sp>
          <p:nvSpPr>
            <p:cNvPr id="506891" name="Rectangle 11"/>
            <p:cNvSpPr>
              <a:spLocks noChangeArrowheads="1"/>
            </p:cNvSpPr>
            <p:nvPr/>
          </p:nvSpPr>
          <p:spPr bwMode="auto">
            <a:xfrm>
              <a:off x="3146" y="2501"/>
              <a:ext cx="70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PRPS-related gout</a:t>
              </a:r>
              <a:endParaRPr lang="en-US" sz="1000" b="1"/>
            </a:p>
          </p:txBody>
        </p:sp>
        <p:sp>
          <p:nvSpPr>
            <p:cNvPr id="506892" name="Rectangle 12"/>
            <p:cNvSpPr>
              <a:spLocks noChangeArrowheads="1"/>
            </p:cNvSpPr>
            <p:nvPr/>
          </p:nvSpPr>
          <p:spPr bwMode="auto">
            <a:xfrm>
              <a:off x="3146" y="2640"/>
              <a:ext cx="60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Lowe syndrome</a:t>
              </a:r>
              <a:endParaRPr lang="en-US" sz="1000" b="1"/>
            </a:p>
          </p:txBody>
        </p:sp>
        <p:sp>
          <p:nvSpPr>
            <p:cNvPr id="506893" name="Rectangle 13"/>
            <p:cNvSpPr>
              <a:spLocks noChangeArrowheads="1"/>
            </p:cNvSpPr>
            <p:nvPr/>
          </p:nvSpPr>
          <p:spPr bwMode="auto">
            <a:xfrm>
              <a:off x="3146" y="2789"/>
              <a:ext cx="90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Lesch-Nyhan syndrome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HPRT-related gout</a:t>
              </a:r>
              <a:endParaRPr lang="en-US" sz="1000" b="1"/>
            </a:p>
          </p:txBody>
        </p:sp>
        <p:sp>
          <p:nvSpPr>
            <p:cNvPr id="506894" name="Rectangle 14"/>
            <p:cNvSpPr>
              <a:spLocks noChangeArrowheads="1"/>
            </p:cNvSpPr>
            <p:nvPr/>
          </p:nvSpPr>
          <p:spPr bwMode="auto">
            <a:xfrm>
              <a:off x="3146" y="2980"/>
              <a:ext cx="6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Hunter syndrome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Hemophilia B</a:t>
              </a:r>
              <a:endParaRPr lang="en-US" sz="1000" b="1"/>
            </a:p>
          </p:txBody>
        </p:sp>
        <p:sp>
          <p:nvSpPr>
            <p:cNvPr id="506895" name="Rectangle 15"/>
            <p:cNvSpPr>
              <a:spLocks noChangeArrowheads="1"/>
            </p:cNvSpPr>
            <p:nvPr/>
          </p:nvSpPr>
          <p:spPr bwMode="auto">
            <a:xfrm>
              <a:off x="3146" y="3147"/>
              <a:ext cx="1378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Hemophilia A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G6PD deficiency: favism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Drug-sensitive anemia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Chronic hemolytic anemia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Manic-depressive illness, X-linked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Colorblindness, (several forms)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Dyskeratosis congenita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TKCR syndrome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Adrenoleukodystrophy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Adrenomyeloneuropathy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Emery-Dreifuss muscular dystrophy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Diabetes insipidus, renal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Myotubular myopathy, X-linked</a:t>
              </a:r>
              <a:endParaRPr lang="en-US" sz="1000" b="1"/>
            </a:p>
          </p:txBody>
        </p:sp>
        <p:sp>
          <p:nvSpPr>
            <p:cNvPr id="506896" name="Rectangle 16"/>
            <p:cNvSpPr>
              <a:spLocks noChangeArrowheads="1"/>
            </p:cNvSpPr>
            <p:nvPr/>
          </p:nvSpPr>
          <p:spPr bwMode="auto">
            <a:xfrm>
              <a:off x="3146" y="1880"/>
              <a:ext cx="8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Androgen insensitivity</a:t>
              </a:r>
              <a:endParaRPr lang="en-US" sz="1000" b="1"/>
            </a:p>
          </p:txBody>
        </p:sp>
        <p:sp>
          <p:nvSpPr>
            <p:cNvPr id="506897" name="Rectangle 17"/>
            <p:cNvSpPr>
              <a:spLocks noChangeArrowheads="1"/>
            </p:cNvSpPr>
            <p:nvPr/>
          </p:nvSpPr>
          <p:spPr bwMode="auto">
            <a:xfrm>
              <a:off x="1331" y="1080"/>
              <a:ext cx="121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Chronic granulomatous disease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Retinitis pigmentosa-3</a:t>
              </a:r>
              <a:endParaRPr lang="en-US" sz="1000" b="1"/>
            </a:p>
          </p:txBody>
        </p:sp>
        <p:sp>
          <p:nvSpPr>
            <p:cNvPr id="506898" name="Rectangle 18"/>
            <p:cNvSpPr>
              <a:spLocks noChangeArrowheads="1"/>
            </p:cNvSpPr>
            <p:nvPr/>
          </p:nvSpPr>
          <p:spPr bwMode="auto">
            <a:xfrm>
              <a:off x="1692" y="1296"/>
              <a:ext cx="85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Norrie disease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Retinitis pigmentosa-2</a:t>
              </a:r>
              <a:endParaRPr lang="en-US" sz="1000" b="1"/>
            </a:p>
          </p:txBody>
        </p:sp>
        <p:sp>
          <p:nvSpPr>
            <p:cNvPr id="506899" name="Rectangle 19"/>
            <p:cNvSpPr>
              <a:spLocks noChangeArrowheads="1"/>
            </p:cNvSpPr>
            <p:nvPr/>
          </p:nvSpPr>
          <p:spPr bwMode="auto">
            <a:xfrm>
              <a:off x="1269" y="1960"/>
              <a:ext cx="1281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Sideroblastic anemia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Aarskog-Scott syndrome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PGK deficiency hemolytic anemia</a:t>
              </a:r>
              <a:endParaRPr lang="en-US" sz="1000" b="1"/>
            </a:p>
            <a:p>
              <a:pPr algn="r" eaLnBrk="1" hangingPunct="1">
                <a:lnSpc>
                  <a:spcPct val="85000"/>
                </a:lnSpc>
              </a:pPr>
              <a:endParaRPr lang="en-US" sz="1000" b="1"/>
            </a:p>
            <a:p>
              <a:pPr algn="r" eaLnBrk="1" hangingPunct="1">
                <a:lnSpc>
                  <a:spcPct val="85000"/>
                </a:lnSpc>
              </a:pPr>
              <a:endParaRPr lang="en-US" sz="1000" b="1"/>
            </a:p>
          </p:txBody>
        </p:sp>
        <p:sp>
          <p:nvSpPr>
            <p:cNvPr id="506900" name="Rectangle 20"/>
            <p:cNvSpPr>
              <a:spLocks noChangeArrowheads="1"/>
            </p:cNvSpPr>
            <p:nvPr/>
          </p:nvSpPr>
          <p:spPr bwMode="auto">
            <a:xfrm>
              <a:off x="1253" y="2293"/>
              <a:ext cx="123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Anhidrotic ectodermal dysplasia</a:t>
              </a:r>
              <a:endParaRPr lang="en-US" sz="1000" b="1"/>
            </a:p>
          </p:txBody>
        </p:sp>
        <p:sp>
          <p:nvSpPr>
            <p:cNvPr id="506901" name="Rectangle 21"/>
            <p:cNvSpPr>
              <a:spLocks noChangeArrowheads="1"/>
            </p:cNvSpPr>
            <p:nvPr/>
          </p:nvSpPr>
          <p:spPr bwMode="auto">
            <a:xfrm>
              <a:off x="1718" y="2449"/>
              <a:ext cx="83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Agammaglobulinemia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Kennedy disease</a:t>
              </a:r>
              <a:endParaRPr lang="en-US" sz="1000" b="1"/>
            </a:p>
          </p:txBody>
        </p:sp>
        <p:sp>
          <p:nvSpPr>
            <p:cNvPr id="506902" name="Rectangle 22"/>
            <p:cNvSpPr>
              <a:spLocks noChangeArrowheads="1"/>
            </p:cNvSpPr>
            <p:nvPr/>
          </p:nvSpPr>
          <p:spPr bwMode="auto">
            <a:xfrm>
              <a:off x="1398" y="2659"/>
              <a:ext cx="115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Pelizaeus-Merzbacher disease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Alport syndrome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Fabry disease</a:t>
              </a:r>
              <a:endParaRPr lang="en-US" sz="1000" b="1"/>
            </a:p>
          </p:txBody>
        </p:sp>
        <p:sp>
          <p:nvSpPr>
            <p:cNvPr id="506903" name="Rectangle 23"/>
            <p:cNvSpPr>
              <a:spLocks noChangeArrowheads="1"/>
            </p:cNvSpPr>
            <p:nvPr/>
          </p:nvSpPr>
          <p:spPr bwMode="auto">
            <a:xfrm>
              <a:off x="1372" y="3358"/>
              <a:ext cx="111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Albinism-deafness syndrome</a:t>
              </a:r>
              <a:endParaRPr lang="en-US" sz="1000" b="1"/>
            </a:p>
          </p:txBody>
        </p:sp>
        <p:sp>
          <p:nvSpPr>
            <p:cNvPr id="506904" name="Rectangle 24"/>
            <p:cNvSpPr>
              <a:spLocks noChangeArrowheads="1"/>
            </p:cNvSpPr>
            <p:nvPr/>
          </p:nvSpPr>
          <p:spPr bwMode="auto">
            <a:xfrm>
              <a:off x="1740" y="3513"/>
              <a:ext cx="747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Fragile-X syndrome</a:t>
              </a:r>
              <a:endParaRPr lang="en-US" sz="1000" b="1"/>
            </a:p>
          </p:txBody>
        </p:sp>
        <p:sp>
          <p:nvSpPr>
            <p:cNvPr id="506905" name="Rectangle 25"/>
            <p:cNvSpPr>
              <a:spLocks noChangeArrowheads="1"/>
            </p:cNvSpPr>
            <p:nvPr/>
          </p:nvSpPr>
          <p:spPr bwMode="auto">
            <a:xfrm>
              <a:off x="1376" y="2978"/>
              <a:ext cx="117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Immunodeficiency, X-linked,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with hyper IgM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Lymphoproliferative syndrome</a:t>
              </a:r>
              <a:endParaRPr lang="en-US" sz="1000" b="1"/>
            </a:p>
          </p:txBody>
        </p:sp>
        <p:sp>
          <p:nvSpPr>
            <p:cNvPr id="506906" name="Rectangle 26"/>
            <p:cNvSpPr>
              <a:spLocks noChangeArrowheads="1"/>
            </p:cNvSpPr>
            <p:nvPr/>
          </p:nvSpPr>
          <p:spPr bwMode="auto">
            <a:xfrm>
              <a:off x="3146" y="1357"/>
              <a:ext cx="105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Ornithine transcarbamylase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     deficiency</a:t>
              </a:r>
              <a:endParaRPr lang="en-US" sz="1000" b="1"/>
            </a:p>
          </p:txBody>
        </p:sp>
        <p:sp>
          <p:nvSpPr>
            <p:cNvPr id="506907" name="Line 27"/>
            <p:cNvSpPr>
              <a:spLocks noChangeShapeType="1"/>
            </p:cNvSpPr>
            <p:nvPr/>
          </p:nvSpPr>
          <p:spPr bwMode="auto">
            <a:xfrm>
              <a:off x="2647" y="1106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08" name="Line 28"/>
            <p:cNvSpPr>
              <a:spLocks noChangeShapeType="1"/>
            </p:cNvSpPr>
            <p:nvPr/>
          </p:nvSpPr>
          <p:spPr bwMode="auto">
            <a:xfrm flipV="1">
              <a:off x="2647" y="1106"/>
              <a:ext cx="1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09" name="Line 29"/>
            <p:cNvSpPr>
              <a:spLocks noChangeShapeType="1"/>
            </p:cNvSpPr>
            <p:nvPr/>
          </p:nvSpPr>
          <p:spPr bwMode="auto">
            <a:xfrm flipH="1">
              <a:off x="2647" y="1279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10" name="Line 30"/>
            <p:cNvSpPr>
              <a:spLocks noChangeShapeType="1"/>
            </p:cNvSpPr>
            <p:nvPr/>
          </p:nvSpPr>
          <p:spPr bwMode="auto">
            <a:xfrm>
              <a:off x="2647" y="1337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11" name="Line 31"/>
            <p:cNvSpPr>
              <a:spLocks noChangeShapeType="1"/>
            </p:cNvSpPr>
            <p:nvPr/>
          </p:nvSpPr>
          <p:spPr bwMode="auto">
            <a:xfrm flipV="1">
              <a:off x="2647" y="1337"/>
              <a:ext cx="1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12" name="Line 32"/>
            <p:cNvSpPr>
              <a:spLocks noChangeShapeType="1"/>
            </p:cNvSpPr>
            <p:nvPr/>
          </p:nvSpPr>
          <p:spPr bwMode="auto">
            <a:xfrm flipH="1">
              <a:off x="2647" y="1421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13" name="Line 33"/>
            <p:cNvSpPr>
              <a:spLocks noChangeShapeType="1"/>
            </p:cNvSpPr>
            <p:nvPr/>
          </p:nvSpPr>
          <p:spPr bwMode="auto">
            <a:xfrm>
              <a:off x="2647" y="1981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14" name="Line 34"/>
            <p:cNvSpPr>
              <a:spLocks noChangeShapeType="1"/>
            </p:cNvSpPr>
            <p:nvPr/>
          </p:nvSpPr>
          <p:spPr bwMode="auto">
            <a:xfrm flipV="1">
              <a:off x="2647" y="1981"/>
              <a:ext cx="1" cy="1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15" name="Line 35"/>
            <p:cNvSpPr>
              <a:spLocks noChangeShapeType="1"/>
            </p:cNvSpPr>
            <p:nvPr/>
          </p:nvSpPr>
          <p:spPr bwMode="auto">
            <a:xfrm flipH="1">
              <a:off x="2647" y="2171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16" name="Line 36"/>
            <p:cNvSpPr>
              <a:spLocks noChangeShapeType="1"/>
            </p:cNvSpPr>
            <p:nvPr/>
          </p:nvSpPr>
          <p:spPr bwMode="auto">
            <a:xfrm>
              <a:off x="2647" y="2188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17" name="Line 37"/>
            <p:cNvSpPr>
              <a:spLocks noChangeShapeType="1"/>
            </p:cNvSpPr>
            <p:nvPr/>
          </p:nvSpPr>
          <p:spPr bwMode="auto">
            <a:xfrm flipV="1">
              <a:off x="2647" y="2188"/>
              <a:ext cx="1" cy="3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18" name="Line 38"/>
            <p:cNvSpPr>
              <a:spLocks noChangeShapeType="1"/>
            </p:cNvSpPr>
            <p:nvPr/>
          </p:nvSpPr>
          <p:spPr bwMode="auto">
            <a:xfrm flipH="1">
              <a:off x="2647" y="2576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19" name="Line 39"/>
            <p:cNvSpPr>
              <a:spLocks noChangeShapeType="1"/>
            </p:cNvSpPr>
            <p:nvPr/>
          </p:nvSpPr>
          <p:spPr bwMode="auto">
            <a:xfrm>
              <a:off x="2647" y="2865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20" name="Line 40"/>
            <p:cNvSpPr>
              <a:spLocks noChangeShapeType="1"/>
            </p:cNvSpPr>
            <p:nvPr/>
          </p:nvSpPr>
          <p:spPr bwMode="auto">
            <a:xfrm flipV="1">
              <a:off x="2647" y="2865"/>
              <a:ext cx="1" cy="4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21" name="Line 41"/>
            <p:cNvSpPr>
              <a:spLocks noChangeShapeType="1"/>
            </p:cNvSpPr>
            <p:nvPr/>
          </p:nvSpPr>
          <p:spPr bwMode="auto">
            <a:xfrm flipH="1">
              <a:off x="2647" y="3328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22" name="Line 42"/>
            <p:cNvSpPr>
              <a:spLocks noChangeShapeType="1"/>
            </p:cNvSpPr>
            <p:nvPr/>
          </p:nvSpPr>
          <p:spPr bwMode="auto">
            <a:xfrm>
              <a:off x="2647" y="2593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23" name="Line 43"/>
            <p:cNvSpPr>
              <a:spLocks noChangeShapeType="1"/>
            </p:cNvSpPr>
            <p:nvPr/>
          </p:nvSpPr>
          <p:spPr bwMode="auto">
            <a:xfrm flipV="1">
              <a:off x="2647" y="2593"/>
              <a:ext cx="1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24" name="Line 44"/>
            <p:cNvSpPr>
              <a:spLocks noChangeShapeType="1"/>
            </p:cNvSpPr>
            <p:nvPr/>
          </p:nvSpPr>
          <p:spPr bwMode="auto">
            <a:xfrm flipH="1">
              <a:off x="2647" y="2716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25" name="Line 45"/>
            <p:cNvSpPr>
              <a:spLocks noChangeShapeType="1"/>
            </p:cNvSpPr>
            <p:nvPr/>
          </p:nvSpPr>
          <p:spPr bwMode="auto">
            <a:xfrm>
              <a:off x="2581" y="3229"/>
              <a:ext cx="4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26" name="Line 46"/>
            <p:cNvSpPr>
              <a:spLocks noChangeShapeType="1"/>
            </p:cNvSpPr>
            <p:nvPr/>
          </p:nvSpPr>
          <p:spPr bwMode="auto">
            <a:xfrm flipV="1">
              <a:off x="2581" y="3229"/>
              <a:ext cx="1" cy="1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27" name="Line 47"/>
            <p:cNvSpPr>
              <a:spLocks noChangeShapeType="1"/>
            </p:cNvSpPr>
            <p:nvPr/>
          </p:nvSpPr>
          <p:spPr bwMode="auto">
            <a:xfrm flipH="1">
              <a:off x="2581" y="3394"/>
              <a:ext cx="10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28" name="Line 48"/>
            <p:cNvSpPr>
              <a:spLocks noChangeShapeType="1"/>
            </p:cNvSpPr>
            <p:nvPr/>
          </p:nvSpPr>
          <p:spPr bwMode="auto">
            <a:xfrm flipH="1">
              <a:off x="2523" y="3534"/>
              <a:ext cx="16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29" name="Line 49"/>
            <p:cNvSpPr>
              <a:spLocks noChangeShapeType="1"/>
            </p:cNvSpPr>
            <p:nvPr/>
          </p:nvSpPr>
          <p:spPr bwMode="auto">
            <a:xfrm flipH="1">
              <a:off x="2523" y="3088"/>
              <a:ext cx="1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30" name="Line 50"/>
            <p:cNvSpPr>
              <a:spLocks noChangeShapeType="1"/>
            </p:cNvSpPr>
            <p:nvPr/>
          </p:nvSpPr>
          <p:spPr bwMode="auto">
            <a:xfrm flipH="1">
              <a:off x="2523" y="2097"/>
              <a:ext cx="1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31" name="Line 51"/>
            <p:cNvSpPr>
              <a:spLocks noChangeShapeType="1"/>
            </p:cNvSpPr>
            <p:nvPr/>
          </p:nvSpPr>
          <p:spPr bwMode="auto">
            <a:xfrm flipH="1">
              <a:off x="2523" y="2683"/>
              <a:ext cx="124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32" name="Line 52"/>
            <p:cNvSpPr>
              <a:spLocks noChangeShapeType="1"/>
            </p:cNvSpPr>
            <p:nvPr/>
          </p:nvSpPr>
          <p:spPr bwMode="auto">
            <a:xfrm flipH="1">
              <a:off x="2523" y="2469"/>
              <a:ext cx="58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33" name="Line 53"/>
            <p:cNvSpPr>
              <a:spLocks noChangeShapeType="1"/>
            </p:cNvSpPr>
            <p:nvPr/>
          </p:nvSpPr>
          <p:spPr bwMode="auto">
            <a:xfrm flipH="1" flipV="1">
              <a:off x="2523" y="1155"/>
              <a:ext cx="124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34" name="Line 54"/>
            <p:cNvSpPr>
              <a:spLocks noChangeShapeType="1"/>
            </p:cNvSpPr>
            <p:nvPr/>
          </p:nvSpPr>
          <p:spPr bwMode="auto">
            <a:xfrm flipH="1">
              <a:off x="2523" y="1387"/>
              <a:ext cx="1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35" name="Line 55"/>
            <p:cNvSpPr>
              <a:spLocks noChangeShapeType="1"/>
            </p:cNvSpPr>
            <p:nvPr/>
          </p:nvSpPr>
          <p:spPr bwMode="auto">
            <a:xfrm flipH="1">
              <a:off x="2523" y="2204"/>
              <a:ext cx="124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36" name="Line 56"/>
            <p:cNvSpPr>
              <a:spLocks noChangeShapeType="1"/>
            </p:cNvSpPr>
            <p:nvPr/>
          </p:nvSpPr>
          <p:spPr bwMode="auto">
            <a:xfrm flipH="1">
              <a:off x="2530" y="3319"/>
              <a:ext cx="50" cy="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37" name="Line 57"/>
            <p:cNvSpPr>
              <a:spLocks noChangeShapeType="1"/>
            </p:cNvSpPr>
            <p:nvPr/>
          </p:nvSpPr>
          <p:spPr bwMode="auto">
            <a:xfrm flipH="1" flipV="1">
              <a:off x="2523" y="932"/>
              <a:ext cx="190" cy="2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38" name="Line 58"/>
            <p:cNvSpPr>
              <a:spLocks noChangeShapeType="1"/>
            </p:cNvSpPr>
            <p:nvPr/>
          </p:nvSpPr>
          <p:spPr bwMode="auto">
            <a:xfrm flipH="1">
              <a:off x="2919" y="3542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39" name="Line 59"/>
            <p:cNvSpPr>
              <a:spLocks noChangeShapeType="1"/>
            </p:cNvSpPr>
            <p:nvPr/>
          </p:nvSpPr>
          <p:spPr bwMode="auto">
            <a:xfrm flipV="1">
              <a:off x="2961" y="3542"/>
              <a:ext cx="1" cy="1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40" name="Line 60"/>
            <p:cNvSpPr>
              <a:spLocks noChangeShapeType="1"/>
            </p:cNvSpPr>
            <p:nvPr/>
          </p:nvSpPr>
          <p:spPr bwMode="auto">
            <a:xfrm flipH="1">
              <a:off x="2919" y="3336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41" name="Line 61"/>
            <p:cNvSpPr>
              <a:spLocks noChangeShapeType="1"/>
            </p:cNvSpPr>
            <p:nvPr/>
          </p:nvSpPr>
          <p:spPr bwMode="auto">
            <a:xfrm flipV="1">
              <a:off x="2961" y="3336"/>
              <a:ext cx="1" cy="1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42" name="Line 62"/>
            <p:cNvSpPr>
              <a:spLocks noChangeShapeType="1"/>
            </p:cNvSpPr>
            <p:nvPr/>
          </p:nvSpPr>
          <p:spPr bwMode="auto">
            <a:xfrm>
              <a:off x="2919" y="3518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43" name="Line 63"/>
            <p:cNvSpPr>
              <a:spLocks noChangeShapeType="1"/>
            </p:cNvSpPr>
            <p:nvPr/>
          </p:nvSpPr>
          <p:spPr bwMode="auto">
            <a:xfrm flipH="1">
              <a:off x="2919" y="3187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44" name="Line 64"/>
            <p:cNvSpPr>
              <a:spLocks noChangeShapeType="1"/>
            </p:cNvSpPr>
            <p:nvPr/>
          </p:nvSpPr>
          <p:spPr bwMode="auto">
            <a:xfrm flipV="1">
              <a:off x="2961" y="3187"/>
              <a:ext cx="1" cy="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45" name="Line 65"/>
            <p:cNvSpPr>
              <a:spLocks noChangeShapeType="1"/>
            </p:cNvSpPr>
            <p:nvPr/>
          </p:nvSpPr>
          <p:spPr bwMode="auto">
            <a:xfrm>
              <a:off x="2919" y="3319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46" name="Line 66"/>
            <p:cNvSpPr>
              <a:spLocks noChangeShapeType="1"/>
            </p:cNvSpPr>
            <p:nvPr/>
          </p:nvSpPr>
          <p:spPr bwMode="auto">
            <a:xfrm flipH="1">
              <a:off x="2919" y="2989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47" name="Line 67"/>
            <p:cNvSpPr>
              <a:spLocks noChangeShapeType="1"/>
            </p:cNvSpPr>
            <p:nvPr/>
          </p:nvSpPr>
          <p:spPr bwMode="auto">
            <a:xfrm flipV="1">
              <a:off x="2961" y="2989"/>
              <a:ext cx="1" cy="1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48" name="Line 68"/>
            <p:cNvSpPr>
              <a:spLocks noChangeShapeType="1"/>
            </p:cNvSpPr>
            <p:nvPr/>
          </p:nvSpPr>
          <p:spPr bwMode="auto">
            <a:xfrm>
              <a:off x="2919" y="3171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49" name="Line 69"/>
            <p:cNvSpPr>
              <a:spLocks noChangeShapeType="1"/>
            </p:cNvSpPr>
            <p:nvPr/>
          </p:nvSpPr>
          <p:spPr bwMode="auto">
            <a:xfrm flipH="1">
              <a:off x="2919" y="2593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50" name="Line 70"/>
            <p:cNvSpPr>
              <a:spLocks noChangeShapeType="1"/>
            </p:cNvSpPr>
            <p:nvPr/>
          </p:nvSpPr>
          <p:spPr bwMode="auto">
            <a:xfrm flipV="1">
              <a:off x="2961" y="2593"/>
              <a:ext cx="1" cy="3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51" name="Line 71"/>
            <p:cNvSpPr>
              <a:spLocks noChangeShapeType="1"/>
            </p:cNvSpPr>
            <p:nvPr/>
          </p:nvSpPr>
          <p:spPr bwMode="auto">
            <a:xfrm>
              <a:off x="2919" y="2973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52" name="Line 72"/>
            <p:cNvSpPr>
              <a:spLocks noChangeShapeType="1"/>
            </p:cNvSpPr>
            <p:nvPr/>
          </p:nvSpPr>
          <p:spPr bwMode="auto">
            <a:xfrm flipH="1">
              <a:off x="2919" y="1990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53" name="Line 73"/>
            <p:cNvSpPr>
              <a:spLocks noChangeShapeType="1"/>
            </p:cNvSpPr>
            <p:nvPr/>
          </p:nvSpPr>
          <p:spPr bwMode="auto">
            <a:xfrm flipV="1">
              <a:off x="2961" y="1990"/>
              <a:ext cx="1" cy="5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54" name="Line 74"/>
            <p:cNvSpPr>
              <a:spLocks noChangeShapeType="1"/>
            </p:cNvSpPr>
            <p:nvPr/>
          </p:nvSpPr>
          <p:spPr bwMode="auto">
            <a:xfrm>
              <a:off x="2919" y="2572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55" name="Line 75"/>
            <p:cNvSpPr>
              <a:spLocks noChangeShapeType="1"/>
            </p:cNvSpPr>
            <p:nvPr/>
          </p:nvSpPr>
          <p:spPr bwMode="auto">
            <a:xfrm flipH="1">
              <a:off x="2919" y="1709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56" name="Line 76"/>
            <p:cNvSpPr>
              <a:spLocks noChangeShapeType="1"/>
            </p:cNvSpPr>
            <p:nvPr/>
          </p:nvSpPr>
          <p:spPr bwMode="auto">
            <a:xfrm flipV="1">
              <a:off x="2961" y="1709"/>
              <a:ext cx="1" cy="2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57" name="Line 77"/>
            <p:cNvSpPr>
              <a:spLocks noChangeShapeType="1"/>
            </p:cNvSpPr>
            <p:nvPr/>
          </p:nvSpPr>
          <p:spPr bwMode="auto">
            <a:xfrm>
              <a:off x="2919" y="1973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58" name="Line 78"/>
            <p:cNvSpPr>
              <a:spLocks noChangeShapeType="1"/>
            </p:cNvSpPr>
            <p:nvPr/>
          </p:nvSpPr>
          <p:spPr bwMode="auto">
            <a:xfrm flipH="1">
              <a:off x="2919" y="1304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59" name="Line 79"/>
            <p:cNvSpPr>
              <a:spLocks noChangeShapeType="1"/>
            </p:cNvSpPr>
            <p:nvPr/>
          </p:nvSpPr>
          <p:spPr bwMode="auto">
            <a:xfrm flipV="1">
              <a:off x="2961" y="1304"/>
              <a:ext cx="1" cy="3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60" name="Line 80"/>
            <p:cNvSpPr>
              <a:spLocks noChangeShapeType="1"/>
            </p:cNvSpPr>
            <p:nvPr/>
          </p:nvSpPr>
          <p:spPr bwMode="auto">
            <a:xfrm>
              <a:off x="2919" y="1667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61" name="Line 81"/>
            <p:cNvSpPr>
              <a:spLocks noChangeShapeType="1"/>
            </p:cNvSpPr>
            <p:nvPr/>
          </p:nvSpPr>
          <p:spPr bwMode="auto">
            <a:xfrm flipH="1">
              <a:off x="2919" y="1197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62" name="Line 82"/>
            <p:cNvSpPr>
              <a:spLocks noChangeShapeType="1"/>
            </p:cNvSpPr>
            <p:nvPr/>
          </p:nvSpPr>
          <p:spPr bwMode="auto">
            <a:xfrm flipV="1">
              <a:off x="2961" y="1197"/>
              <a:ext cx="1" cy="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63" name="Line 83"/>
            <p:cNvSpPr>
              <a:spLocks noChangeShapeType="1"/>
            </p:cNvSpPr>
            <p:nvPr/>
          </p:nvSpPr>
          <p:spPr bwMode="auto">
            <a:xfrm>
              <a:off x="2919" y="1287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64" name="Line 84"/>
            <p:cNvSpPr>
              <a:spLocks noChangeShapeType="1"/>
            </p:cNvSpPr>
            <p:nvPr/>
          </p:nvSpPr>
          <p:spPr bwMode="auto">
            <a:xfrm flipH="1">
              <a:off x="2919" y="1089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65" name="Line 85"/>
            <p:cNvSpPr>
              <a:spLocks noChangeShapeType="1"/>
            </p:cNvSpPr>
            <p:nvPr/>
          </p:nvSpPr>
          <p:spPr bwMode="auto">
            <a:xfrm flipV="1">
              <a:off x="2961" y="1089"/>
              <a:ext cx="1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66" name="Line 86"/>
            <p:cNvSpPr>
              <a:spLocks noChangeShapeType="1"/>
            </p:cNvSpPr>
            <p:nvPr/>
          </p:nvSpPr>
          <p:spPr bwMode="auto">
            <a:xfrm>
              <a:off x="2919" y="1180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67" name="Line 87"/>
            <p:cNvSpPr>
              <a:spLocks noChangeShapeType="1"/>
            </p:cNvSpPr>
            <p:nvPr/>
          </p:nvSpPr>
          <p:spPr bwMode="auto">
            <a:xfrm flipH="1">
              <a:off x="2853" y="693"/>
              <a:ext cx="10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68" name="Line 88"/>
            <p:cNvSpPr>
              <a:spLocks noChangeShapeType="1"/>
            </p:cNvSpPr>
            <p:nvPr/>
          </p:nvSpPr>
          <p:spPr bwMode="auto">
            <a:xfrm flipV="1">
              <a:off x="2961" y="693"/>
              <a:ext cx="1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69" name="Line 89"/>
            <p:cNvSpPr>
              <a:spLocks noChangeShapeType="1"/>
            </p:cNvSpPr>
            <p:nvPr/>
          </p:nvSpPr>
          <p:spPr bwMode="auto">
            <a:xfrm>
              <a:off x="2919" y="751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70" name="Line 90"/>
            <p:cNvSpPr>
              <a:spLocks noChangeShapeType="1"/>
            </p:cNvSpPr>
            <p:nvPr/>
          </p:nvSpPr>
          <p:spPr bwMode="auto">
            <a:xfrm flipH="1">
              <a:off x="2919" y="775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71" name="Line 91"/>
            <p:cNvSpPr>
              <a:spLocks noChangeShapeType="1"/>
            </p:cNvSpPr>
            <p:nvPr/>
          </p:nvSpPr>
          <p:spPr bwMode="auto">
            <a:xfrm flipV="1">
              <a:off x="2961" y="775"/>
              <a:ext cx="1" cy="2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72" name="Line 92"/>
            <p:cNvSpPr>
              <a:spLocks noChangeShapeType="1"/>
            </p:cNvSpPr>
            <p:nvPr/>
          </p:nvSpPr>
          <p:spPr bwMode="auto">
            <a:xfrm>
              <a:off x="2919" y="1064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73" name="Line 93"/>
            <p:cNvSpPr>
              <a:spLocks noChangeShapeType="1"/>
            </p:cNvSpPr>
            <p:nvPr/>
          </p:nvSpPr>
          <p:spPr bwMode="auto">
            <a:xfrm>
              <a:off x="2961" y="3609"/>
              <a:ext cx="115" cy="1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74" name="Line 94"/>
            <p:cNvSpPr>
              <a:spLocks noChangeShapeType="1"/>
            </p:cNvSpPr>
            <p:nvPr/>
          </p:nvSpPr>
          <p:spPr bwMode="auto">
            <a:xfrm flipV="1">
              <a:off x="2961" y="3047"/>
              <a:ext cx="115" cy="3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75" name="Line 95"/>
            <p:cNvSpPr>
              <a:spLocks noChangeShapeType="1"/>
            </p:cNvSpPr>
            <p:nvPr/>
          </p:nvSpPr>
          <p:spPr bwMode="auto">
            <a:xfrm flipV="1">
              <a:off x="2961" y="2840"/>
              <a:ext cx="115" cy="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76" name="Line 96"/>
            <p:cNvSpPr>
              <a:spLocks noChangeShapeType="1"/>
            </p:cNvSpPr>
            <p:nvPr/>
          </p:nvSpPr>
          <p:spPr bwMode="auto">
            <a:xfrm flipV="1">
              <a:off x="2961" y="2659"/>
              <a:ext cx="115" cy="4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77" name="Line 97"/>
            <p:cNvSpPr>
              <a:spLocks noChangeShapeType="1"/>
            </p:cNvSpPr>
            <p:nvPr/>
          </p:nvSpPr>
          <p:spPr bwMode="auto">
            <a:xfrm flipV="1">
              <a:off x="2961" y="2510"/>
              <a:ext cx="115" cy="2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78" name="Line 98"/>
            <p:cNvSpPr>
              <a:spLocks noChangeShapeType="1"/>
            </p:cNvSpPr>
            <p:nvPr/>
          </p:nvSpPr>
          <p:spPr bwMode="auto">
            <a:xfrm flipV="1">
              <a:off x="2961" y="2188"/>
              <a:ext cx="115" cy="1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79" name="Line 99"/>
            <p:cNvSpPr>
              <a:spLocks noChangeShapeType="1"/>
            </p:cNvSpPr>
            <p:nvPr/>
          </p:nvSpPr>
          <p:spPr bwMode="auto">
            <a:xfrm>
              <a:off x="2961" y="1841"/>
              <a:ext cx="115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80" name="Line 100"/>
            <p:cNvSpPr>
              <a:spLocks noChangeShapeType="1"/>
            </p:cNvSpPr>
            <p:nvPr/>
          </p:nvSpPr>
          <p:spPr bwMode="auto">
            <a:xfrm>
              <a:off x="2961" y="1486"/>
              <a:ext cx="115" cy="2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81" name="Line 101"/>
            <p:cNvSpPr>
              <a:spLocks noChangeShapeType="1"/>
            </p:cNvSpPr>
            <p:nvPr/>
          </p:nvSpPr>
          <p:spPr bwMode="auto">
            <a:xfrm>
              <a:off x="2961" y="1238"/>
              <a:ext cx="115" cy="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82" name="Line 102"/>
            <p:cNvSpPr>
              <a:spLocks noChangeShapeType="1"/>
            </p:cNvSpPr>
            <p:nvPr/>
          </p:nvSpPr>
          <p:spPr bwMode="auto">
            <a:xfrm>
              <a:off x="2961" y="1131"/>
              <a:ext cx="115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83" name="Line 103"/>
            <p:cNvSpPr>
              <a:spLocks noChangeShapeType="1"/>
            </p:cNvSpPr>
            <p:nvPr/>
          </p:nvSpPr>
          <p:spPr bwMode="auto">
            <a:xfrm flipV="1">
              <a:off x="2961" y="908"/>
              <a:ext cx="115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84" name="Line 104"/>
            <p:cNvSpPr>
              <a:spLocks noChangeShapeType="1"/>
            </p:cNvSpPr>
            <p:nvPr/>
          </p:nvSpPr>
          <p:spPr bwMode="auto">
            <a:xfrm flipV="1">
              <a:off x="2961" y="478"/>
              <a:ext cx="115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85" name="Line 105"/>
            <p:cNvSpPr>
              <a:spLocks noChangeShapeType="1"/>
            </p:cNvSpPr>
            <p:nvPr/>
          </p:nvSpPr>
          <p:spPr bwMode="auto">
            <a:xfrm>
              <a:off x="2579" y="2305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86" name="Line 106"/>
            <p:cNvSpPr>
              <a:spLocks noChangeShapeType="1"/>
            </p:cNvSpPr>
            <p:nvPr/>
          </p:nvSpPr>
          <p:spPr bwMode="auto">
            <a:xfrm>
              <a:off x="2579" y="2629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87" name="Line 107"/>
            <p:cNvSpPr>
              <a:spLocks noChangeShapeType="1"/>
            </p:cNvSpPr>
            <p:nvPr/>
          </p:nvSpPr>
          <p:spPr bwMode="auto">
            <a:xfrm flipV="1">
              <a:off x="2583" y="2305"/>
              <a:ext cx="1" cy="3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88" name="Line 108"/>
            <p:cNvSpPr>
              <a:spLocks noChangeShapeType="1"/>
            </p:cNvSpPr>
            <p:nvPr/>
          </p:nvSpPr>
          <p:spPr bwMode="auto">
            <a:xfrm flipH="1">
              <a:off x="2871" y="3682"/>
              <a:ext cx="9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6989" name="Rectangle 1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X chromosome</a:t>
            </a:r>
          </a:p>
        </p:txBody>
      </p:sp>
    </p:spTree>
    <p:extLst>
      <p:ext uri="{BB962C8B-B14F-4D97-AF65-F5344CB8AC3E}">
        <p14:creationId xmlns:p14="http://schemas.microsoft.com/office/powerpoint/2010/main" val="11819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6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6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6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6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Hemophilia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1371600" y="16002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3000" b="1">
                <a:solidFill>
                  <a:srgbClr val="0F116A"/>
                </a:solidFill>
              </a:rPr>
              <a:t>Hh   x   HH</a:t>
            </a:r>
          </a:p>
        </p:txBody>
      </p:sp>
      <p:grpSp>
        <p:nvGrpSpPr>
          <p:cNvPr id="546820" name="Group 4"/>
          <p:cNvGrpSpPr>
            <a:grpSpLocks/>
          </p:cNvGrpSpPr>
          <p:nvPr/>
        </p:nvGrpSpPr>
        <p:grpSpPr bwMode="auto">
          <a:xfrm>
            <a:off x="3200400" y="1409700"/>
            <a:ext cx="914400" cy="914400"/>
            <a:chOff x="2028" y="912"/>
            <a:chExt cx="576" cy="576"/>
          </a:xfrm>
        </p:grpSpPr>
        <p:sp>
          <p:nvSpPr>
            <p:cNvPr id="546821" name="Rectangle 5"/>
            <p:cNvSpPr>
              <a:spLocks noChangeArrowheads="1"/>
            </p:cNvSpPr>
            <p:nvPr/>
          </p:nvSpPr>
          <p:spPr bwMode="auto">
            <a:xfrm>
              <a:off x="2028" y="912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2" name="Rectangle 6"/>
            <p:cNvSpPr>
              <a:spLocks noChangeArrowheads="1"/>
            </p:cNvSpPr>
            <p:nvPr/>
          </p:nvSpPr>
          <p:spPr bwMode="auto">
            <a:xfrm>
              <a:off x="2041" y="1027"/>
              <a:ext cx="55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  <a:r>
                <a:rPr lang="en-US" sz="3000" b="1">
                  <a:solidFill>
                    <a:srgbClr val="0F116A"/>
                  </a:solidFill>
                </a:rPr>
                <a:t>Y</a:t>
              </a:r>
              <a:endParaRPr lang="en-US" sz="3000" b="1" baseline="30000">
                <a:solidFill>
                  <a:schemeClr val="bg1"/>
                </a:solidFill>
              </a:endParaRPr>
            </a:p>
          </p:txBody>
        </p:sp>
      </p:grpSp>
      <p:grpSp>
        <p:nvGrpSpPr>
          <p:cNvPr id="546823" name="Group 7"/>
          <p:cNvGrpSpPr>
            <a:grpSpLocks/>
          </p:cNvGrpSpPr>
          <p:nvPr/>
        </p:nvGrpSpPr>
        <p:grpSpPr bwMode="auto">
          <a:xfrm>
            <a:off x="1752600" y="1371600"/>
            <a:ext cx="1030288" cy="990600"/>
            <a:chOff x="1104" y="864"/>
            <a:chExt cx="649" cy="624"/>
          </a:xfrm>
        </p:grpSpPr>
        <p:sp>
          <p:nvSpPr>
            <p:cNvPr id="546824" name="Oval 8"/>
            <p:cNvSpPr>
              <a:spLocks noChangeArrowheads="1"/>
            </p:cNvSpPr>
            <p:nvPr/>
          </p:nvSpPr>
          <p:spPr bwMode="auto">
            <a:xfrm>
              <a:off x="1117" y="864"/>
              <a:ext cx="624" cy="62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5" name="Rectangle 9"/>
            <p:cNvSpPr>
              <a:spLocks noChangeArrowheads="1"/>
            </p:cNvSpPr>
            <p:nvPr/>
          </p:nvSpPr>
          <p:spPr bwMode="auto">
            <a:xfrm>
              <a:off x="1104" y="1003"/>
              <a:ext cx="649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  <a:endParaRPr lang="en-US" sz="3000" b="1" baseline="30000">
                <a:solidFill>
                  <a:schemeClr val="bg1"/>
                </a:solidFill>
              </a:endParaRPr>
            </a:p>
          </p:txBody>
        </p:sp>
      </p:grpSp>
      <p:grpSp>
        <p:nvGrpSpPr>
          <p:cNvPr id="546826" name="Group 10"/>
          <p:cNvGrpSpPr>
            <a:grpSpLocks/>
          </p:cNvGrpSpPr>
          <p:nvPr/>
        </p:nvGrpSpPr>
        <p:grpSpPr bwMode="auto">
          <a:xfrm>
            <a:off x="5867400" y="2446338"/>
            <a:ext cx="1668463" cy="990600"/>
            <a:chOff x="3696" y="1541"/>
            <a:chExt cx="1051" cy="624"/>
          </a:xfrm>
        </p:grpSpPr>
        <p:sp>
          <p:nvSpPr>
            <p:cNvPr id="546827" name="AutoShape 11"/>
            <p:cNvSpPr>
              <a:spLocks noChangeArrowheads="1"/>
            </p:cNvSpPr>
            <p:nvPr/>
          </p:nvSpPr>
          <p:spPr bwMode="auto">
            <a:xfrm rot="1800000">
              <a:off x="4363" y="1968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AutoShape 12"/>
            <p:cNvSpPr>
              <a:spLocks noChangeArrowheads="1"/>
            </p:cNvSpPr>
            <p:nvPr/>
          </p:nvSpPr>
          <p:spPr bwMode="auto">
            <a:xfrm rot="19800000" flipV="1">
              <a:off x="4363" y="1632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6829" name="Group 13"/>
            <p:cNvGrpSpPr>
              <a:grpSpLocks/>
            </p:cNvGrpSpPr>
            <p:nvPr/>
          </p:nvGrpSpPr>
          <p:grpSpPr bwMode="auto">
            <a:xfrm>
              <a:off x="3696" y="1541"/>
              <a:ext cx="649" cy="624"/>
              <a:chOff x="1104" y="864"/>
              <a:chExt cx="649" cy="624"/>
            </a:xfrm>
          </p:grpSpPr>
          <p:sp>
            <p:nvSpPr>
              <p:cNvPr id="546830" name="Oval 14"/>
              <p:cNvSpPr>
                <a:spLocks noChangeArrowheads="1"/>
              </p:cNvSpPr>
              <p:nvPr/>
            </p:nvSpPr>
            <p:spPr bwMode="auto">
              <a:xfrm>
                <a:off x="1117" y="864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831" name="Rectangle 15"/>
              <p:cNvSpPr>
                <a:spLocks noChangeArrowheads="1"/>
              </p:cNvSpPr>
              <p:nvPr/>
            </p:nvSpPr>
            <p:spPr bwMode="auto">
              <a:xfrm>
                <a:off x="1104" y="1003"/>
                <a:ext cx="649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3000" b="1">
                    <a:solidFill>
                      <a:srgbClr val="0F116A"/>
                    </a:solidFill>
                  </a:rPr>
                  <a:t>X</a:t>
                </a:r>
                <a:r>
                  <a:rPr lang="en-US" sz="3000" b="1" baseline="30000">
                    <a:solidFill>
                      <a:srgbClr val="0F116A"/>
                    </a:solidFill>
                  </a:rPr>
                  <a:t>H</a:t>
                </a:r>
                <a:r>
                  <a:rPr lang="en-US" sz="3000" b="1">
                    <a:solidFill>
                      <a:srgbClr val="0F116A"/>
                    </a:solidFill>
                  </a:rPr>
                  <a:t>X</a:t>
                </a:r>
                <a:r>
                  <a:rPr lang="en-US" sz="3000" b="1" baseline="30000">
                    <a:solidFill>
                      <a:srgbClr val="0F116A"/>
                    </a:solidFill>
                  </a:rPr>
                  <a:t>h</a:t>
                </a:r>
                <a:endParaRPr lang="en-US" sz="3000" b="1" baseline="300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6832" name="Group 16"/>
          <p:cNvGrpSpPr>
            <a:grpSpLocks/>
          </p:cNvGrpSpPr>
          <p:nvPr/>
        </p:nvGrpSpPr>
        <p:grpSpPr bwMode="auto">
          <a:xfrm>
            <a:off x="7543800" y="2057400"/>
            <a:ext cx="838200" cy="838200"/>
            <a:chOff x="4752" y="912"/>
            <a:chExt cx="528" cy="528"/>
          </a:xfrm>
        </p:grpSpPr>
        <p:sp>
          <p:nvSpPr>
            <p:cNvPr id="546833" name="Oval 17"/>
            <p:cNvSpPr>
              <a:spLocks noChangeArrowheads="1"/>
            </p:cNvSpPr>
            <p:nvPr/>
          </p:nvSpPr>
          <p:spPr bwMode="auto">
            <a:xfrm>
              <a:off x="4752" y="912"/>
              <a:ext cx="528" cy="52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4" name="Rectangle 18"/>
            <p:cNvSpPr>
              <a:spLocks noChangeArrowheads="1"/>
            </p:cNvSpPr>
            <p:nvPr/>
          </p:nvSpPr>
          <p:spPr bwMode="auto">
            <a:xfrm>
              <a:off x="4820" y="1003"/>
              <a:ext cx="39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</a:p>
          </p:txBody>
        </p:sp>
      </p:grpSp>
      <p:grpSp>
        <p:nvGrpSpPr>
          <p:cNvPr id="546835" name="Group 19"/>
          <p:cNvGrpSpPr>
            <a:grpSpLocks/>
          </p:cNvGrpSpPr>
          <p:nvPr/>
        </p:nvGrpSpPr>
        <p:grpSpPr bwMode="auto">
          <a:xfrm>
            <a:off x="7543800" y="3048000"/>
            <a:ext cx="838200" cy="838200"/>
            <a:chOff x="4752" y="1536"/>
            <a:chExt cx="528" cy="528"/>
          </a:xfrm>
        </p:grpSpPr>
        <p:sp>
          <p:nvSpPr>
            <p:cNvPr id="546836" name="Oval 20"/>
            <p:cNvSpPr>
              <a:spLocks noChangeArrowheads="1"/>
            </p:cNvSpPr>
            <p:nvPr/>
          </p:nvSpPr>
          <p:spPr bwMode="auto">
            <a:xfrm>
              <a:off x="4752" y="1536"/>
              <a:ext cx="528" cy="52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7" name="Rectangle 21"/>
            <p:cNvSpPr>
              <a:spLocks noChangeArrowheads="1"/>
            </p:cNvSpPr>
            <p:nvPr/>
          </p:nvSpPr>
          <p:spPr bwMode="auto">
            <a:xfrm>
              <a:off x="4829" y="1627"/>
              <a:ext cx="37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</a:p>
          </p:txBody>
        </p:sp>
      </p:grpSp>
      <p:grpSp>
        <p:nvGrpSpPr>
          <p:cNvPr id="546838" name="Group 22"/>
          <p:cNvGrpSpPr>
            <a:grpSpLocks/>
          </p:cNvGrpSpPr>
          <p:nvPr/>
        </p:nvGrpSpPr>
        <p:grpSpPr bwMode="auto">
          <a:xfrm>
            <a:off x="5943600" y="4876800"/>
            <a:ext cx="1592263" cy="914400"/>
            <a:chOff x="3744" y="3072"/>
            <a:chExt cx="1003" cy="576"/>
          </a:xfrm>
        </p:grpSpPr>
        <p:sp>
          <p:nvSpPr>
            <p:cNvPr id="546839" name="AutoShape 23"/>
            <p:cNvSpPr>
              <a:spLocks noChangeArrowheads="1"/>
            </p:cNvSpPr>
            <p:nvPr/>
          </p:nvSpPr>
          <p:spPr bwMode="auto">
            <a:xfrm rot="1800000">
              <a:off x="4363" y="3456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40" name="AutoShape 24"/>
            <p:cNvSpPr>
              <a:spLocks noChangeArrowheads="1"/>
            </p:cNvSpPr>
            <p:nvPr/>
          </p:nvSpPr>
          <p:spPr bwMode="auto">
            <a:xfrm rot="19800000" flipV="1">
              <a:off x="4363" y="3120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6841" name="Group 25"/>
            <p:cNvGrpSpPr>
              <a:grpSpLocks/>
            </p:cNvGrpSpPr>
            <p:nvPr/>
          </p:nvGrpSpPr>
          <p:grpSpPr bwMode="auto">
            <a:xfrm>
              <a:off x="3744" y="3072"/>
              <a:ext cx="576" cy="576"/>
              <a:chOff x="2028" y="912"/>
              <a:chExt cx="576" cy="576"/>
            </a:xfrm>
          </p:grpSpPr>
          <p:sp>
            <p:nvSpPr>
              <p:cNvPr id="546842" name="Rectangle 26"/>
              <p:cNvSpPr>
                <a:spLocks noChangeArrowheads="1"/>
              </p:cNvSpPr>
              <p:nvPr/>
            </p:nvSpPr>
            <p:spPr bwMode="auto">
              <a:xfrm>
                <a:off x="2028" y="912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843" name="Rectangle 27"/>
              <p:cNvSpPr>
                <a:spLocks noChangeArrowheads="1"/>
              </p:cNvSpPr>
              <p:nvPr/>
            </p:nvSpPr>
            <p:spPr bwMode="auto">
              <a:xfrm>
                <a:off x="2041" y="1027"/>
                <a:ext cx="552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3000" b="1">
                    <a:solidFill>
                      <a:srgbClr val="0F116A"/>
                    </a:solidFill>
                  </a:rPr>
                  <a:t>X</a:t>
                </a:r>
                <a:r>
                  <a:rPr lang="en-US" sz="3000" b="1" baseline="30000">
                    <a:solidFill>
                      <a:srgbClr val="0F116A"/>
                    </a:solidFill>
                  </a:rPr>
                  <a:t>H</a:t>
                </a:r>
                <a:r>
                  <a:rPr lang="en-US" sz="3000" b="1">
                    <a:solidFill>
                      <a:srgbClr val="0F116A"/>
                    </a:solidFill>
                  </a:rPr>
                  <a:t>Y</a:t>
                </a:r>
                <a:endParaRPr lang="en-US" sz="3000" b="1" baseline="300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46844" name="Rectangle 28"/>
          <p:cNvSpPr>
            <a:spLocks noChangeArrowheads="1"/>
          </p:cNvSpPr>
          <p:nvPr/>
        </p:nvSpPr>
        <p:spPr bwMode="auto">
          <a:xfrm>
            <a:off x="7581900" y="5486400"/>
            <a:ext cx="762000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000" b="1">
                <a:solidFill>
                  <a:srgbClr val="0F116A"/>
                </a:solidFill>
              </a:rPr>
              <a:t>Y</a:t>
            </a:r>
          </a:p>
        </p:txBody>
      </p:sp>
      <p:sp>
        <p:nvSpPr>
          <p:cNvPr id="546845" name="Rectangle 29"/>
          <p:cNvSpPr>
            <a:spLocks noChangeArrowheads="1"/>
          </p:cNvSpPr>
          <p:nvPr/>
        </p:nvSpPr>
        <p:spPr bwMode="auto">
          <a:xfrm>
            <a:off x="7581900" y="4419600"/>
            <a:ext cx="762000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000" b="1">
                <a:solidFill>
                  <a:srgbClr val="0F116A"/>
                </a:solidFill>
              </a:rPr>
              <a:t>X</a:t>
            </a:r>
            <a:r>
              <a:rPr lang="en-US" sz="3000" b="1" baseline="30000">
                <a:solidFill>
                  <a:srgbClr val="0F116A"/>
                </a:solidFill>
              </a:rPr>
              <a:t>H</a:t>
            </a:r>
          </a:p>
        </p:txBody>
      </p:sp>
      <p:sp>
        <p:nvSpPr>
          <p:cNvPr id="546846" name="AutoShape 30"/>
          <p:cNvSpPr>
            <a:spLocks noChangeArrowheads="1"/>
          </p:cNvSpPr>
          <p:nvPr/>
        </p:nvSpPr>
        <p:spPr bwMode="auto">
          <a:xfrm>
            <a:off x="4859372" y="1088231"/>
            <a:ext cx="3697287" cy="56673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rgbClr val="0F116A"/>
                </a:solidFill>
              </a:rPr>
              <a:t>sex-linked recessive</a:t>
            </a:r>
            <a:endParaRPr lang="en-US" sz="3600" b="1">
              <a:solidFill>
                <a:schemeClr val="tx2"/>
              </a:solidFill>
            </a:endParaRPr>
          </a:p>
        </p:txBody>
      </p:sp>
      <p:graphicFrame>
        <p:nvGraphicFramePr>
          <p:cNvPr id="546847" name="Group 31"/>
          <p:cNvGraphicFramePr>
            <a:graphicFrameLocks noGrp="1"/>
          </p:cNvGraphicFramePr>
          <p:nvPr/>
        </p:nvGraphicFramePr>
        <p:xfrm>
          <a:off x="1722438" y="3644900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46858" name="Group 42"/>
          <p:cNvGrpSpPr>
            <a:grpSpLocks/>
          </p:cNvGrpSpPr>
          <p:nvPr/>
        </p:nvGrpSpPr>
        <p:grpSpPr bwMode="auto">
          <a:xfrm>
            <a:off x="2165350" y="2697163"/>
            <a:ext cx="1906588" cy="887412"/>
            <a:chOff x="1748" y="1699"/>
            <a:chExt cx="1201" cy="559"/>
          </a:xfrm>
        </p:grpSpPr>
        <p:sp>
          <p:nvSpPr>
            <p:cNvPr id="546859" name="Rectangle 43"/>
            <p:cNvSpPr>
              <a:spLocks noChangeArrowheads="1"/>
            </p:cNvSpPr>
            <p:nvPr/>
          </p:nvSpPr>
          <p:spPr bwMode="auto">
            <a:xfrm>
              <a:off x="1748" y="1912"/>
              <a:ext cx="39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</a:p>
          </p:txBody>
        </p:sp>
        <p:sp>
          <p:nvSpPr>
            <p:cNvPr id="546860" name="Rectangle 44"/>
            <p:cNvSpPr>
              <a:spLocks noChangeArrowheads="1"/>
            </p:cNvSpPr>
            <p:nvPr/>
          </p:nvSpPr>
          <p:spPr bwMode="auto">
            <a:xfrm>
              <a:off x="2669" y="1912"/>
              <a:ext cx="27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Y</a:t>
              </a:r>
            </a:p>
          </p:txBody>
        </p:sp>
        <p:sp>
          <p:nvSpPr>
            <p:cNvPr id="546861" name="Rectangle 45"/>
            <p:cNvSpPr>
              <a:spLocks noChangeArrowheads="1"/>
            </p:cNvSpPr>
            <p:nvPr/>
          </p:nvSpPr>
          <p:spPr bwMode="auto">
            <a:xfrm>
              <a:off x="1757" y="1699"/>
              <a:ext cx="1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006301"/>
                  </a:solidFill>
                </a:rPr>
                <a:t>male / sperm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546862" name="Group 46"/>
          <p:cNvGrpSpPr>
            <a:grpSpLocks/>
          </p:cNvGrpSpPr>
          <p:nvPr/>
        </p:nvGrpSpPr>
        <p:grpSpPr bwMode="auto">
          <a:xfrm>
            <a:off x="822325" y="4002088"/>
            <a:ext cx="936625" cy="1954212"/>
            <a:chOff x="398" y="2521"/>
            <a:chExt cx="590" cy="1231"/>
          </a:xfrm>
        </p:grpSpPr>
        <p:sp>
          <p:nvSpPr>
            <p:cNvPr id="546863" name="Rectangle 47"/>
            <p:cNvSpPr>
              <a:spLocks noChangeArrowheads="1"/>
            </p:cNvSpPr>
            <p:nvPr/>
          </p:nvSpPr>
          <p:spPr bwMode="auto">
            <a:xfrm>
              <a:off x="596" y="2584"/>
              <a:ext cx="39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</a:p>
          </p:txBody>
        </p:sp>
        <p:sp>
          <p:nvSpPr>
            <p:cNvPr id="546864" name="Rectangle 48"/>
            <p:cNvSpPr>
              <a:spLocks noChangeArrowheads="1"/>
            </p:cNvSpPr>
            <p:nvPr/>
          </p:nvSpPr>
          <p:spPr bwMode="auto">
            <a:xfrm>
              <a:off x="598" y="3312"/>
              <a:ext cx="37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</a:p>
          </p:txBody>
        </p:sp>
        <p:sp>
          <p:nvSpPr>
            <p:cNvPr id="546865" name="Rectangle 49"/>
            <p:cNvSpPr>
              <a:spLocks noChangeArrowheads="1"/>
            </p:cNvSpPr>
            <p:nvPr/>
          </p:nvSpPr>
          <p:spPr bwMode="auto">
            <a:xfrm rot="-5400000">
              <a:off x="-83" y="3002"/>
              <a:ext cx="123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006301"/>
                  </a:solidFill>
                </a:rPr>
                <a:t>female / eggs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546866" name="Group 50"/>
          <p:cNvGrpSpPr>
            <a:grpSpLocks/>
          </p:cNvGrpSpPr>
          <p:nvPr/>
        </p:nvGrpSpPr>
        <p:grpSpPr bwMode="auto">
          <a:xfrm>
            <a:off x="1911350" y="3810000"/>
            <a:ext cx="1058863" cy="990600"/>
            <a:chOff x="1095" y="864"/>
            <a:chExt cx="667" cy="624"/>
          </a:xfrm>
        </p:grpSpPr>
        <p:sp>
          <p:nvSpPr>
            <p:cNvPr id="546867" name="Oval 51"/>
            <p:cNvSpPr>
              <a:spLocks noChangeArrowheads="1"/>
            </p:cNvSpPr>
            <p:nvPr/>
          </p:nvSpPr>
          <p:spPr bwMode="auto">
            <a:xfrm>
              <a:off x="1117" y="864"/>
              <a:ext cx="624" cy="62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68" name="Rectangle 52"/>
            <p:cNvSpPr>
              <a:spLocks noChangeArrowheads="1"/>
            </p:cNvSpPr>
            <p:nvPr/>
          </p:nvSpPr>
          <p:spPr bwMode="auto">
            <a:xfrm>
              <a:off x="1095" y="1003"/>
              <a:ext cx="66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  <a:endParaRPr lang="en-US" sz="3000" b="1" baseline="30000">
                <a:solidFill>
                  <a:schemeClr val="bg1"/>
                </a:solidFill>
              </a:endParaRPr>
            </a:p>
          </p:txBody>
        </p:sp>
      </p:grpSp>
      <p:grpSp>
        <p:nvGrpSpPr>
          <p:cNvPr id="546869" name="Group 53"/>
          <p:cNvGrpSpPr>
            <a:grpSpLocks/>
          </p:cNvGrpSpPr>
          <p:nvPr/>
        </p:nvGrpSpPr>
        <p:grpSpPr bwMode="auto">
          <a:xfrm>
            <a:off x="1939925" y="5105400"/>
            <a:ext cx="1030288" cy="990600"/>
            <a:chOff x="1104" y="864"/>
            <a:chExt cx="649" cy="624"/>
          </a:xfrm>
        </p:grpSpPr>
        <p:sp>
          <p:nvSpPr>
            <p:cNvPr id="546870" name="Oval 54"/>
            <p:cNvSpPr>
              <a:spLocks noChangeArrowheads="1"/>
            </p:cNvSpPr>
            <p:nvPr/>
          </p:nvSpPr>
          <p:spPr bwMode="auto">
            <a:xfrm>
              <a:off x="1117" y="864"/>
              <a:ext cx="624" cy="62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71" name="Rectangle 55"/>
            <p:cNvSpPr>
              <a:spLocks noChangeArrowheads="1"/>
            </p:cNvSpPr>
            <p:nvPr/>
          </p:nvSpPr>
          <p:spPr bwMode="auto">
            <a:xfrm>
              <a:off x="1104" y="1003"/>
              <a:ext cx="649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  <a:endParaRPr lang="en-US" sz="3000" b="1" baseline="30000">
                <a:solidFill>
                  <a:schemeClr val="bg1"/>
                </a:solidFill>
              </a:endParaRPr>
            </a:p>
          </p:txBody>
        </p:sp>
      </p:grpSp>
      <p:grpSp>
        <p:nvGrpSpPr>
          <p:cNvPr id="546872" name="Group 56"/>
          <p:cNvGrpSpPr>
            <a:grpSpLocks/>
          </p:cNvGrpSpPr>
          <p:nvPr/>
        </p:nvGrpSpPr>
        <p:grpSpPr bwMode="auto">
          <a:xfrm>
            <a:off x="3429000" y="3810000"/>
            <a:ext cx="914400" cy="914400"/>
            <a:chOff x="2160" y="2400"/>
            <a:chExt cx="576" cy="576"/>
          </a:xfrm>
        </p:grpSpPr>
        <p:sp>
          <p:nvSpPr>
            <p:cNvPr id="546873" name="Rectangle 57"/>
            <p:cNvSpPr>
              <a:spLocks noChangeArrowheads="1"/>
            </p:cNvSpPr>
            <p:nvPr/>
          </p:nvSpPr>
          <p:spPr bwMode="auto">
            <a:xfrm>
              <a:off x="2160" y="2400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74" name="Rectangle 58"/>
            <p:cNvSpPr>
              <a:spLocks noChangeArrowheads="1"/>
            </p:cNvSpPr>
            <p:nvPr/>
          </p:nvSpPr>
          <p:spPr bwMode="auto">
            <a:xfrm>
              <a:off x="2173" y="2515"/>
              <a:ext cx="55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  <a:r>
                <a:rPr lang="en-US" sz="3000" b="1">
                  <a:solidFill>
                    <a:srgbClr val="0F116A"/>
                  </a:solidFill>
                </a:rPr>
                <a:t>Y</a:t>
              </a:r>
              <a:endParaRPr lang="en-US" sz="3000" b="1" baseline="30000">
                <a:solidFill>
                  <a:schemeClr val="bg1"/>
                </a:solidFill>
              </a:endParaRPr>
            </a:p>
          </p:txBody>
        </p:sp>
      </p:grpSp>
      <p:grpSp>
        <p:nvGrpSpPr>
          <p:cNvPr id="546875" name="Group 59"/>
          <p:cNvGrpSpPr>
            <a:grpSpLocks/>
          </p:cNvGrpSpPr>
          <p:nvPr/>
        </p:nvGrpSpPr>
        <p:grpSpPr bwMode="auto">
          <a:xfrm>
            <a:off x="3429000" y="5105400"/>
            <a:ext cx="914400" cy="914400"/>
            <a:chOff x="2028" y="912"/>
            <a:chExt cx="576" cy="576"/>
          </a:xfrm>
        </p:grpSpPr>
        <p:sp>
          <p:nvSpPr>
            <p:cNvPr id="546876" name="Rectangle 60"/>
            <p:cNvSpPr>
              <a:spLocks noChangeArrowheads="1"/>
            </p:cNvSpPr>
            <p:nvPr/>
          </p:nvSpPr>
          <p:spPr bwMode="auto">
            <a:xfrm>
              <a:off x="2028" y="912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77" name="Rectangle 61"/>
            <p:cNvSpPr>
              <a:spLocks noChangeArrowheads="1"/>
            </p:cNvSpPr>
            <p:nvPr/>
          </p:nvSpPr>
          <p:spPr bwMode="auto">
            <a:xfrm>
              <a:off x="2050" y="1027"/>
              <a:ext cx="53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  <a:r>
                <a:rPr lang="en-US" sz="3000" b="1">
                  <a:solidFill>
                    <a:srgbClr val="0F116A"/>
                  </a:solidFill>
                </a:rPr>
                <a:t>Y</a:t>
              </a:r>
              <a:endParaRPr lang="en-US" sz="3000" b="1" baseline="30000">
                <a:solidFill>
                  <a:schemeClr val="bg1"/>
                </a:solidFill>
              </a:endParaRPr>
            </a:p>
          </p:txBody>
        </p:sp>
      </p:grpSp>
      <p:grpSp>
        <p:nvGrpSpPr>
          <p:cNvPr id="546878" name="Group 62"/>
          <p:cNvGrpSpPr>
            <a:grpSpLocks/>
          </p:cNvGrpSpPr>
          <p:nvPr/>
        </p:nvGrpSpPr>
        <p:grpSpPr bwMode="auto">
          <a:xfrm>
            <a:off x="1909763" y="3810000"/>
            <a:ext cx="1058862" cy="990600"/>
            <a:chOff x="3072" y="1968"/>
            <a:chExt cx="667" cy="624"/>
          </a:xfrm>
        </p:grpSpPr>
        <p:sp>
          <p:nvSpPr>
            <p:cNvPr id="546879" name="Oval 63"/>
            <p:cNvSpPr>
              <a:spLocks noChangeArrowheads="1"/>
            </p:cNvSpPr>
            <p:nvPr/>
          </p:nvSpPr>
          <p:spPr bwMode="auto">
            <a:xfrm>
              <a:off x="3094" y="1968"/>
              <a:ext cx="624" cy="624"/>
            </a:xfrm>
            <a:prstGeom prst="ellipse">
              <a:avLst/>
            </a:prstGeom>
            <a:solidFill>
              <a:srgbClr val="008405"/>
            </a:solidFill>
            <a:ln w="57150">
              <a:solidFill>
                <a:srgbClr val="00840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80" name="Rectangle 64"/>
            <p:cNvSpPr>
              <a:spLocks noChangeArrowheads="1"/>
            </p:cNvSpPr>
            <p:nvPr/>
          </p:nvSpPr>
          <p:spPr bwMode="auto">
            <a:xfrm>
              <a:off x="3072" y="2107"/>
              <a:ext cx="66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</a:rPr>
                <a:t>X</a:t>
              </a:r>
              <a:r>
                <a:rPr lang="en-US" sz="3000" b="1" baseline="30000">
                  <a:solidFill>
                    <a:schemeClr val="bg1"/>
                  </a:solidFill>
                </a:rPr>
                <a:t>H</a:t>
              </a:r>
              <a:r>
                <a:rPr lang="en-US" sz="3000" b="1">
                  <a:solidFill>
                    <a:schemeClr val="bg1"/>
                  </a:solidFill>
                </a:rPr>
                <a:t>X</a:t>
              </a:r>
              <a:r>
                <a:rPr lang="en-US" sz="3000" b="1" baseline="3000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546881" name="Group 65"/>
          <p:cNvGrpSpPr>
            <a:grpSpLocks/>
          </p:cNvGrpSpPr>
          <p:nvPr/>
        </p:nvGrpSpPr>
        <p:grpSpPr bwMode="auto">
          <a:xfrm>
            <a:off x="3429000" y="3810000"/>
            <a:ext cx="914400" cy="914400"/>
            <a:chOff x="3264" y="2064"/>
            <a:chExt cx="576" cy="576"/>
          </a:xfrm>
        </p:grpSpPr>
        <p:sp>
          <p:nvSpPr>
            <p:cNvPr id="546882" name="Rectangle 66"/>
            <p:cNvSpPr>
              <a:spLocks noChangeArrowheads="1"/>
            </p:cNvSpPr>
            <p:nvPr/>
          </p:nvSpPr>
          <p:spPr bwMode="auto">
            <a:xfrm>
              <a:off x="3264" y="2064"/>
              <a:ext cx="576" cy="576"/>
            </a:xfrm>
            <a:prstGeom prst="rect">
              <a:avLst/>
            </a:prstGeom>
            <a:solidFill>
              <a:srgbClr val="008405"/>
            </a:solidFill>
            <a:ln w="57150">
              <a:solidFill>
                <a:srgbClr val="00840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83" name="Rectangle 67"/>
            <p:cNvSpPr>
              <a:spLocks noChangeArrowheads="1"/>
            </p:cNvSpPr>
            <p:nvPr/>
          </p:nvSpPr>
          <p:spPr bwMode="auto">
            <a:xfrm>
              <a:off x="3277" y="2179"/>
              <a:ext cx="55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</a:rPr>
                <a:t>X</a:t>
              </a:r>
              <a:r>
                <a:rPr lang="en-US" sz="3000" b="1" baseline="30000">
                  <a:solidFill>
                    <a:schemeClr val="bg1"/>
                  </a:solidFill>
                </a:rPr>
                <a:t>H</a:t>
              </a:r>
              <a:r>
                <a:rPr lang="en-US" sz="3000" b="1">
                  <a:solidFill>
                    <a:schemeClr val="bg1"/>
                  </a:solidFill>
                </a:rPr>
                <a:t>Y</a:t>
              </a:r>
              <a:endParaRPr lang="en-US" sz="3000" b="1" baseline="30000">
                <a:solidFill>
                  <a:schemeClr val="bg1"/>
                </a:solidFill>
              </a:endParaRPr>
            </a:p>
          </p:txBody>
        </p:sp>
      </p:grpSp>
      <p:grpSp>
        <p:nvGrpSpPr>
          <p:cNvPr id="546884" name="Group 68"/>
          <p:cNvGrpSpPr>
            <a:grpSpLocks/>
          </p:cNvGrpSpPr>
          <p:nvPr/>
        </p:nvGrpSpPr>
        <p:grpSpPr bwMode="auto">
          <a:xfrm>
            <a:off x="1939925" y="5105400"/>
            <a:ext cx="1030288" cy="990600"/>
            <a:chOff x="3168" y="3504"/>
            <a:chExt cx="649" cy="624"/>
          </a:xfrm>
        </p:grpSpPr>
        <p:sp>
          <p:nvSpPr>
            <p:cNvPr id="546885" name="Oval 69" descr="Wide upward diagonal"/>
            <p:cNvSpPr>
              <a:spLocks noChangeArrowheads="1"/>
            </p:cNvSpPr>
            <p:nvPr/>
          </p:nvSpPr>
          <p:spPr bwMode="auto">
            <a:xfrm>
              <a:off x="3181" y="3504"/>
              <a:ext cx="624" cy="624"/>
            </a:xfrm>
            <a:prstGeom prst="ellipse">
              <a:avLst/>
            </a:prstGeom>
            <a:pattFill prst="wdUpDiag">
              <a:fgClr>
                <a:srgbClr val="008405"/>
              </a:fgClr>
              <a:bgClr>
                <a:srgbClr val="CC0000"/>
              </a:bgClr>
            </a:pattFill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86" name="Rectangle 70"/>
            <p:cNvSpPr>
              <a:spLocks noChangeArrowheads="1"/>
            </p:cNvSpPr>
            <p:nvPr/>
          </p:nvSpPr>
          <p:spPr bwMode="auto">
            <a:xfrm>
              <a:off x="3168" y="3643"/>
              <a:ext cx="649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</a:rPr>
                <a:t>X</a:t>
              </a:r>
              <a:r>
                <a:rPr lang="en-US" sz="3000" b="1" baseline="30000">
                  <a:solidFill>
                    <a:schemeClr val="bg1"/>
                  </a:solidFill>
                </a:rPr>
                <a:t>H</a:t>
              </a:r>
              <a:r>
                <a:rPr lang="en-US" sz="3000" b="1">
                  <a:solidFill>
                    <a:schemeClr val="bg1"/>
                  </a:solidFill>
                </a:rPr>
                <a:t>X</a:t>
              </a:r>
              <a:r>
                <a:rPr lang="en-US" sz="3000" b="1" baseline="3000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546887" name="Group 71"/>
          <p:cNvGrpSpPr>
            <a:grpSpLocks/>
          </p:cNvGrpSpPr>
          <p:nvPr/>
        </p:nvGrpSpPr>
        <p:grpSpPr bwMode="auto">
          <a:xfrm>
            <a:off x="3429000" y="5105400"/>
            <a:ext cx="914400" cy="914400"/>
            <a:chOff x="3216" y="3456"/>
            <a:chExt cx="576" cy="576"/>
          </a:xfrm>
        </p:grpSpPr>
        <p:sp>
          <p:nvSpPr>
            <p:cNvPr id="546888" name="Rectangle 72"/>
            <p:cNvSpPr>
              <a:spLocks noChangeArrowheads="1"/>
            </p:cNvSpPr>
            <p:nvPr/>
          </p:nvSpPr>
          <p:spPr bwMode="auto">
            <a:xfrm>
              <a:off x="3216" y="3456"/>
              <a:ext cx="576" cy="576"/>
            </a:xfrm>
            <a:prstGeom prst="rect">
              <a:avLst/>
            </a:prstGeom>
            <a:solidFill>
              <a:srgbClr val="CC0000"/>
            </a:solidFill>
            <a:ln w="571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89" name="Rectangle 73"/>
            <p:cNvSpPr>
              <a:spLocks noChangeArrowheads="1"/>
            </p:cNvSpPr>
            <p:nvPr/>
          </p:nvSpPr>
          <p:spPr bwMode="auto">
            <a:xfrm>
              <a:off x="3238" y="3571"/>
              <a:ext cx="53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</a:rPr>
                <a:t>X</a:t>
              </a:r>
              <a:r>
                <a:rPr lang="en-US" sz="3000" b="1" baseline="30000">
                  <a:solidFill>
                    <a:schemeClr val="bg1"/>
                  </a:solidFill>
                </a:rPr>
                <a:t>h</a:t>
              </a:r>
              <a:r>
                <a:rPr lang="en-US" sz="3000" b="1">
                  <a:solidFill>
                    <a:schemeClr val="bg1"/>
                  </a:solidFill>
                </a:rPr>
                <a:t>Y</a:t>
              </a:r>
              <a:endParaRPr lang="en-US" sz="3000" b="1" baseline="30000">
                <a:solidFill>
                  <a:schemeClr val="bg1"/>
                </a:solidFill>
              </a:endParaRPr>
            </a:p>
          </p:txBody>
        </p:sp>
      </p:grpSp>
      <p:sp>
        <p:nvSpPr>
          <p:cNvPr id="546890" name="AutoShape 74"/>
          <p:cNvSpPr>
            <a:spLocks noChangeArrowheads="1"/>
          </p:cNvSpPr>
          <p:nvPr/>
        </p:nvSpPr>
        <p:spPr bwMode="auto">
          <a:xfrm>
            <a:off x="1933575" y="6240463"/>
            <a:ext cx="1079500" cy="4064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0" rIns="45720" bIns="0" anchor="ctr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carrier</a:t>
            </a:r>
          </a:p>
        </p:txBody>
      </p:sp>
      <p:sp>
        <p:nvSpPr>
          <p:cNvPr id="546891" name="AutoShape 75"/>
          <p:cNvSpPr>
            <a:spLocks noChangeArrowheads="1"/>
          </p:cNvSpPr>
          <p:nvPr/>
        </p:nvSpPr>
        <p:spPr bwMode="auto">
          <a:xfrm>
            <a:off x="3275013" y="6240463"/>
            <a:ext cx="1249362" cy="4064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0" rIns="45720" bIns="0" anchor="ctr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3727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68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6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6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6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6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6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6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6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46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6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46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46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6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46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4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468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4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44" grpId="0" animBg="1" autoUpdateAnimBg="0"/>
      <p:bldP spid="546845" grpId="0" animBg="1" autoUpdateAnimBg="0"/>
      <p:bldP spid="546890" grpId="0" animBg="1" autoUpdateAnimBg="0"/>
      <p:bldP spid="54689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8000" r="15300" b="10667"/>
          <a:stretch>
            <a:fillRect/>
          </a:stretch>
        </p:blipFill>
        <p:spPr bwMode="auto">
          <a:xfrm>
            <a:off x="0" y="3030538"/>
            <a:ext cx="3290888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7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X-inactivation</a:t>
            </a:r>
          </a:p>
        </p:txBody>
      </p:sp>
      <p:sp>
        <p:nvSpPr>
          <p:cNvPr id="5171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41684" y="1318592"/>
            <a:ext cx="8496300" cy="2689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Female mammals inherit </a:t>
            </a:r>
            <a:r>
              <a:rPr lang="en-US" u="sng" dirty="0">
                <a:solidFill>
                  <a:srgbClr val="FF0000"/>
                </a:solidFill>
              </a:rPr>
              <a:t>2 X chromosomes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one X becomes </a:t>
            </a:r>
            <a:r>
              <a:rPr lang="en-US" u="sng" dirty="0">
                <a:solidFill>
                  <a:srgbClr val="FF0000"/>
                </a:solidFill>
              </a:rPr>
              <a:t>inactivated</a:t>
            </a:r>
            <a:r>
              <a:rPr lang="en-US" dirty="0"/>
              <a:t> during embryonic development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condenses into compact object = </a:t>
            </a:r>
            <a:r>
              <a:rPr lang="en-US" u="sng" dirty="0">
                <a:solidFill>
                  <a:srgbClr val="CC0000"/>
                </a:solidFill>
              </a:rPr>
              <a:t>Barr body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which X becomes Barr body is random</a:t>
            </a:r>
          </a:p>
          <a:p>
            <a:pPr marL="1428750" lvl="3">
              <a:lnSpc>
                <a:spcPct val="90000"/>
              </a:lnSpc>
            </a:pPr>
            <a:r>
              <a:rPr lang="en-US" dirty="0"/>
              <a:t>patchwork trait = “</a:t>
            </a:r>
            <a:r>
              <a:rPr lang="en-US" u="sng" dirty="0">
                <a:solidFill>
                  <a:srgbClr val="CC0000"/>
                </a:solidFill>
              </a:rPr>
              <a:t>mosaic</a:t>
            </a:r>
            <a:r>
              <a:rPr lang="en-US" dirty="0"/>
              <a:t>”</a:t>
            </a:r>
          </a:p>
        </p:txBody>
      </p:sp>
      <p:pic>
        <p:nvPicPr>
          <p:cNvPr id="517125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4600575"/>
            <a:ext cx="3657600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7137" name="Group 17"/>
          <p:cNvGrpSpPr>
            <a:grpSpLocks/>
          </p:cNvGrpSpPr>
          <p:nvPr/>
        </p:nvGrpSpPr>
        <p:grpSpPr bwMode="auto">
          <a:xfrm>
            <a:off x="7780338" y="4071938"/>
            <a:ext cx="1025525" cy="1023937"/>
            <a:chOff x="4901" y="2565"/>
            <a:chExt cx="646" cy="645"/>
          </a:xfrm>
        </p:grpSpPr>
        <p:sp>
          <p:nvSpPr>
            <p:cNvPr id="517130" name="Oval 10"/>
            <p:cNvSpPr>
              <a:spLocks noChangeArrowheads="1"/>
            </p:cNvSpPr>
            <p:nvPr/>
          </p:nvSpPr>
          <p:spPr bwMode="auto">
            <a:xfrm>
              <a:off x="4901" y="2565"/>
              <a:ext cx="645" cy="645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45B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31" name="Rectangle 11"/>
            <p:cNvSpPr>
              <a:spLocks noChangeArrowheads="1"/>
            </p:cNvSpPr>
            <p:nvPr/>
          </p:nvSpPr>
          <p:spPr bwMode="auto">
            <a:xfrm>
              <a:off x="4915" y="2705"/>
              <a:ext cx="63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45B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00000"/>
                  </a:solidFill>
                </a:rPr>
                <a:t>X</a:t>
              </a:r>
              <a:r>
                <a:rPr lang="en-US" sz="3000" b="1" baseline="30000">
                  <a:solidFill>
                    <a:srgbClr val="000000"/>
                  </a:solidFill>
                </a:rPr>
                <a:t>H</a:t>
              </a:r>
              <a:r>
                <a:rPr lang="en-US" sz="3000" b="1">
                  <a:solidFill>
                    <a:srgbClr val="000000"/>
                  </a:solidFill>
                  <a:sym typeface="Webdings" pitchFamily="84" charset="2"/>
                </a:rPr>
                <a:t></a:t>
              </a:r>
              <a:endParaRPr lang="en-US" sz="3000" b="1" baseline="30000">
                <a:solidFill>
                  <a:srgbClr val="0F116A"/>
                </a:solidFill>
              </a:endParaRPr>
            </a:p>
          </p:txBody>
        </p:sp>
      </p:grpSp>
      <p:grpSp>
        <p:nvGrpSpPr>
          <p:cNvPr id="517138" name="Group 18"/>
          <p:cNvGrpSpPr>
            <a:grpSpLocks/>
          </p:cNvGrpSpPr>
          <p:nvPr/>
        </p:nvGrpSpPr>
        <p:grpSpPr bwMode="auto">
          <a:xfrm>
            <a:off x="7780338" y="5497513"/>
            <a:ext cx="1023937" cy="1023937"/>
            <a:chOff x="4929" y="3463"/>
            <a:chExt cx="645" cy="645"/>
          </a:xfrm>
        </p:grpSpPr>
        <p:sp>
          <p:nvSpPr>
            <p:cNvPr id="517133" name="Oval 13"/>
            <p:cNvSpPr>
              <a:spLocks noChangeArrowheads="1"/>
            </p:cNvSpPr>
            <p:nvPr/>
          </p:nvSpPr>
          <p:spPr bwMode="auto">
            <a:xfrm>
              <a:off x="4929" y="3463"/>
              <a:ext cx="645" cy="645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45B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34" name="Rectangle 14"/>
            <p:cNvSpPr>
              <a:spLocks noChangeArrowheads="1"/>
            </p:cNvSpPr>
            <p:nvPr/>
          </p:nvSpPr>
          <p:spPr bwMode="auto">
            <a:xfrm>
              <a:off x="4952" y="3611"/>
              <a:ext cx="61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45B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FF6003"/>
                  </a:solidFill>
                  <a:sym typeface="Webdings" pitchFamily="84" charset="2"/>
                </a:rPr>
                <a:t></a:t>
              </a:r>
              <a:r>
                <a:rPr lang="en-US" sz="3000" b="1">
                  <a:solidFill>
                    <a:srgbClr val="FF6003"/>
                  </a:solidFill>
                </a:rPr>
                <a:t>X</a:t>
              </a:r>
              <a:r>
                <a:rPr lang="en-US" sz="3000" b="1" baseline="30000">
                  <a:solidFill>
                    <a:srgbClr val="FF6003"/>
                  </a:solidFill>
                </a:rPr>
                <a:t>h</a:t>
              </a:r>
              <a:endParaRPr lang="en-US" sz="3000" b="1" baseline="30000">
                <a:solidFill>
                  <a:srgbClr val="DA6C00"/>
                </a:solidFill>
              </a:endParaRPr>
            </a:p>
          </p:txBody>
        </p:sp>
      </p:grpSp>
      <p:sp>
        <p:nvSpPr>
          <p:cNvPr id="517135" name="Freeform 15"/>
          <p:cNvSpPr>
            <a:spLocks/>
          </p:cNvSpPr>
          <p:nvPr/>
        </p:nvSpPr>
        <p:spPr bwMode="auto">
          <a:xfrm>
            <a:off x="7216775" y="4845050"/>
            <a:ext cx="577850" cy="965200"/>
          </a:xfrm>
          <a:custGeom>
            <a:avLst/>
            <a:gdLst>
              <a:gd name="T0" fmla="*/ 364 w 364"/>
              <a:gd name="T1" fmla="*/ 0 h 608"/>
              <a:gd name="T2" fmla="*/ 0 w 364"/>
              <a:gd name="T3" fmla="*/ 316 h 608"/>
              <a:gd name="T4" fmla="*/ 345 w 364"/>
              <a:gd name="T5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4" h="608">
                <a:moveTo>
                  <a:pt x="364" y="0"/>
                </a:moveTo>
                <a:lnTo>
                  <a:pt x="0" y="316"/>
                </a:lnTo>
                <a:lnTo>
                  <a:pt x="345" y="60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7136" name="Group 16"/>
          <p:cNvGrpSpPr>
            <a:grpSpLocks/>
          </p:cNvGrpSpPr>
          <p:nvPr/>
        </p:nvGrpSpPr>
        <p:grpSpPr bwMode="auto">
          <a:xfrm>
            <a:off x="6143625" y="4827588"/>
            <a:ext cx="1038225" cy="1023937"/>
            <a:chOff x="3865" y="3041"/>
            <a:chExt cx="654" cy="645"/>
          </a:xfrm>
        </p:grpSpPr>
        <p:sp>
          <p:nvSpPr>
            <p:cNvPr id="517128" name="Rectangle 8"/>
            <p:cNvSpPr>
              <a:spLocks noChangeArrowheads="1"/>
            </p:cNvSpPr>
            <p:nvPr/>
          </p:nvSpPr>
          <p:spPr bwMode="auto">
            <a:xfrm>
              <a:off x="3870" y="3189"/>
              <a:ext cx="649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00000"/>
                  </a:solidFill>
                </a:rPr>
                <a:t>X</a:t>
              </a:r>
              <a:r>
                <a:rPr lang="en-US" sz="3000" b="1" baseline="30000">
                  <a:solidFill>
                    <a:srgbClr val="000000"/>
                  </a:solidFill>
                </a:rPr>
                <a:t>H</a:t>
              </a:r>
              <a:r>
                <a:rPr lang="en-US" sz="3000" b="1">
                  <a:solidFill>
                    <a:srgbClr val="FF6003"/>
                  </a:solidFill>
                </a:rPr>
                <a:t>X</a:t>
              </a:r>
              <a:r>
                <a:rPr lang="en-US" sz="3000" b="1" baseline="30000">
                  <a:solidFill>
                    <a:srgbClr val="FF6003"/>
                  </a:solidFill>
                </a:rPr>
                <a:t>h</a:t>
              </a:r>
              <a:endParaRPr lang="en-US" sz="3000" b="1" baseline="30000">
                <a:solidFill>
                  <a:srgbClr val="0F116A"/>
                </a:solidFill>
              </a:endParaRPr>
            </a:p>
          </p:txBody>
        </p:sp>
        <p:sp>
          <p:nvSpPr>
            <p:cNvPr id="517127" name="Oval 7"/>
            <p:cNvSpPr>
              <a:spLocks noChangeArrowheads="1"/>
            </p:cNvSpPr>
            <p:nvPr/>
          </p:nvSpPr>
          <p:spPr bwMode="auto">
            <a:xfrm>
              <a:off x="3865" y="3041"/>
              <a:ext cx="645" cy="645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7139" name="AutoShape 19"/>
          <p:cNvSpPr>
            <a:spLocks noChangeArrowheads="1"/>
          </p:cNvSpPr>
          <p:nvPr/>
        </p:nvSpPr>
        <p:spPr bwMode="auto">
          <a:xfrm>
            <a:off x="6423025" y="3709988"/>
            <a:ext cx="2114550" cy="339725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</a:rPr>
              <a:t>patches of black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17140" name="AutoShape 20"/>
          <p:cNvSpPr>
            <a:spLocks noChangeArrowheads="1"/>
          </p:cNvSpPr>
          <p:nvPr/>
        </p:nvSpPr>
        <p:spPr bwMode="auto">
          <a:xfrm>
            <a:off x="6421438" y="6518275"/>
            <a:ext cx="2314575" cy="339725"/>
          </a:xfrm>
          <a:prstGeom prst="roundRect">
            <a:avLst>
              <a:gd name="adj" fmla="val 16667"/>
            </a:avLst>
          </a:prstGeom>
          <a:solidFill>
            <a:srgbClr val="FF60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</a:rPr>
              <a:t>patches of orange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17141" name="AutoShape 21"/>
          <p:cNvSpPr>
            <a:spLocks noChangeArrowheads="1"/>
          </p:cNvSpPr>
          <p:nvPr/>
        </p:nvSpPr>
        <p:spPr bwMode="auto">
          <a:xfrm>
            <a:off x="98425" y="5757863"/>
            <a:ext cx="1651000" cy="1025525"/>
          </a:xfrm>
          <a:prstGeom prst="roundRect">
            <a:avLst>
              <a:gd name="adj" fmla="val 16667"/>
            </a:avLst>
          </a:prstGeom>
          <a:solidFill>
            <a:srgbClr val="FF6003"/>
          </a:solidFill>
          <a:ln w="9525">
            <a:solidFill>
              <a:srgbClr val="201A1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2000" b="1">
                <a:solidFill>
                  <a:srgbClr val="201A17"/>
                </a:solidFill>
              </a:rPr>
              <a:t>tricolor cats</a:t>
            </a:r>
            <a:br>
              <a:rPr lang="en-US" sz="2000" b="1">
                <a:solidFill>
                  <a:srgbClr val="201A17"/>
                </a:solidFill>
              </a:rPr>
            </a:br>
            <a:r>
              <a:rPr lang="en-US" sz="2000" b="1">
                <a:solidFill>
                  <a:srgbClr val="201A17"/>
                </a:solidFill>
              </a:rPr>
              <a:t>can only be</a:t>
            </a:r>
            <a:br>
              <a:rPr lang="en-US" sz="2000" b="1">
                <a:solidFill>
                  <a:srgbClr val="201A17"/>
                </a:solidFill>
              </a:rPr>
            </a:br>
            <a:r>
              <a:rPr lang="en-US" sz="2000" b="1">
                <a:solidFill>
                  <a:srgbClr val="201A17"/>
                </a:solidFill>
              </a:rPr>
              <a:t>female</a:t>
            </a:r>
            <a:endParaRPr lang="en-US" b="1">
              <a:solidFill>
                <a:srgbClr val="201A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7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7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7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7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7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7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7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7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7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7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7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7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7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7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7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build="p" autoUpdateAnimBg="0"/>
      <p:bldP spid="517135" grpId="0" animBg="1"/>
      <p:bldP spid="517139" grpId="0" animBg="1" autoUpdateAnimBg="0"/>
      <p:bldP spid="517140" grpId="0" animBg="1" autoUpdateAnimBg="0"/>
      <p:bldP spid="51714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Polygenic inheritance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951563" y="2054085"/>
            <a:ext cx="4041626" cy="48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29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4833730" cy="5486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Some phenotypes determined by additive effects of </a:t>
            </a:r>
            <a:r>
              <a:rPr lang="en-US" sz="2800" u="sng" dirty="0" smtClean="0">
                <a:solidFill>
                  <a:srgbClr val="FF0000"/>
                </a:solidFill>
              </a:rPr>
              <a:t>2 or more genes</a:t>
            </a:r>
            <a:r>
              <a:rPr lang="en-US" sz="2800" dirty="0" smtClean="0"/>
              <a:t> on a single characteristic</a:t>
            </a:r>
          </a:p>
          <a:p>
            <a:pPr lvl="1" eaLnBrk="1" hangingPunct="1"/>
            <a:r>
              <a:rPr lang="en-US" sz="2400" dirty="0" smtClean="0"/>
              <a:t>phenotypes on a continuum</a:t>
            </a:r>
          </a:p>
          <a:p>
            <a:pPr lvl="1" eaLnBrk="1" hangingPunct="1"/>
            <a:r>
              <a:rPr lang="en-US" sz="2400" dirty="0" smtClean="0"/>
              <a:t>human traits</a:t>
            </a:r>
          </a:p>
          <a:p>
            <a:pPr marL="1085850" lvl="2" eaLnBrk="1" hangingPunct="1"/>
            <a:r>
              <a:rPr lang="en-US" sz="2000" u="sng" dirty="0" smtClean="0">
                <a:solidFill>
                  <a:srgbClr val="FF0000"/>
                </a:solidFill>
              </a:rPr>
              <a:t>skin color</a:t>
            </a:r>
          </a:p>
          <a:p>
            <a:pPr marL="1085850" lvl="2" eaLnBrk="1" hangingPunct="1"/>
            <a:r>
              <a:rPr lang="en-US" sz="2000" u="sng" dirty="0" smtClean="0">
                <a:solidFill>
                  <a:srgbClr val="FF0000"/>
                </a:solidFill>
              </a:rPr>
              <a:t>height</a:t>
            </a:r>
          </a:p>
          <a:p>
            <a:pPr marL="1085850" lvl="2" eaLnBrk="1" hangingPunct="1"/>
            <a:r>
              <a:rPr lang="en-US" sz="2000" u="sng" dirty="0" smtClean="0">
                <a:solidFill>
                  <a:srgbClr val="FF0000"/>
                </a:solidFill>
              </a:rPr>
              <a:t>weight</a:t>
            </a:r>
          </a:p>
          <a:p>
            <a:pPr marL="1085850" lvl="2" eaLnBrk="1" hangingPunct="1"/>
            <a:r>
              <a:rPr lang="en-US" sz="2000" u="sng" dirty="0" smtClean="0">
                <a:solidFill>
                  <a:srgbClr val="FF0000"/>
                </a:solidFill>
              </a:rPr>
              <a:t>intelligence</a:t>
            </a:r>
          </a:p>
          <a:p>
            <a:pPr marL="1085850" lvl="2" eaLnBrk="1" hangingPunct="1"/>
            <a:r>
              <a:rPr lang="en-US" sz="2000" u="sng" dirty="0" smtClean="0">
                <a:solidFill>
                  <a:srgbClr val="FF0000"/>
                </a:solidFill>
              </a:rPr>
              <a:t>behaviors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284413" y="56435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5110385" y="1343579"/>
            <a:ext cx="3938148" cy="578882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1" dirty="0" smtClean="0">
                <a:solidFill>
                  <a:srgbClr val="0F116A"/>
                </a:solidFill>
              </a:rPr>
              <a:t>6 genes for skin color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Extending </a:t>
            </a:r>
            <a:r>
              <a:rPr lang="en-US" dirty="0" err="1" smtClean="0"/>
              <a:t>Mendelian</a:t>
            </a:r>
            <a:r>
              <a:rPr lang="en-US" dirty="0" smtClean="0"/>
              <a:t> genetics</a:t>
            </a:r>
          </a:p>
        </p:txBody>
      </p:sp>
      <p:pic>
        <p:nvPicPr>
          <p:cNvPr id="33795" name="Picture 4" descr="f13-08_how_mendel_condu_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t="2251" r="11250" b="41850"/>
          <a:stretch>
            <a:fillRect/>
          </a:stretch>
        </p:blipFill>
        <p:spPr bwMode="auto">
          <a:xfrm>
            <a:off x="5285478" y="4588773"/>
            <a:ext cx="3712748" cy="209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6962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Mendel worked with a </a:t>
            </a:r>
            <a:r>
              <a:rPr lang="en-US" u="sng" dirty="0" smtClean="0">
                <a:solidFill>
                  <a:srgbClr val="FF0000"/>
                </a:solidFill>
              </a:rPr>
              <a:t>simple system</a:t>
            </a:r>
          </a:p>
          <a:p>
            <a:pPr lvl="1" eaLnBrk="1" hangingPunct="1"/>
            <a:r>
              <a:rPr lang="en-US" dirty="0" smtClean="0"/>
              <a:t>peas are genetically simple</a:t>
            </a:r>
          </a:p>
          <a:p>
            <a:pPr lvl="1" eaLnBrk="1" hangingPunct="1">
              <a:buClrTx/>
            </a:pPr>
            <a:r>
              <a:rPr lang="en-US" dirty="0" smtClean="0"/>
              <a:t>most traits are controlled by a </a:t>
            </a:r>
            <a:r>
              <a:rPr lang="en-US" u="sng" dirty="0" smtClean="0">
                <a:solidFill>
                  <a:srgbClr val="FF0000"/>
                </a:solidFill>
              </a:rPr>
              <a:t>single gene</a:t>
            </a:r>
          </a:p>
          <a:p>
            <a:pPr lvl="1" eaLnBrk="1" hangingPunct="1">
              <a:buClrTx/>
            </a:pPr>
            <a:r>
              <a:rPr lang="en-US" dirty="0" smtClean="0"/>
              <a:t>each gene has only 2 alleles, 1 of which </a:t>
            </a:r>
            <a:br>
              <a:rPr lang="en-US" dirty="0" smtClean="0"/>
            </a:br>
            <a:r>
              <a:rPr lang="en-US" dirty="0" smtClean="0"/>
              <a:t>is completely </a:t>
            </a:r>
            <a:r>
              <a:rPr lang="en-US" u="sng" dirty="0" smtClean="0">
                <a:solidFill>
                  <a:srgbClr val="FF0000"/>
                </a:solidFill>
              </a:rPr>
              <a:t>dominant</a:t>
            </a:r>
            <a:r>
              <a:rPr lang="en-US" dirty="0" smtClean="0"/>
              <a:t> to the other</a:t>
            </a:r>
          </a:p>
          <a:p>
            <a:pPr eaLnBrk="1" hangingPunct="1">
              <a:buClrTx/>
            </a:pPr>
            <a:r>
              <a:rPr lang="en-US" dirty="0" smtClean="0"/>
              <a:t>The relationship between </a:t>
            </a:r>
            <a:br>
              <a:rPr lang="en-US" dirty="0" smtClean="0"/>
            </a:br>
            <a:r>
              <a:rPr lang="en-US" u="sng" dirty="0" smtClean="0">
                <a:solidFill>
                  <a:srgbClr val="FF0000"/>
                </a:solidFill>
              </a:rPr>
              <a:t>genotype &amp; phenotype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rarely that 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Multifactorial</a:t>
            </a:r>
          </a:p>
        </p:txBody>
      </p:sp>
      <p:sp>
        <p:nvSpPr>
          <p:cNvPr id="400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5791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Phenotype is controlled by both</a:t>
            </a:r>
            <a:r>
              <a:rPr lang="en-US" dirty="0" smtClean="0">
                <a:latin typeface="ヒラギノ角ゴ Pro W3" pitchFamily="1" charset="-128"/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environment &amp; genes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/>
          <a:stretch>
            <a:fillRect/>
          </a:stretch>
        </p:blipFill>
        <p:spPr bwMode="auto">
          <a:xfrm>
            <a:off x="0" y="3378200"/>
            <a:ext cx="4572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389" name="Rectangle 5"/>
          <p:cNvSpPr>
            <a:spLocks noChangeArrowheads="1"/>
          </p:cNvSpPr>
          <p:nvPr/>
        </p:nvSpPr>
        <p:spPr bwMode="auto">
          <a:xfrm>
            <a:off x="152400" y="6096000"/>
            <a:ext cx="3657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</a:rPr>
              <a:t>Color of Hydrangea flowers is influenced by </a:t>
            </a:r>
            <a:r>
              <a:rPr lang="en-US" sz="2000" u="sng" dirty="0">
                <a:solidFill>
                  <a:srgbClr val="FF0000"/>
                </a:solidFill>
              </a:rPr>
              <a:t>soil pH</a:t>
            </a:r>
            <a:r>
              <a:rPr lang="en-US" sz="2000" dirty="0">
                <a:solidFill>
                  <a:srgbClr val="0F116A"/>
                </a:solidFill>
              </a:rPr>
              <a:t> </a:t>
            </a:r>
          </a:p>
        </p:txBody>
      </p:sp>
      <p:sp>
        <p:nvSpPr>
          <p:cNvPr id="400392" name="Rectangle 8"/>
          <p:cNvSpPr>
            <a:spLocks noChangeArrowheads="1"/>
          </p:cNvSpPr>
          <p:nvPr/>
        </p:nvSpPr>
        <p:spPr bwMode="auto">
          <a:xfrm>
            <a:off x="1600200" y="2482850"/>
            <a:ext cx="3962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2000" u="sng" dirty="0">
                <a:solidFill>
                  <a:srgbClr val="FF0000"/>
                </a:solidFill>
              </a:rPr>
              <a:t>Human skin color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is influenced by both genetics &amp; environmental conditions</a:t>
            </a:r>
          </a:p>
        </p:txBody>
      </p:sp>
      <p:sp>
        <p:nvSpPr>
          <p:cNvPr id="48135" name="Rectangle 9"/>
          <p:cNvSpPr>
            <a:spLocks noChangeArrowheads="1"/>
          </p:cNvSpPr>
          <p:nvPr/>
        </p:nvSpPr>
        <p:spPr bwMode="auto">
          <a:xfrm>
            <a:off x="3886200" y="5943600"/>
            <a:ext cx="99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136" name="Picture 11" descr="f13-18_environmental_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251" r="22501"/>
          <a:stretch>
            <a:fillRect/>
          </a:stretch>
        </p:blipFill>
        <p:spPr bwMode="auto">
          <a:xfrm>
            <a:off x="6477000" y="381000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19050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18063"/>
            <a:ext cx="3230563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396" name="Rectangle 12"/>
          <p:cNvSpPr>
            <a:spLocks noChangeArrowheads="1"/>
          </p:cNvSpPr>
          <p:nvPr/>
        </p:nvSpPr>
        <p:spPr bwMode="auto">
          <a:xfrm>
            <a:off x="6400800" y="3581400"/>
            <a:ext cx="27432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u="sng" dirty="0">
                <a:solidFill>
                  <a:srgbClr val="FF0000"/>
                </a:solidFill>
              </a:rPr>
              <a:t>Coat color</a:t>
            </a:r>
            <a:r>
              <a:rPr lang="en-US" sz="2000" dirty="0">
                <a:solidFill>
                  <a:schemeClr val="tx2"/>
                </a:solidFill>
              </a:rPr>
              <a:t> in arctic fox influenced by heat sensitive alleles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0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0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0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build="p" autoUpdateAnimBg="0"/>
      <p:bldP spid="400389" grpId="0" animBg="1" autoUpdateAnimBg="0"/>
      <p:bldP spid="400392" grpId="0" build="p" autoUpdateAnimBg="0"/>
      <p:bldP spid="40039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Incomplete dominance</a:t>
            </a:r>
          </a:p>
        </p:txBody>
      </p:sp>
      <p:sp>
        <p:nvSpPr>
          <p:cNvPr id="373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2982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Heterozygote shows an intermediate, </a:t>
            </a:r>
            <a:r>
              <a:rPr lang="en-US" u="sng" dirty="0" smtClean="0">
                <a:solidFill>
                  <a:srgbClr val="FF0000"/>
                </a:solidFill>
              </a:rPr>
              <a:t>blended</a:t>
            </a:r>
            <a:r>
              <a:rPr lang="en-US" dirty="0" smtClean="0"/>
              <a:t> phenotype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example:</a:t>
            </a:r>
            <a:endParaRPr lang="en-US" dirty="0" smtClean="0">
              <a:solidFill>
                <a:srgbClr val="CC0000"/>
              </a:solidFill>
            </a:endParaRPr>
          </a:p>
          <a:p>
            <a:pPr marL="1085850" lvl="2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RR</a:t>
            </a:r>
            <a:r>
              <a:rPr lang="en-US" dirty="0" smtClean="0"/>
              <a:t> = red flowers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u="sng" dirty="0" err="1" smtClean="0">
                <a:solidFill>
                  <a:srgbClr val="201A17"/>
                </a:solidFill>
              </a:rPr>
              <a:t>rr</a:t>
            </a:r>
            <a:r>
              <a:rPr lang="en-US" dirty="0" smtClean="0"/>
              <a:t> = white flowers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u="sng" dirty="0" err="1" smtClean="0">
                <a:solidFill>
                  <a:srgbClr val="C0119B"/>
                </a:solidFill>
              </a:rPr>
              <a:t>Rr</a:t>
            </a:r>
            <a:r>
              <a:rPr lang="en-US" dirty="0" smtClean="0"/>
              <a:t> = pink flowers</a:t>
            </a:r>
          </a:p>
          <a:p>
            <a:pPr marL="1428750" lvl="3" eaLnBrk="1" hangingPunct="1">
              <a:lnSpc>
                <a:spcPct val="90000"/>
              </a:lnSpc>
            </a:pPr>
            <a:r>
              <a:rPr lang="en-US" dirty="0" smtClean="0"/>
              <a:t>make 50% less color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8" b="19460"/>
          <a:stretch>
            <a:fillRect/>
          </a:stretch>
        </p:blipFill>
        <p:spPr bwMode="auto">
          <a:xfrm>
            <a:off x="1143000" y="4343400"/>
            <a:ext cx="6904038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768" name="Rectangle 8"/>
          <p:cNvSpPr>
            <a:spLocks noChangeArrowheads="1"/>
          </p:cNvSpPr>
          <p:nvPr/>
        </p:nvSpPr>
        <p:spPr bwMode="auto">
          <a:xfrm>
            <a:off x="2649538" y="6303963"/>
            <a:ext cx="7350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/>
              <a:t>RR</a:t>
            </a:r>
          </a:p>
        </p:txBody>
      </p:sp>
      <p:sp>
        <p:nvSpPr>
          <p:cNvPr id="373769" name="Rectangle 9"/>
          <p:cNvSpPr>
            <a:spLocks noChangeArrowheads="1"/>
          </p:cNvSpPr>
          <p:nvPr/>
        </p:nvSpPr>
        <p:spPr bwMode="auto">
          <a:xfrm>
            <a:off x="4518306" y="2633504"/>
            <a:ext cx="10871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dirty="0" smtClean="0">
                <a:sym typeface="Symbol" pitchFamily="48" charset="2"/>
              </a:rPr>
              <a:t> </a:t>
            </a:r>
            <a:r>
              <a:rPr lang="en-US" u="sng" dirty="0" smtClean="0"/>
              <a:t>RR</a:t>
            </a:r>
            <a:endParaRPr lang="en-US" sz="3000" u="sng" dirty="0"/>
          </a:p>
        </p:txBody>
      </p:sp>
      <p:sp>
        <p:nvSpPr>
          <p:cNvPr id="373770" name="Rectangle 10"/>
          <p:cNvSpPr>
            <a:spLocks noChangeArrowheads="1"/>
          </p:cNvSpPr>
          <p:nvPr/>
        </p:nvSpPr>
        <p:spPr bwMode="auto">
          <a:xfrm>
            <a:off x="4518467" y="3033554"/>
            <a:ext cx="12346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  <a:sym typeface="Symbol" pitchFamily="48" charset="2"/>
              </a:rPr>
              <a:t> </a:t>
            </a:r>
            <a:r>
              <a:rPr lang="en-US" u="sng" dirty="0" smtClean="0">
                <a:solidFill>
                  <a:srgbClr val="000000"/>
                </a:solidFill>
              </a:rPr>
              <a:t>WW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73771" name="Rectangle 11"/>
          <p:cNvSpPr>
            <a:spLocks noChangeArrowheads="1"/>
          </p:cNvSpPr>
          <p:nvPr/>
        </p:nvSpPr>
        <p:spPr bwMode="auto">
          <a:xfrm>
            <a:off x="4525207" y="3433604"/>
            <a:ext cx="11548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dirty="0" smtClean="0">
                <a:solidFill>
                  <a:srgbClr val="C0119B"/>
                </a:solidFill>
                <a:sym typeface="Symbol" pitchFamily="48" charset="2"/>
              </a:rPr>
              <a:t> </a:t>
            </a:r>
            <a:r>
              <a:rPr lang="en-US" u="sng" dirty="0" err="1" smtClean="0">
                <a:solidFill>
                  <a:srgbClr val="C0119B"/>
                </a:solidFill>
              </a:rPr>
              <a:t>RW</a:t>
            </a:r>
            <a:endParaRPr lang="en-US" u="sng" dirty="0">
              <a:solidFill>
                <a:srgbClr val="FF00FF"/>
              </a:solidFill>
            </a:endParaRPr>
          </a:p>
        </p:txBody>
      </p:sp>
      <p:sp>
        <p:nvSpPr>
          <p:cNvPr id="373772" name="Rectangle 12"/>
          <p:cNvSpPr>
            <a:spLocks noChangeArrowheads="1"/>
          </p:cNvSpPr>
          <p:nvPr/>
        </p:nvSpPr>
        <p:spPr bwMode="auto">
          <a:xfrm>
            <a:off x="7127875" y="6303963"/>
            <a:ext cx="903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WW</a:t>
            </a:r>
          </a:p>
        </p:txBody>
      </p:sp>
      <p:sp>
        <p:nvSpPr>
          <p:cNvPr id="373773" name="Rectangle 13"/>
          <p:cNvSpPr>
            <a:spLocks noChangeArrowheads="1"/>
          </p:cNvSpPr>
          <p:nvPr/>
        </p:nvSpPr>
        <p:spPr bwMode="auto">
          <a:xfrm>
            <a:off x="4884738" y="6303963"/>
            <a:ext cx="819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C0119B"/>
                </a:solidFill>
              </a:rPr>
              <a:t>RW</a:t>
            </a: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3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3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3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3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3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3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3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3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3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 build="p" autoUpdateAnimBg="0"/>
      <p:bldP spid="373768" grpId="0" build="p" autoUpdateAnimBg="0"/>
      <p:bldP spid="373769" grpId="0" build="p" autoUpdateAnimBg="0"/>
      <p:bldP spid="373770" grpId="0" build="p" autoUpdateAnimBg="0"/>
      <p:bldP spid="373771" grpId="0" build="p" autoUpdateAnimBg="0"/>
      <p:bldP spid="373772" grpId="0" build="p" autoUpdateAnimBg="0"/>
      <p:bldP spid="37377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4" r="44211" b="81534"/>
          <a:stretch>
            <a:fillRect/>
          </a:stretch>
        </p:blipFill>
        <p:spPr bwMode="auto">
          <a:xfrm>
            <a:off x="5105400" y="1295400"/>
            <a:ext cx="81438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89" b="81534"/>
          <a:stretch>
            <a:fillRect/>
          </a:stretch>
        </p:blipFill>
        <p:spPr bwMode="auto">
          <a:xfrm>
            <a:off x="3352800" y="1295400"/>
            <a:ext cx="8921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Incomplete dominance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361735" y="1547422"/>
            <a:ext cx="2007281" cy="63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dirty="0"/>
              <a:t>true-breeding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u="sng" dirty="0"/>
              <a:t>red</a:t>
            </a:r>
            <a:r>
              <a:rPr lang="en-US" sz="2200" dirty="0"/>
              <a:t> flowers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223868" y="1547422"/>
            <a:ext cx="2085828" cy="63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dirty="0">
                <a:solidFill>
                  <a:srgbClr val="000000"/>
                </a:solidFill>
              </a:rPr>
              <a:t>true-breeding 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u="sng" dirty="0">
                <a:solidFill>
                  <a:srgbClr val="000000"/>
                </a:solidFill>
              </a:rPr>
              <a:t>white</a:t>
            </a:r>
            <a:r>
              <a:rPr lang="en-US" sz="2200" dirty="0">
                <a:solidFill>
                  <a:srgbClr val="000000"/>
                </a:solidFill>
              </a:rPr>
              <a:t> flowers</a:t>
            </a:r>
            <a:endParaRPr lang="en-US" sz="2200" dirty="0">
              <a:solidFill>
                <a:srgbClr val="0F116A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378325" y="1512888"/>
            <a:ext cx="404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dirty="0">
                <a:solidFill>
                  <a:srgbClr val="0F116A"/>
                </a:solidFill>
              </a:rPr>
              <a:t>X</a:t>
            </a:r>
          </a:p>
        </p:txBody>
      </p:sp>
      <p:sp>
        <p:nvSpPr>
          <p:cNvPr id="35849" name="AutoShape 19"/>
          <p:cNvSpPr>
            <a:spLocks noChangeArrowheads="1"/>
          </p:cNvSpPr>
          <p:nvPr/>
        </p:nvSpPr>
        <p:spPr bwMode="auto">
          <a:xfrm>
            <a:off x="4495800" y="20574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AutoShape 21"/>
          <p:cNvSpPr>
            <a:spLocks noChangeArrowheads="1"/>
          </p:cNvSpPr>
          <p:nvPr/>
        </p:nvSpPr>
        <p:spPr bwMode="auto">
          <a:xfrm>
            <a:off x="595313" y="1604963"/>
            <a:ext cx="466725" cy="493712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 anchor="ctr"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/>
              <a:t>P</a:t>
            </a:r>
          </a:p>
        </p:txBody>
      </p:sp>
      <p:sp>
        <p:nvSpPr>
          <p:cNvPr id="35851" name="Rectangle 37"/>
          <p:cNvSpPr>
            <a:spLocks noChangeArrowheads="1"/>
          </p:cNvSpPr>
          <p:nvPr/>
        </p:nvSpPr>
        <p:spPr bwMode="auto">
          <a:xfrm>
            <a:off x="3743325" y="2320925"/>
            <a:ext cx="227013" cy="193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Rectangle 38"/>
          <p:cNvSpPr>
            <a:spLocks noChangeArrowheads="1"/>
          </p:cNvSpPr>
          <p:nvPr/>
        </p:nvSpPr>
        <p:spPr bwMode="auto">
          <a:xfrm>
            <a:off x="5459413" y="2311400"/>
            <a:ext cx="227012" cy="193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565150" y="2951163"/>
            <a:ext cx="8420100" cy="1651000"/>
            <a:chOff x="356" y="1859"/>
            <a:chExt cx="5304" cy="1040"/>
          </a:xfrm>
        </p:grpSpPr>
        <p:sp>
          <p:nvSpPr>
            <p:cNvPr id="35871" name="AutoShape 9"/>
            <p:cNvSpPr>
              <a:spLocks noChangeArrowheads="1"/>
            </p:cNvSpPr>
            <p:nvPr/>
          </p:nvSpPr>
          <p:spPr bwMode="auto">
            <a:xfrm>
              <a:off x="4900" y="2169"/>
              <a:ext cx="760" cy="339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tIns="137160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/>
                <a:t>100%</a:t>
              </a:r>
            </a:p>
          </p:txBody>
        </p:sp>
        <p:sp>
          <p:nvSpPr>
            <p:cNvPr id="35872" name="AutoShape 10"/>
            <p:cNvSpPr>
              <a:spLocks noChangeArrowheads="1"/>
            </p:cNvSpPr>
            <p:nvPr/>
          </p:nvSpPr>
          <p:spPr bwMode="auto">
            <a:xfrm>
              <a:off x="2051" y="1859"/>
              <a:ext cx="1675" cy="23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 dirty="0">
                  <a:solidFill>
                    <a:srgbClr val="0F116A"/>
                  </a:solidFill>
                </a:rPr>
                <a:t>100% </a:t>
              </a:r>
              <a:r>
                <a:rPr lang="en-US" sz="2200" u="sng" dirty="0">
                  <a:solidFill>
                    <a:schemeClr val="tx2"/>
                  </a:solidFill>
                </a:rPr>
                <a:t>pink</a:t>
              </a:r>
              <a:r>
                <a:rPr lang="en-US" sz="2200" dirty="0">
                  <a:solidFill>
                    <a:schemeClr val="tx2"/>
                  </a:solidFill>
                </a:rPr>
                <a:t> flowers</a:t>
              </a:r>
              <a:endParaRPr lang="en-US" sz="3000" dirty="0">
                <a:solidFill>
                  <a:srgbClr val="0F116A"/>
                </a:solidFill>
              </a:endParaRPr>
            </a:p>
          </p:txBody>
        </p:sp>
        <p:sp>
          <p:nvSpPr>
            <p:cNvPr id="35873" name="AutoShape 11"/>
            <p:cNvSpPr>
              <a:spLocks noChangeArrowheads="1"/>
            </p:cNvSpPr>
            <p:nvPr/>
          </p:nvSpPr>
          <p:spPr bwMode="auto">
            <a:xfrm>
              <a:off x="356" y="2045"/>
              <a:ext cx="992" cy="664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/>
                <a:t>F</a:t>
              </a:r>
              <a:r>
                <a:rPr lang="en-US" sz="3000" baseline="-25000"/>
                <a:t>1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generation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(hybrids)</a:t>
              </a:r>
              <a:endParaRPr lang="en-US" sz="3000"/>
            </a:p>
          </p:txBody>
        </p:sp>
        <p:grpSp>
          <p:nvGrpSpPr>
            <p:cNvPr id="35874" name="Group 25"/>
            <p:cNvGrpSpPr>
              <a:grpSpLocks/>
            </p:cNvGrpSpPr>
            <p:nvPr/>
          </p:nvGrpSpPr>
          <p:grpSpPr bwMode="auto">
            <a:xfrm>
              <a:off x="1776" y="2112"/>
              <a:ext cx="2289" cy="696"/>
              <a:chOff x="1872" y="2208"/>
              <a:chExt cx="2289" cy="696"/>
            </a:xfrm>
          </p:grpSpPr>
          <p:pic>
            <p:nvPicPr>
              <p:cNvPr id="35883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90" t="31985" r="62105" b="50174"/>
              <a:stretch>
                <a:fillRect/>
              </a:stretch>
            </p:blipFill>
            <p:spPr bwMode="auto">
              <a:xfrm>
                <a:off x="1872" y="2208"/>
                <a:ext cx="513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84" name="Picture 2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90" t="31985" r="62105" b="50174"/>
              <a:stretch>
                <a:fillRect/>
              </a:stretch>
            </p:blipFill>
            <p:spPr bwMode="auto">
              <a:xfrm>
                <a:off x="2464" y="2208"/>
                <a:ext cx="513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85" name="Picture 2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90" t="31985" r="62105" b="50174"/>
              <a:stretch>
                <a:fillRect/>
              </a:stretch>
            </p:blipFill>
            <p:spPr bwMode="auto">
              <a:xfrm>
                <a:off x="3056" y="2208"/>
                <a:ext cx="513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86" name="Picture 2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90" t="31985" r="62105" b="50174"/>
              <a:stretch>
                <a:fillRect/>
              </a:stretch>
            </p:blipFill>
            <p:spPr bwMode="auto">
              <a:xfrm>
                <a:off x="3648" y="2208"/>
                <a:ext cx="513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875" name="Rectangle 39"/>
            <p:cNvSpPr>
              <a:spLocks noChangeArrowheads="1"/>
            </p:cNvSpPr>
            <p:nvPr/>
          </p:nvSpPr>
          <p:spPr bwMode="auto">
            <a:xfrm>
              <a:off x="2029" y="2777"/>
              <a:ext cx="143" cy="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6" name="Rectangle 41"/>
            <p:cNvSpPr>
              <a:spLocks noChangeArrowheads="1"/>
            </p:cNvSpPr>
            <p:nvPr/>
          </p:nvSpPr>
          <p:spPr bwMode="auto">
            <a:xfrm>
              <a:off x="2646" y="2777"/>
              <a:ext cx="143" cy="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7" name="Rectangle 42"/>
            <p:cNvSpPr>
              <a:spLocks noChangeArrowheads="1"/>
            </p:cNvSpPr>
            <p:nvPr/>
          </p:nvSpPr>
          <p:spPr bwMode="auto">
            <a:xfrm>
              <a:off x="3224" y="2777"/>
              <a:ext cx="143" cy="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Rectangle 43"/>
            <p:cNvSpPr>
              <a:spLocks noChangeArrowheads="1"/>
            </p:cNvSpPr>
            <p:nvPr/>
          </p:nvSpPr>
          <p:spPr bwMode="auto">
            <a:xfrm>
              <a:off x="3814" y="2772"/>
              <a:ext cx="143" cy="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9" name="Rectangle 47"/>
            <p:cNvSpPr>
              <a:spLocks noChangeArrowheads="1"/>
            </p:cNvSpPr>
            <p:nvPr/>
          </p:nvSpPr>
          <p:spPr bwMode="auto">
            <a:xfrm>
              <a:off x="2066" y="2067"/>
              <a:ext cx="143" cy="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0" name="Rectangle 48"/>
            <p:cNvSpPr>
              <a:spLocks noChangeArrowheads="1"/>
            </p:cNvSpPr>
            <p:nvPr/>
          </p:nvSpPr>
          <p:spPr bwMode="auto">
            <a:xfrm>
              <a:off x="2652" y="2067"/>
              <a:ext cx="143" cy="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1" name="Rectangle 49"/>
            <p:cNvSpPr>
              <a:spLocks noChangeArrowheads="1"/>
            </p:cNvSpPr>
            <p:nvPr/>
          </p:nvSpPr>
          <p:spPr bwMode="auto">
            <a:xfrm>
              <a:off x="3257" y="2067"/>
              <a:ext cx="143" cy="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2" name="Rectangle 50"/>
            <p:cNvSpPr>
              <a:spLocks noChangeArrowheads="1"/>
            </p:cNvSpPr>
            <p:nvPr/>
          </p:nvSpPr>
          <p:spPr bwMode="auto">
            <a:xfrm>
              <a:off x="3839" y="2067"/>
              <a:ext cx="143" cy="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577850" y="5110163"/>
            <a:ext cx="8369300" cy="1744662"/>
            <a:chOff x="364" y="3221"/>
            <a:chExt cx="5272" cy="1099"/>
          </a:xfrm>
        </p:grpSpPr>
        <p:pic>
          <p:nvPicPr>
            <p:cNvPr id="35859" name="Picture 6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0" t="31985" r="62105" b="50174"/>
            <a:stretch>
              <a:fillRect/>
            </a:stretch>
          </p:blipFill>
          <p:spPr bwMode="auto">
            <a:xfrm>
              <a:off x="2677" y="3576"/>
              <a:ext cx="513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0" name="Rectangle 64"/>
            <p:cNvSpPr>
              <a:spLocks noChangeArrowheads="1"/>
            </p:cNvSpPr>
            <p:nvPr/>
          </p:nvSpPr>
          <p:spPr bwMode="auto">
            <a:xfrm>
              <a:off x="2970" y="3524"/>
              <a:ext cx="143" cy="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861" name="Picture 6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84" r="44211" b="81534"/>
            <a:stretch>
              <a:fillRect/>
            </a:stretch>
          </p:blipFill>
          <p:spPr bwMode="auto">
            <a:xfrm>
              <a:off x="3493" y="3564"/>
              <a:ext cx="513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2" name="AutoShape 66"/>
            <p:cNvSpPr>
              <a:spLocks noChangeArrowheads="1"/>
            </p:cNvSpPr>
            <p:nvPr/>
          </p:nvSpPr>
          <p:spPr bwMode="auto">
            <a:xfrm>
              <a:off x="3447" y="3221"/>
              <a:ext cx="602" cy="43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0F116A"/>
                  </a:solidFill>
                </a:rPr>
                <a:t>25%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000000"/>
                  </a:solidFill>
                </a:rPr>
                <a:t>white</a:t>
              </a:r>
              <a:endParaRPr lang="en-US" sz="2200">
                <a:solidFill>
                  <a:srgbClr val="0F116A"/>
                </a:solidFill>
              </a:endParaRPr>
            </a:p>
          </p:txBody>
        </p:sp>
        <p:sp>
          <p:nvSpPr>
            <p:cNvPr id="35863" name="AutoShape 67"/>
            <p:cNvSpPr>
              <a:spLocks noChangeArrowheads="1"/>
            </p:cNvSpPr>
            <p:nvPr/>
          </p:nvSpPr>
          <p:spPr bwMode="auto">
            <a:xfrm>
              <a:off x="364" y="3613"/>
              <a:ext cx="978" cy="503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tIns="91440" anchor="ctr">
              <a:spAutoFit/>
            </a:bodyPr>
            <a:lstStyle/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/>
                <a:t>F</a:t>
              </a:r>
              <a:r>
                <a:rPr lang="en-US" sz="3000" baseline="-25000"/>
                <a:t>2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generation</a:t>
              </a:r>
              <a:endParaRPr lang="en-US" sz="3000">
                <a:solidFill>
                  <a:srgbClr val="0F116A"/>
                </a:solidFill>
              </a:endParaRPr>
            </a:p>
          </p:txBody>
        </p:sp>
        <p:pic>
          <p:nvPicPr>
            <p:cNvPr id="35864" name="Picture 6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789" b="81534"/>
            <a:stretch>
              <a:fillRect/>
            </a:stretch>
          </p:blipFill>
          <p:spPr bwMode="auto">
            <a:xfrm>
              <a:off x="1822" y="3558"/>
              <a:ext cx="562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5" name="AutoShape 69"/>
            <p:cNvSpPr>
              <a:spLocks noChangeArrowheads="1"/>
            </p:cNvSpPr>
            <p:nvPr/>
          </p:nvSpPr>
          <p:spPr bwMode="auto">
            <a:xfrm>
              <a:off x="1838" y="3221"/>
              <a:ext cx="502" cy="43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0F116A"/>
                  </a:solidFill>
                </a:rPr>
                <a:t>25%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chemeClr val="tx2"/>
                  </a:solidFill>
                </a:rPr>
                <a:t>red</a:t>
              </a:r>
              <a:endParaRPr lang="en-US" sz="2200">
                <a:solidFill>
                  <a:srgbClr val="0F116A"/>
                </a:solidFill>
              </a:endParaRPr>
            </a:p>
          </p:txBody>
        </p:sp>
        <p:sp>
          <p:nvSpPr>
            <p:cNvPr id="35866" name="AutoShape 70"/>
            <p:cNvSpPr>
              <a:spLocks noChangeArrowheads="1"/>
            </p:cNvSpPr>
            <p:nvPr/>
          </p:nvSpPr>
          <p:spPr bwMode="auto">
            <a:xfrm>
              <a:off x="4932" y="3349"/>
              <a:ext cx="704" cy="339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tIns="137160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/>
                <a:t>1:2:1</a:t>
              </a:r>
            </a:p>
          </p:txBody>
        </p:sp>
        <p:sp>
          <p:nvSpPr>
            <p:cNvPr id="35867" name="Rectangle 71"/>
            <p:cNvSpPr>
              <a:spLocks noChangeArrowheads="1"/>
            </p:cNvSpPr>
            <p:nvPr/>
          </p:nvSpPr>
          <p:spPr bwMode="auto">
            <a:xfrm>
              <a:off x="2074" y="4198"/>
              <a:ext cx="143" cy="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8" name="Rectangle 72"/>
            <p:cNvSpPr>
              <a:spLocks noChangeArrowheads="1"/>
            </p:cNvSpPr>
            <p:nvPr/>
          </p:nvSpPr>
          <p:spPr bwMode="auto">
            <a:xfrm>
              <a:off x="2938" y="4198"/>
              <a:ext cx="143" cy="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9" name="Rectangle 73"/>
            <p:cNvSpPr>
              <a:spLocks noChangeArrowheads="1"/>
            </p:cNvSpPr>
            <p:nvPr/>
          </p:nvSpPr>
          <p:spPr bwMode="auto">
            <a:xfrm>
              <a:off x="3706" y="4198"/>
              <a:ext cx="143" cy="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0" name="AutoShape 74"/>
            <p:cNvSpPr>
              <a:spLocks noChangeArrowheads="1"/>
            </p:cNvSpPr>
            <p:nvPr/>
          </p:nvSpPr>
          <p:spPr bwMode="auto">
            <a:xfrm>
              <a:off x="2641" y="3221"/>
              <a:ext cx="512" cy="43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0F116A"/>
                  </a:solidFill>
                </a:rPr>
                <a:t>50%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chemeClr val="tx2"/>
                  </a:solidFill>
                </a:rPr>
                <a:t>pink</a:t>
              </a:r>
              <a:endParaRPr lang="en-US" sz="2200">
                <a:solidFill>
                  <a:srgbClr val="0F116A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50356" y="2258853"/>
            <a:ext cx="7413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RR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941888" y="2258852"/>
            <a:ext cx="9413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40044"/>
                </a:solidFill>
              </a:rPr>
              <a:t>WW</a:t>
            </a:r>
            <a:endParaRPr lang="en-US" dirty="0">
              <a:solidFill>
                <a:srgbClr val="440044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55912" y="4300538"/>
            <a:ext cx="7413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dirty="0" err="1" smtClean="0">
                <a:solidFill>
                  <a:srgbClr val="440044"/>
                </a:solidFill>
              </a:rPr>
              <a:t>W</a:t>
            </a:r>
            <a:endParaRPr lang="en-US" dirty="0">
              <a:solidFill>
                <a:srgbClr val="440044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95712" y="4300537"/>
            <a:ext cx="7413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dirty="0" err="1" smtClean="0">
                <a:solidFill>
                  <a:srgbClr val="440044"/>
                </a:solidFill>
              </a:rPr>
              <a:t>W</a:t>
            </a:r>
            <a:endParaRPr lang="en-US" dirty="0">
              <a:solidFill>
                <a:srgbClr val="440044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47418" y="4300538"/>
            <a:ext cx="7413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dirty="0" err="1" smtClean="0">
                <a:solidFill>
                  <a:srgbClr val="440044"/>
                </a:solidFill>
              </a:rPr>
              <a:t>W</a:t>
            </a:r>
            <a:endParaRPr lang="en-US" dirty="0">
              <a:solidFill>
                <a:srgbClr val="440044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86425" y="4300538"/>
            <a:ext cx="7413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dirty="0" err="1" smtClean="0">
                <a:solidFill>
                  <a:srgbClr val="440044"/>
                </a:solidFill>
              </a:rPr>
              <a:t>W</a:t>
            </a:r>
            <a:endParaRPr lang="en-US" dirty="0">
              <a:solidFill>
                <a:srgbClr val="440044"/>
              </a:solidFill>
            </a:endParaRPr>
          </a:p>
        </p:txBody>
      </p:sp>
      <p:sp>
        <p:nvSpPr>
          <p:cNvPr id="375868" name="AutoShape 60"/>
          <p:cNvSpPr>
            <a:spLocks noChangeArrowheads="1"/>
          </p:cNvSpPr>
          <p:nvPr/>
        </p:nvSpPr>
        <p:spPr bwMode="auto">
          <a:xfrm flipH="1">
            <a:off x="4086225" y="4057650"/>
            <a:ext cx="1079500" cy="1079500"/>
          </a:xfrm>
          <a:custGeom>
            <a:avLst/>
            <a:gdLst>
              <a:gd name="T0" fmla="*/ 523022848 w 21600"/>
              <a:gd name="T1" fmla="*/ 281858799 h 21600"/>
              <a:gd name="T2" fmla="*/ 1360734339 w 21600"/>
              <a:gd name="T3" fmla="*/ 2147483647 h 21600"/>
              <a:gd name="T4" fmla="*/ 867793408 w 21600"/>
              <a:gd name="T5" fmla="*/ 727363602 h 21600"/>
              <a:gd name="T6" fmla="*/ 2147483647 w 21600"/>
              <a:gd name="T7" fmla="*/ 1790510926 h 21600"/>
              <a:gd name="T8" fmla="*/ 2147483647 w 21600"/>
              <a:gd name="T9" fmla="*/ 2147483647 h 21600"/>
              <a:gd name="T10" fmla="*/ 1780150525 w 21600"/>
              <a:gd name="T11" fmla="*/ 146558712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66" y="12450"/>
                </a:moveTo>
                <a:cubicBezTo>
                  <a:pt x="17012" y="11912"/>
                  <a:pt x="17087" y="11357"/>
                  <a:pt x="17087" y="10800"/>
                </a:cubicBezTo>
                <a:cubicBezTo>
                  <a:pt x="17087" y="7327"/>
                  <a:pt x="14272" y="4513"/>
                  <a:pt x="10800" y="4513"/>
                </a:cubicBezTo>
                <a:cubicBezTo>
                  <a:pt x="7327" y="4513"/>
                  <a:pt x="4513" y="7327"/>
                  <a:pt x="4513" y="10800"/>
                </a:cubicBezTo>
                <a:cubicBezTo>
                  <a:pt x="4513" y="14272"/>
                  <a:pt x="7327" y="17087"/>
                  <a:pt x="10800" y="17087"/>
                </a:cubicBezTo>
                <a:cubicBezTo>
                  <a:pt x="10825" y="17087"/>
                  <a:pt x="10850" y="17086"/>
                  <a:pt x="10875" y="17086"/>
                </a:cubicBezTo>
                <a:lnTo>
                  <a:pt x="10928" y="21599"/>
                </a:lnTo>
                <a:cubicBezTo>
                  <a:pt x="10885" y="21599"/>
                  <a:pt x="10842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57"/>
                  <a:pt x="21472" y="12711"/>
                  <a:pt x="21221" y="13635"/>
                </a:cubicBezTo>
                <a:lnTo>
                  <a:pt x="23826" y="14344"/>
                </a:lnTo>
                <a:lnTo>
                  <a:pt x="17742" y="17826"/>
                </a:lnTo>
                <a:lnTo>
                  <a:pt x="14261" y="11741"/>
                </a:lnTo>
                <a:lnTo>
                  <a:pt x="16866" y="1245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5869" name="Rectangle 61"/>
          <p:cNvSpPr>
            <a:spLocks noChangeArrowheads="1"/>
          </p:cNvSpPr>
          <p:nvPr/>
        </p:nvSpPr>
        <p:spPr bwMode="auto">
          <a:xfrm>
            <a:off x="4594225" y="4530725"/>
            <a:ext cx="1344613" cy="2444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self-pollinate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21617" y="6293809"/>
            <a:ext cx="7413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dirty="0" err="1" smtClean="0">
                <a:solidFill>
                  <a:srgbClr val="440044"/>
                </a:solidFill>
              </a:rPr>
              <a:t>W</a:t>
            </a:r>
            <a:endParaRPr lang="en-US" dirty="0">
              <a:solidFill>
                <a:srgbClr val="44004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72668" y="6293809"/>
            <a:ext cx="7413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RR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135929" y="6293809"/>
            <a:ext cx="9413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40044"/>
                </a:solidFill>
              </a:rPr>
              <a:t>WW</a:t>
            </a:r>
            <a:endParaRPr lang="en-US" dirty="0">
              <a:solidFill>
                <a:srgbClr val="4400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37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5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/>
      <p:bldP spid="49" grpId="0"/>
      <p:bldP spid="50" grpId="0"/>
      <p:bldP spid="51" grpId="0"/>
      <p:bldP spid="52" grpId="0"/>
      <p:bldP spid="375868" grpId="0" animBg="1"/>
      <p:bldP spid="375869" grpId="0" animBg="1" autoUpdateAnimBg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Co-dominance</a:t>
            </a:r>
          </a:p>
        </p:txBody>
      </p:sp>
      <p:sp>
        <p:nvSpPr>
          <p:cNvPr id="3799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20949" y="1429656"/>
            <a:ext cx="8009075" cy="1807029"/>
          </a:xfrm>
        </p:spPr>
        <p:txBody>
          <a:bodyPr/>
          <a:lstStyle/>
          <a:p>
            <a:pPr eaLnBrk="1" hangingPunct="1"/>
            <a:r>
              <a:rPr lang="en-US" dirty="0" smtClean="0"/>
              <a:t>2 alleles affect the phenotype </a:t>
            </a:r>
            <a:r>
              <a:rPr lang="en-US" u="sng" dirty="0" smtClean="0">
                <a:solidFill>
                  <a:srgbClr val="FF0000"/>
                </a:solidFill>
              </a:rPr>
              <a:t>equally</a:t>
            </a:r>
            <a:r>
              <a:rPr lang="en-US" dirty="0" smtClean="0"/>
              <a:t> &amp; </a:t>
            </a:r>
            <a:r>
              <a:rPr lang="en-US" u="sng" dirty="0" smtClean="0">
                <a:solidFill>
                  <a:srgbClr val="FF0000"/>
                </a:solidFill>
              </a:rPr>
              <a:t>separately</a:t>
            </a:r>
          </a:p>
          <a:p>
            <a:pPr lvl="1" eaLnBrk="1" hangingPunct="1"/>
            <a:r>
              <a:rPr lang="en-US" dirty="0" smtClean="0"/>
              <a:t>NOT blended phenotype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6871" name="Picture 7" descr="http://blog.savcds.org/swanson/files/2010/01/Co-dominance_Rhododendr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28" y="3654418"/>
            <a:ext cx="1934179" cy="1890359"/>
          </a:xfrm>
          <a:prstGeom prst="rect">
            <a:avLst/>
          </a:prstGeom>
          <a:noFill/>
          <a:ln>
            <a:solidFill>
              <a:srgbClr val="44004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http://s3.amazonaws.com/picable/2007/06/18/36730_White-Rhododendron_4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b="10978"/>
          <a:stretch/>
        </p:blipFill>
        <p:spPr bwMode="auto">
          <a:xfrm>
            <a:off x="649358" y="3715617"/>
            <a:ext cx="1688860" cy="1767961"/>
          </a:xfrm>
          <a:prstGeom prst="rect">
            <a:avLst/>
          </a:prstGeom>
          <a:noFill/>
          <a:ln>
            <a:solidFill>
              <a:srgbClr val="44004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5" name="Picture 11" descr="http://www.irishviews.com/rhododendron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r="9333"/>
          <a:stretch/>
        </p:blipFill>
        <p:spPr bwMode="auto">
          <a:xfrm>
            <a:off x="3027564" y="3702883"/>
            <a:ext cx="1930179" cy="1793428"/>
          </a:xfrm>
          <a:prstGeom prst="rect">
            <a:avLst/>
          </a:prstGeom>
          <a:noFill/>
          <a:ln>
            <a:solidFill>
              <a:srgbClr val="44004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508451" y="4414654"/>
            <a:ext cx="404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dirty="0">
                <a:solidFill>
                  <a:srgbClr val="0F116A"/>
                </a:solidFill>
              </a:rPr>
              <a:t>X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 rot="16200000">
            <a:off x="5628778" y="4180498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14966" y="5678245"/>
            <a:ext cx="7553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RR</a:t>
            </a:r>
            <a:endParaRPr lang="en-US" sz="3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21027" y="5678245"/>
            <a:ext cx="11455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WW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8543" y="5678245"/>
            <a:ext cx="901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solidFill>
                  <a:srgbClr val="C0119B"/>
                </a:solidFill>
              </a:rPr>
              <a:t>RW</a:t>
            </a:r>
            <a:endParaRPr lang="en-US" u="sng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Co-dominance: Human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71600"/>
            <a:ext cx="5085521" cy="4419600"/>
          </a:xfrm>
        </p:spPr>
        <p:txBody>
          <a:bodyPr/>
          <a:lstStyle/>
          <a:p>
            <a:r>
              <a:rPr lang="en-US" sz="2800" dirty="0" smtClean="0"/>
              <a:t>Red blood cells have </a:t>
            </a:r>
            <a:r>
              <a:rPr lang="en-US" sz="2800" u="sng" dirty="0" smtClean="0">
                <a:solidFill>
                  <a:srgbClr val="FF0000"/>
                </a:solidFill>
              </a:rPr>
              <a:t>proteins (antigens) </a:t>
            </a:r>
            <a:r>
              <a:rPr lang="en-US" sz="2800" dirty="0" smtClean="0"/>
              <a:t>on their surface</a:t>
            </a:r>
          </a:p>
          <a:p>
            <a:pPr lvl="1"/>
            <a:r>
              <a:rPr lang="en-US" sz="2400" dirty="0" smtClean="0"/>
              <a:t>Can have A, B, A and B both, or none (O)</a:t>
            </a:r>
          </a:p>
          <a:p>
            <a:r>
              <a:rPr lang="en-US" sz="2800" u="sng" dirty="0" smtClean="0">
                <a:solidFill>
                  <a:srgbClr val="FF0000"/>
                </a:solidFill>
              </a:rPr>
              <a:t>Rh factor</a:t>
            </a:r>
            <a:r>
              <a:rPr lang="en-US" sz="2800" dirty="0" smtClean="0"/>
              <a:t>: you have it (+) or you don’t (-)</a:t>
            </a:r>
          </a:p>
          <a:p>
            <a:r>
              <a:rPr lang="en-US" sz="2800" dirty="0" smtClean="0"/>
              <a:t>The body will make antibodies for any </a:t>
            </a:r>
            <a:r>
              <a:rPr lang="en-US" sz="2800" u="sng" dirty="0" smtClean="0">
                <a:solidFill>
                  <a:srgbClr val="FF0000"/>
                </a:solidFill>
              </a:rPr>
              <a:t>unknown antigens</a:t>
            </a:r>
          </a:p>
          <a:p>
            <a:pPr lvl="1"/>
            <a:r>
              <a:rPr lang="en-US" sz="2400" dirty="0" smtClean="0"/>
              <a:t>Antibodies cause clotting called </a:t>
            </a:r>
            <a:r>
              <a:rPr lang="en-US" sz="2400" u="sng" dirty="0" smtClean="0">
                <a:solidFill>
                  <a:srgbClr val="FF0000"/>
                </a:solidFill>
              </a:rPr>
              <a:t>agglutination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 r="13253"/>
          <a:stretch/>
        </p:blipFill>
        <p:spPr bwMode="auto">
          <a:xfrm>
            <a:off x="6111690" y="1448352"/>
            <a:ext cx="2807024" cy="3773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82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learn.genetics.utah.edu/content/begin/traits/blood/images/ABObloodsystem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6" y="1409475"/>
            <a:ext cx="8221969" cy="4792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33413"/>
            <a:ext cx="7024687" cy="1143000"/>
          </a:xfrm>
        </p:spPr>
        <p:txBody>
          <a:bodyPr/>
          <a:lstStyle/>
          <a:p>
            <a:r>
              <a:rPr lang="en-US" dirty="0" smtClean="0"/>
              <a:t>Blood transfusions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9" y="1307556"/>
            <a:ext cx="3680585" cy="3508375"/>
          </a:xfrm>
        </p:spPr>
        <p:txBody>
          <a:bodyPr/>
          <a:lstStyle/>
          <a:p>
            <a:r>
              <a:rPr lang="en-US" sz="2800" dirty="0" smtClean="0"/>
              <a:t>If you get blood that has an </a:t>
            </a:r>
            <a:r>
              <a:rPr lang="en-US" sz="2800" b="1" u="sng" dirty="0" smtClean="0">
                <a:solidFill>
                  <a:srgbClr val="FF0000"/>
                </a:solidFill>
              </a:rPr>
              <a:t>unknown antigen</a:t>
            </a:r>
            <a:r>
              <a:rPr lang="en-US" sz="2800" dirty="0" smtClean="0"/>
              <a:t>, your body will attack it and it will form </a:t>
            </a:r>
            <a:r>
              <a:rPr lang="en-US" sz="2800" b="1" dirty="0" smtClean="0"/>
              <a:t>clots (agglutination)</a:t>
            </a:r>
          </a:p>
          <a:p>
            <a:r>
              <a:rPr lang="en-US" sz="2800" dirty="0" smtClean="0"/>
              <a:t>What is your blood type?</a:t>
            </a:r>
          </a:p>
          <a:p>
            <a:pPr lvl="1"/>
            <a:r>
              <a:rPr lang="en-US" sz="2400" dirty="0" smtClean="0"/>
              <a:t>What blood types could you get in a transfusion?</a:t>
            </a:r>
          </a:p>
          <a:p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74" y="1669142"/>
            <a:ext cx="4446441" cy="442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04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4890264"/>
            <a:ext cx="2851150" cy="1736725"/>
          </a:xfrm>
          <a:prstGeom prst="rect">
            <a:avLst/>
          </a:prstGeom>
          <a:noFill/>
          <a:ln w="9525">
            <a:solidFill>
              <a:srgbClr val="201A17"/>
            </a:solidFill>
            <a:miter lim="800000"/>
            <a:headEnd/>
            <a:tailEnd/>
          </a:ln>
          <a:effectLst>
            <a:outerShdw dist="35921" dir="2700000" algn="ctr" rotWithShape="0">
              <a:srgbClr val="201A17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</p:pic>
      <p:sp>
        <p:nvSpPr>
          <p:cNvPr id="492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 linked traits</a:t>
            </a:r>
          </a:p>
        </p:txBody>
      </p:sp>
      <p:sp>
        <p:nvSpPr>
          <p:cNvPr id="49254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09613" y="1357313"/>
            <a:ext cx="8071530" cy="3681412"/>
          </a:xfrm>
        </p:spPr>
        <p:txBody>
          <a:bodyPr/>
          <a:lstStyle/>
          <a:p>
            <a:r>
              <a:rPr lang="en-US" sz="2800" dirty="0"/>
              <a:t>Genes are on </a:t>
            </a:r>
            <a:r>
              <a:rPr lang="en-US" sz="2800" u="sng" dirty="0">
                <a:solidFill>
                  <a:srgbClr val="CC0000"/>
                </a:solidFill>
              </a:rPr>
              <a:t>sex chromosomes</a:t>
            </a:r>
            <a:endParaRPr lang="en-US" sz="2800" dirty="0"/>
          </a:p>
          <a:p>
            <a:pPr lvl="1"/>
            <a:r>
              <a:rPr lang="en-US" dirty="0"/>
              <a:t>as opposed to </a:t>
            </a:r>
            <a:r>
              <a:rPr lang="en-US" u="sng" dirty="0">
                <a:solidFill>
                  <a:srgbClr val="CC0000"/>
                </a:solidFill>
              </a:rPr>
              <a:t>autosomal</a:t>
            </a:r>
            <a:r>
              <a:rPr lang="en-US" dirty="0"/>
              <a:t> chromosomes</a:t>
            </a:r>
          </a:p>
          <a:p>
            <a:pPr lvl="1"/>
            <a:r>
              <a:rPr lang="en-US" dirty="0"/>
              <a:t>first discovered by </a:t>
            </a:r>
            <a:r>
              <a:rPr lang="en-US" dirty="0" err="1"/>
              <a:t>T.H</a:t>
            </a:r>
            <a:r>
              <a:rPr lang="en-US" dirty="0"/>
              <a:t>. Morgan at Columbia U</a:t>
            </a:r>
            <a:r>
              <a:rPr lang="en-US" dirty="0" smtClean="0"/>
              <a:t>. in </a:t>
            </a:r>
            <a:r>
              <a:rPr lang="en-US" u="sng" dirty="0" smtClean="0">
                <a:solidFill>
                  <a:srgbClr val="FF0000"/>
                </a:solidFill>
              </a:rPr>
              <a:t>fruit flies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i="1" dirty="0" smtClean="0"/>
              <a:t>Drosophila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925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60" y="3389276"/>
            <a:ext cx="2794000" cy="3416300"/>
          </a:xfrm>
          <a:prstGeom prst="rect">
            <a:avLst/>
          </a:prstGeom>
          <a:noFill/>
          <a:ln w="9525">
            <a:solidFill>
              <a:srgbClr val="201A17"/>
            </a:solidFill>
            <a:miter lim="800000"/>
            <a:headEnd/>
            <a:tailEnd/>
          </a:ln>
          <a:effectLst>
            <a:outerShdw dist="35921" dir="2700000" algn="ctr" rotWithShape="0">
              <a:srgbClr val="201A17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</p:pic>
      <p:pic>
        <p:nvPicPr>
          <p:cNvPr id="492551" name="Picture 7" descr="15-02-Eye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1" b="4454"/>
          <a:stretch>
            <a:fillRect/>
          </a:stretch>
        </p:blipFill>
        <p:spPr bwMode="auto">
          <a:xfrm>
            <a:off x="619056" y="3561665"/>
            <a:ext cx="3151187" cy="1712912"/>
          </a:xfrm>
          <a:prstGeom prst="rect">
            <a:avLst/>
          </a:prstGeom>
          <a:noFill/>
          <a:ln w="9525">
            <a:solidFill>
              <a:srgbClr val="201A17"/>
            </a:solidFill>
            <a:miter lim="800000"/>
            <a:headEnd/>
            <a:tailEnd/>
          </a:ln>
          <a:effectLst>
            <a:outerShdw dist="35921" dir="2700000" algn="ctr" rotWithShape="0">
              <a:srgbClr val="201A1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88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template2005">
  <a:themeElements>
    <a:clrScheme name=" template2005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 template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 template2005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Silver Streak:Applications:Microsoft Office 2004:Templates:My Templates: template2005.pot</Template>
  <TotalTime>3076</TotalTime>
  <Words>965</Words>
  <Application>Microsoft Office PowerPoint</Application>
  <PresentationFormat>On-screen Show (4:3)</PresentationFormat>
  <Paragraphs>323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Comic Sans MS</vt:lpstr>
      <vt:lpstr>Geneva</vt:lpstr>
      <vt:lpstr>Symbol</vt:lpstr>
      <vt:lpstr>Times</vt:lpstr>
      <vt:lpstr>Webdings</vt:lpstr>
      <vt:lpstr>Wingdings</vt:lpstr>
      <vt:lpstr>ヒラギノ角ゴ Pro W3</vt:lpstr>
      <vt:lpstr> template2005</vt:lpstr>
      <vt:lpstr>PowerPoint Presentation</vt:lpstr>
      <vt:lpstr>Extending Mendelian genetics</vt:lpstr>
      <vt:lpstr>Incomplete dominance</vt:lpstr>
      <vt:lpstr>Incomplete dominance</vt:lpstr>
      <vt:lpstr>Co-dominance</vt:lpstr>
      <vt:lpstr>Co-dominance: Human Blood</vt:lpstr>
      <vt:lpstr>PowerPoint Presentation</vt:lpstr>
      <vt:lpstr>Blood transfusions</vt:lpstr>
      <vt:lpstr>Sex linked traits</vt:lpstr>
      <vt:lpstr>Classes of chromosomes</vt:lpstr>
      <vt:lpstr>Discovery of sex linkage</vt:lpstr>
      <vt:lpstr>What we expected…</vt:lpstr>
      <vt:lpstr>Genetics of Sex</vt:lpstr>
      <vt:lpstr>Let’s reconsider Morgan’s flies…</vt:lpstr>
      <vt:lpstr>Genes on sex chromosomes</vt:lpstr>
      <vt:lpstr>Human X chromosome</vt:lpstr>
      <vt:lpstr>Hemophilia</vt:lpstr>
      <vt:lpstr>X-inactivation</vt:lpstr>
      <vt:lpstr>Polygenic inheritance</vt:lpstr>
      <vt:lpstr>Multifactorial</vt:lpstr>
    </vt:vector>
  </TitlesOfParts>
  <Company>Kim Foglia</Company>
  <LinksUpToDate>false</LinksUpToDate>
  <SharedDoc>false</SharedDoc>
  <HyperlinkBase>http://bio.kimunity.com, http://www.WDinteractive.com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resemblance can be striking!</dc:title>
  <dc:subject>AP &amp; Regents Biology</dc:subject>
  <dc:creator>Kim Foglia</dc:creator>
  <cp:keywords>Education, Biology Zone, Kim Foglia</cp:keywords>
  <dc:description>All Rights Reserved. Copyright 2003. WD Interactive.</dc:description>
  <cp:lastModifiedBy>Darci Cordero</cp:lastModifiedBy>
  <cp:revision>211</cp:revision>
  <cp:lastPrinted>2007-04-16T01:01:25Z</cp:lastPrinted>
  <dcterms:created xsi:type="dcterms:W3CDTF">2006-01-10T01:03:27Z</dcterms:created>
  <dcterms:modified xsi:type="dcterms:W3CDTF">2016-04-27T14:21:51Z</dcterms:modified>
  <cp:category>Education</cp:category>
</cp:coreProperties>
</file>