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4" r:id="rId10"/>
    <p:sldId id="271" r:id="rId11"/>
    <p:sldId id="267" r:id="rId12"/>
    <p:sldId id="272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0D80B-0250-4239-8E16-9F95DDF12BA7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22AD2-72C4-46BA-9832-55A467BE0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2AD2-72C4-46BA-9832-55A467BE03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231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2AD2-72C4-46BA-9832-55A467BE03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21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2AD2-72C4-46BA-9832-55A467BE03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50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2AD2-72C4-46BA-9832-55A467BE03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01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2AD2-72C4-46BA-9832-55A467BE03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89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2AD2-72C4-46BA-9832-55A467BE03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20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2AD2-72C4-46BA-9832-55A467BE03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4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2AD2-72C4-46BA-9832-55A467BE03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58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2AD2-72C4-46BA-9832-55A467BE03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9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2AD2-72C4-46BA-9832-55A467BE03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15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2AD2-72C4-46BA-9832-55A467BE03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35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2AD2-72C4-46BA-9832-55A467BE03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123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2AD2-72C4-46BA-9832-55A467BE03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69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22AD2-72C4-46BA-9832-55A467BE03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55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02ACFF3-6835-4B6D-B653-12BE1F1FDED9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8766631-1DCB-4B96-ACD5-0509CFDDDD3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CFF3-6835-4B6D-B653-12BE1F1FDED9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6631-1DCB-4B96-ACD5-0509CFDDD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CFF3-6835-4B6D-B653-12BE1F1FDED9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6631-1DCB-4B96-ACD5-0509CFDDD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CFF3-6835-4B6D-B653-12BE1F1FDED9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6631-1DCB-4B96-ACD5-0509CFDDD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CFF3-6835-4B6D-B653-12BE1F1FDED9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6631-1DCB-4B96-ACD5-0509CFDDD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CFF3-6835-4B6D-B653-12BE1F1FDED9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6631-1DCB-4B96-ACD5-0509CFDDDD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CFF3-6835-4B6D-B653-12BE1F1FDED9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6631-1DCB-4B96-ACD5-0509CFDDD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CFF3-6835-4B6D-B653-12BE1F1FDED9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6631-1DCB-4B96-ACD5-0509CFDDD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CFF3-6835-4B6D-B653-12BE1F1FDED9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6631-1DCB-4B96-ACD5-0509CFDDD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CFF3-6835-4B6D-B653-12BE1F1FDED9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6631-1DCB-4B96-ACD5-0509CFDDDD39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CFF3-6835-4B6D-B653-12BE1F1FDED9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66631-1DCB-4B96-ACD5-0509CFDDDD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02ACFF3-6835-4B6D-B653-12BE1F1FDED9}" type="datetimeFigureOut">
              <a:rPr lang="en-US" smtClean="0"/>
              <a:t>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8766631-1DCB-4B96-ACD5-0509CFDDDD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3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3732367"/>
            <a:ext cx="3313355" cy="17021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Cellular Respiration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5444971"/>
            <a:ext cx="3309803" cy="126062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Burning sugar for energy</a:t>
            </a:r>
            <a:endParaRPr lang="en-US" sz="2400" dirty="0"/>
          </a:p>
        </p:txBody>
      </p:sp>
      <p:pic>
        <p:nvPicPr>
          <p:cNvPr id="2050" name="Picture 2" descr="http://upload.wikimedia.org/wikipedia/commons/a/a8/Flickr_cc_runner_wisconsin_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398420"/>
            <a:ext cx="3616426" cy="24128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000">
            <a:off x="1990127" y="3891417"/>
            <a:ext cx="2022475" cy="28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72241" y="3505736"/>
            <a:ext cx="2151113" cy="1485901"/>
            <a:chOff x="4064000" y="3228995"/>
            <a:chExt cx="1817687" cy="1190625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064000" y="3228995"/>
              <a:ext cx="1817687" cy="1190625"/>
            </a:xfrm>
            <a:prstGeom prst="irregularSeal1">
              <a:avLst/>
            </a:prstGeom>
            <a:solidFill>
              <a:srgbClr val="CC0000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27500" y="3573025"/>
              <a:ext cx="154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</a:rPr>
                <a:t>ATP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953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3367662" cy="436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5900"/>
            <a:ext cx="7024744" cy="1143000"/>
          </a:xfrm>
        </p:spPr>
        <p:txBody>
          <a:bodyPr/>
          <a:lstStyle/>
          <a:p>
            <a:r>
              <a:rPr lang="en-US" dirty="0" smtClean="0"/>
              <a:t>Stage 3: Electron transport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352805"/>
            <a:ext cx="4366708" cy="3508977"/>
          </a:xfrm>
        </p:spPr>
        <p:txBody>
          <a:bodyPr>
            <a:noAutofit/>
          </a:bodyPr>
          <a:lstStyle/>
          <a:p>
            <a:r>
              <a:rPr lang="en-US" sz="2800" dirty="0" smtClean="0"/>
              <a:t>Occurs in the </a:t>
            </a:r>
            <a:r>
              <a:rPr lang="en-US" sz="2800" b="1" dirty="0" smtClean="0"/>
              <a:t>cristae</a:t>
            </a:r>
          </a:p>
          <a:p>
            <a:r>
              <a:rPr lang="en-US" sz="2800" dirty="0" smtClean="0"/>
              <a:t>Powered by electrons from </a:t>
            </a:r>
            <a:r>
              <a:rPr lang="en-US" sz="2800" b="1" dirty="0" smtClean="0"/>
              <a:t>NADH</a:t>
            </a:r>
            <a:r>
              <a:rPr lang="en-US" sz="2800" dirty="0" smtClean="0"/>
              <a:t> and </a:t>
            </a:r>
            <a:r>
              <a:rPr lang="en-US" sz="2800" b="1" dirty="0" smtClean="0"/>
              <a:t>FADH</a:t>
            </a:r>
            <a:r>
              <a:rPr lang="en-US" sz="2800" b="1" baseline="-25000" dirty="0" smtClean="0"/>
              <a:t>2</a:t>
            </a:r>
            <a:endParaRPr lang="en-US" sz="2800" b="1" dirty="0" smtClean="0"/>
          </a:p>
          <a:p>
            <a:r>
              <a:rPr lang="en-US" sz="2800" b="1" dirty="0" smtClean="0"/>
              <a:t>Electron transport chain </a:t>
            </a:r>
            <a:r>
              <a:rPr lang="en-US" sz="2800" dirty="0" smtClean="0"/>
              <a:t>creates H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concentration gradient</a:t>
            </a:r>
          </a:p>
          <a:p>
            <a:r>
              <a:rPr lang="en-US" sz="2800" b="1" dirty="0" smtClean="0"/>
              <a:t>ATP synthase </a:t>
            </a:r>
            <a:r>
              <a:rPr lang="en-US" sz="2800" dirty="0" smtClean="0"/>
              <a:t>creates ATP through </a:t>
            </a:r>
            <a:r>
              <a:rPr lang="en-US" sz="2800" b="1" dirty="0" smtClean="0"/>
              <a:t>chemiosmosis</a:t>
            </a:r>
          </a:p>
          <a:p>
            <a:r>
              <a:rPr lang="en-US" sz="2800" b="1" u="sng" dirty="0" smtClean="0"/>
              <a:t>Overall</a:t>
            </a:r>
            <a:r>
              <a:rPr lang="en-US" sz="2800" b="1" dirty="0" smtClean="0"/>
              <a:t>: Euros</a:t>
            </a:r>
            <a:r>
              <a:rPr lang="en-US" sz="2800" dirty="0" smtClean="0"/>
              <a:t> (electron acceptors) converted to </a:t>
            </a:r>
            <a:r>
              <a:rPr lang="en-US" sz="2800" b="1" dirty="0" smtClean="0"/>
              <a:t>dollars</a:t>
            </a:r>
            <a:r>
              <a:rPr lang="en-US" sz="2800" dirty="0" smtClean="0"/>
              <a:t> (ATP)</a:t>
            </a:r>
          </a:p>
        </p:txBody>
      </p:sp>
    </p:spTree>
    <p:extLst>
      <p:ext uri="{BB962C8B-B14F-4D97-AF65-F5344CB8AC3E}">
        <p14:creationId xmlns:p14="http://schemas.microsoft.com/office/powerpoint/2010/main" val="375660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4"/>
          <a:stretch>
            <a:fillRect/>
          </a:stretch>
        </p:blipFill>
        <p:spPr>
          <a:xfrm>
            <a:off x="152400" y="664369"/>
            <a:ext cx="8839200" cy="55292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600200" y="4724400"/>
            <a:ext cx="11430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NADH &amp; FADH</a:t>
            </a:r>
            <a:r>
              <a:rPr lang="en-US" sz="2000" b="1" baseline="-25000" dirty="0" smtClean="0"/>
              <a:t>2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4800600"/>
            <a:ext cx="11430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NAD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 &amp; FAD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72200" y="4370457"/>
            <a:ext cx="838200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endParaRPr lang="en-US" sz="20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727576" y="4406153"/>
            <a:ext cx="1342231" cy="1056232"/>
            <a:chOff x="4064000" y="3228995"/>
            <a:chExt cx="1817687" cy="1190625"/>
          </a:xfrm>
        </p:grpSpPr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4064000" y="3228995"/>
              <a:ext cx="1817687" cy="1190625"/>
            </a:xfrm>
            <a:prstGeom prst="irregularSeal1">
              <a:avLst/>
            </a:prstGeom>
            <a:solidFill>
              <a:srgbClr val="CC0000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 b="1" dirty="0">
                <a:solidFill>
                  <a:schemeClr val="tx2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27500" y="3573025"/>
              <a:ext cx="154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</a:rPr>
                <a:t>ATP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917131" y="3662571"/>
            <a:ext cx="119101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ATP Synthase</a:t>
            </a:r>
            <a:endParaRPr lang="en-US" sz="2000" b="1" dirty="0"/>
          </a:p>
        </p:txBody>
      </p:sp>
      <p:sp>
        <p:nvSpPr>
          <p:cNvPr id="12" name="Rectangle 11"/>
          <p:cNvSpPr/>
          <p:nvPr/>
        </p:nvSpPr>
        <p:spPr>
          <a:xfrm>
            <a:off x="5105400" y="762000"/>
            <a:ext cx="1143000" cy="703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76800" y="757720"/>
            <a:ext cx="1371600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Cristae</a:t>
            </a:r>
            <a:endParaRPr lang="en-US" sz="20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2563905" y="2496670"/>
            <a:ext cx="533400" cy="381000"/>
            <a:chOff x="2724150" y="2514600"/>
            <a:chExt cx="533400" cy="381000"/>
          </a:xfrm>
        </p:grpSpPr>
        <p:sp>
          <p:nvSpPr>
            <p:cNvPr id="13" name="Oval 12"/>
            <p:cNvSpPr/>
            <p:nvPr/>
          </p:nvSpPr>
          <p:spPr>
            <a:xfrm>
              <a:off x="2800350" y="2514600"/>
              <a:ext cx="381000" cy="381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4150" y="251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</a:t>
              </a:r>
              <a:r>
                <a:rPr lang="en-US" b="1" baseline="30000" dirty="0" smtClean="0"/>
                <a:t>+</a:t>
              </a:r>
              <a:endParaRPr lang="en-US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038600" y="2182906"/>
            <a:ext cx="533400" cy="381000"/>
            <a:chOff x="2724150" y="2514600"/>
            <a:chExt cx="533400" cy="381000"/>
          </a:xfrm>
        </p:grpSpPr>
        <p:sp>
          <p:nvSpPr>
            <p:cNvPr id="17" name="Oval 16"/>
            <p:cNvSpPr/>
            <p:nvPr/>
          </p:nvSpPr>
          <p:spPr>
            <a:xfrm>
              <a:off x="2800350" y="2514600"/>
              <a:ext cx="381000" cy="381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24150" y="251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</a:t>
              </a:r>
              <a:r>
                <a:rPr lang="en-US" b="1" baseline="30000" dirty="0" smtClean="0"/>
                <a:t>+</a:t>
              </a:r>
              <a:endParaRPr lang="en-US" b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12760" y="2034986"/>
            <a:ext cx="533400" cy="381000"/>
            <a:chOff x="2724150" y="2514600"/>
            <a:chExt cx="533400" cy="381000"/>
          </a:xfrm>
        </p:grpSpPr>
        <p:sp>
          <p:nvSpPr>
            <p:cNvPr id="20" name="Oval 19"/>
            <p:cNvSpPr/>
            <p:nvPr/>
          </p:nvSpPr>
          <p:spPr>
            <a:xfrm>
              <a:off x="2800350" y="2514600"/>
              <a:ext cx="381000" cy="381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24150" y="251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</a:t>
              </a:r>
              <a:r>
                <a:rPr lang="en-US" b="1" baseline="30000" dirty="0" smtClean="0"/>
                <a:t>+</a:t>
              </a:r>
              <a:endParaRPr lang="en-US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338906" y="2687170"/>
            <a:ext cx="533400" cy="381000"/>
            <a:chOff x="2724150" y="2514600"/>
            <a:chExt cx="533400" cy="381000"/>
          </a:xfrm>
        </p:grpSpPr>
        <p:sp>
          <p:nvSpPr>
            <p:cNvPr id="23" name="Oval 22"/>
            <p:cNvSpPr/>
            <p:nvPr/>
          </p:nvSpPr>
          <p:spPr>
            <a:xfrm>
              <a:off x="2800350" y="2514600"/>
              <a:ext cx="381000" cy="381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24150" y="251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</a:t>
              </a:r>
              <a:r>
                <a:rPr lang="en-US" b="1" baseline="30000" dirty="0" smtClean="0"/>
                <a:t>+</a:t>
              </a:r>
              <a:endParaRPr lang="en-US" b="1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297205" y="4215653"/>
            <a:ext cx="533400" cy="381000"/>
            <a:chOff x="4809564" y="4892933"/>
            <a:chExt cx="533400" cy="381000"/>
          </a:xfrm>
        </p:grpSpPr>
        <p:sp>
          <p:nvSpPr>
            <p:cNvPr id="26" name="Oval 25"/>
            <p:cNvSpPr/>
            <p:nvPr/>
          </p:nvSpPr>
          <p:spPr>
            <a:xfrm>
              <a:off x="4885764" y="4892933"/>
              <a:ext cx="381000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09564" y="4898767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</a:t>
              </a:r>
              <a:r>
                <a:rPr lang="en-US" b="1" baseline="30000" dirty="0" smtClean="0"/>
                <a:t>-</a:t>
              </a:r>
              <a:endParaRPr lang="en-US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962400" y="3139888"/>
            <a:ext cx="533400" cy="381000"/>
            <a:chOff x="4809564" y="4892933"/>
            <a:chExt cx="533400" cy="381000"/>
          </a:xfrm>
        </p:grpSpPr>
        <p:sp>
          <p:nvSpPr>
            <p:cNvPr id="30" name="Oval 29"/>
            <p:cNvSpPr/>
            <p:nvPr/>
          </p:nvSpPr>
          <p:spPr>
            <a:xfrm>
              <a:off x="4885764" y="4892933"/>
              <a:ext cx="381000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09564" y="4898767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</a:t>
              </a:r>
              <a:r>
                <a:rPr lang="en-US" b="1" baseline="30000" dirty="0" smtClean="0"/>
                <a:t>-</a:t>
              </a:r>
              <a:endParaRPr lang="en-US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981700" y="3840487"/>
            <a:ext cx="533400" cy="381000"/>
            <a:chOff x="4809564" y="4892933"/>
            <a:chExt cx="533400" cy="381000"/>
          </a:xfrm>
        </p:grpSpPr>
        <p:sp>
          <p:nvSpPr>
            <p:cNvPr id="33" name="Oval 32"/>
            <p:cNvSpPr/>
            <p:nvPr/>
          </p:nvSpPr>
          <p:spPr>
            <a:xfrm>
              <a:off x="4885764" y="4892933"/>
              <a:ext cx="381000" cy="38100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09564" y="4898767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e</a:t>
              </a:r>
              <a:r>
                <a:rPr lang="en-US" b="1" baseline="30000" dirty="0" smtClean="0"/>
                <a:t>-</a:t>
              </a:r>
              <a:endParaRPr lang="en-US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338906" y="5175511"/>
            <a:ext cx="533400" cy="381000"/>
            <a:chOff x="2724150" y="2514600"/>
            <a:chExt cx="533400" cy="381000"/>
          </a:xfrm>
        </p:grpSpPr>
        <p:sp>
          <p:nvSpPr>
            <p:cNvPr id="36" name="Oval 35"/>
            <p:cNvSpPr/>
            <p:nvPr/>
          </p:nvSpPr>
          <p:spPr>
            <a:xfrm>
              <a:off x="2800350" y="2514600"/>
              <a:ext cx="381000" cy="381000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24150" y="251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H</a:t>
              </a:r>
              <a:r>
                <a:rPr lang="en-US" b="1" baseline="30000" dirty="0" smtClean="0"/>
                <a:t>+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6004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546" y="4165600"/>
            <a:ext cx="7998908" cy="2311400"/>
          </a:xfrm>
        </p:spPr>
        <p:txBody>
          <a:bodyPr numCol="2">
            <a:noAutofit/>
          </a:bodyPr>
          <a:lstStyle/>
          <a:p>
            <a:r>
              <a:rPr lang="en-US" sz="3200" dirty="0" smtClean="0">
                <a:sym typeface="Wingdings" pitchFamily="2" charset="2"/>
              </a:rPr>
              <a:t>Reactants</a:t>
            </a:r>
          </a:p>
          <a:p>
            <a:pPr lvl="1"/>
            <a:r>
              <a:rPr lang="en-US" sz="2800" dirty="0" smtClean="0">
                <a:sym typeface="Wingdings" pitchFamily="2" charset="2"/>
              </a:rPr>
              <a:t>All </a:t>
            </a:r>
            <a:r>
              <a:rPr lang="en-US" sz="2800" b="1" dirty="0">
                <a:sym typeface="Wingdings" pitchFamily="2" charset="2"/>
              </a:rPr>
              <a:t>NADH</a:t>
            </a:r>
            <a:r>
              <a:rPr lang="en-US" sz="2800" dirty="0">
                <a:sym typeface="Wingdings" pitchFamily="2" charset="2"/>
              </a:rPr>
              <a:t> and </a:t>
            </a:r>
            <a:r>
              <a:rPr lang="en-US" sz="2800" b="1" dirty="0">
                <a:sym typeface="Wingdings" pitchFamily="2" charset="2"/>
              </a:rPr>
              <a:t>FADH</a:t>
            </a:r>
            <a:r>
              <a:rPr lang="en-US" sz="2800" b="1" baseline="-25000" dirty="0">
                <a:sym typeface="Wingdings" pitchFamily="2" charset="2"/>
              </a:rPr>
              <a:t>2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from </a:t>
            </a:r>
            <a:r>
              <a:rPr lang="en-US" sz="2800" dirty="0">
                <a:sym typeface="Wingdings" pitchFamily="2" charset="2"/>
              </a:rPr>
              <a:t>previous </a:t>
            </a:r>
            <a:r>
              <a:rPr lang="en-US" sz="2800" dirty="0" smtClean="0">
                <a:sym typeface="Wingdings" pitchFamily="2" charset="2"/>
              </a:rPr>
              <a:t>stages</a:t>
            </a:r>
          </a:p>
          <a:p>
            <a:pPr lvl="1"/>
            <a:r>
              <a:rPr lang="en-US" sz="2800" b="1" dirty="0" smtClean="0">
                <a:sym typeface="Wingdings" pitchFamily="2" charset="2"/>
              </a:rPr>
              <a:t>Oxygen</a:t>
            </a:r>
            <a:endParaRPr lang="en-US" sz="2800" b="1" dirty="0">
              <a:sym typeface="Wingdings" pitchFamily="2" charset="2"/>
            </a:endParaRPr>
          </a:p>
          <a:p>
            <a:r>
              <a:rPr lang="en-US" sz="3200" dirty="0" smtClean="0">
                <a:sym typeface="Wingdings" pitchFamily="2" charset="2"/>
              </a:rPr>
              <a:t>Products </a:t>
            </a:r>
            <a:r>
              <a:rPr lang="en-US" sz="3200" dirty="0">
                <a:sym typeface="Wingdings" pitchFamily="2" charset="2"/>
              </a:rPr>
              <a:t>(per glucose)</a:t>
            </a:r>
          </a:p>
          <a:p>
            <a:pPr lvl="1"/>
            <a:r>
              <a:rPr lang="en-US" sz="2800" b="1" dirty="0" smtClean="0">
                <a:sym typeface="Wingdings" pitchFamily="2" charset="2"/>
              </a:rPr>
              <a:t>Water</a:t>
            </a:r>
            <a:endParaRPr lang="en-US" sz="2800" b="1" dirty="0">
              <a:sym typeface="Wingdings" pitchFamily="2" charset="2"/>
            </a:endParaRPr>
          </a:p>
          <a:p>
            <a:pPr lvl="1"/>
            <a:r>
              <a:rPr lang="en-US" sz="2800" dirty="0">
                <a:sym typeface="Wingdings" pitchFamily="2" charset="2"/>
              </a:rPr>
              <a:t>~34 </a:t>
            </a:r>
            <a:r>
              <a:rPr lang="en-US" sz="2800" b="1" dirty="0" smtClean="0">
                <a:sym typeface="Wingdings" pitchFamily="2" charset="2"/>
              </a:rPr>
              <a:t>ATP</a:t>
            </a:r>
            <a:endParaRPr lang="en-US" sz="3200" b="1" dirty="0"/>
          </a:p>
        </p:txBody>
      </p:sp>
      <p:pic>
        <p:nvPicPr>
          <p:cNvPr id="4" name="Picture 7" descr="f9-16_chemiosmosis_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"/>
          <a:stretch>
            <a:fillRect/>
          </a:stretch>
        </p:blipFill>
        <p:spPr bwMode="auto">
          <a:xfrm>
            <a:off x="408781" y="482600"/>
            <a:ext cx="4770438" cy="346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99099" y="1995507"/>
            <a:ext cx="2959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</a:t>
            </a:r>
            <a:r>
              <a:rPr lang="en-US" sz="3200" b="1" baseline="-25000" dirty="0"/>
              <a:t>2</a:t>
            </a:r>
            <a:r>
              <a:rPr lang="en-US" sz="3200" dirty="0"/>
              <a:t> final electron acceptor </a:t>
            </a:r>
            <a:r>
              <a:rPr lang="en-US" sz="3200" dirty="0">
                <a:sym typeface="Wingdings" pitchFamily="2" charset="2"/>
              </a:rPr>
              <a:t> </a:t>
            </a:r>
            <a:r>
              <a:rPr lang="en-US" sz="3200" b="1" dirty="0" smtClean="0">
                <a:sym typeface="Wingdings" pitchFamily="2" charset="2"/>
              </a:rPr>
              <a:t>H</a:t>
            </a:r>
            <a:r>
              <a:rPr lang="en-US" sz="3200" b="1" baseline="-25000" dirty="0" smtClean="0">
                <a:sym typeface="Wingdings" pitchFamily="2" charset="2"/>
              </a:rPr>
              <a:t>2</a:t>
            </a:r>
            <a:r>
              <a:rPr lang="en-US" sz="3200" b="1" dirty="0" smtClean="0">
                <a:sym typeface="Wingdings" pitchFamily="2" charset="2"/>
              </a:rPr>
              <a:t>O</a:t>
            </a:r>
            <a:endParaRPr lang="en-US" sz="32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407818" y="506393"/>
            <a:ext cx="3355182" cy="1093807"/>
          </a:xfrm>
        </p:spPr>
        <p:txBody>
          <a:bodyPr>
            <a:normAutofit/>
          </a:bodyPr>
          <a:lstStyle/>
          <a:p>
            <a:r>
              <a:rPr lang="en-US" dirty="0" smtClean="0"/>
              <a:t>ETC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7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59210"/>
            <a:ext cx="7024744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Overall cellular respiration reaction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91200" y="2276796"/>
            <a:ext cx="1549400" cy="1417638"/>
            <a:chOff x="5791200" y="2276796"/>
            <a:chExt cx="1549400" cy="1417638"/>
          </a:xfrm>
        </p:grpSpPr>
        <p:pic>
          <p:nvPicPr>
            <p:cNvPr id="5" name="Picture 15" descr="drop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2" r="21492"/>
            <a:stretch>
              <a:fillRect/>
            </a:stretch>
          </p:blipFill>
          <p:spPr bwMode="auto">
            <a:xfrm>
              <a:off x="6158706" y="2276796"/>
              <a:ext cx="814387" cy="14176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5791200" y="2508562"/>
              <a:ext cx="1549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Water</a:t>
              </a:r>
            </a:p>
            <a:p>
              <a:pPr algn="ctr"/>
              <a:r>
                <a:rPr lang="en-US" sz="2800" dirty="0" smtClean="0"/>
                <a:t>(H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O)</a:t>
              </a:r>
              <a:endParaRPr lang="en-US" sz="28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486400" y="2649423"/>
            <a:ext cx="6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+</a:t>
            </a:r>
            <a:endParaRPr lang="en-US" sz="36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429000" y="2972588"/>
            <a:ext cx="914400" cy="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10400" y="2649423"/>
            <a:ext cx="6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+</a:t>
            </a:r>
            <a:endParaRPr lang="en-US" sz="3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4800" y="2590794"/>
            <a:ext cx="1549400" cy="763588"/>
            <a:chOff x="6045200" y="4801411"/>
            <a:chExt cx="1549400" cy="763588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6378575" y="4801411"/>
              <a:ext cx="882650" cy="763588"/>
            </a:xfrm>
            <a:prstGeom prst="hexagon">
              <a:avLst>
                <a:gd name="adj" fmla="val 28898"/>
                <a:gd name="vf" fmla="val 115470"/>
              </a:avLst>
            </a:prstGeom>
            <a:solidFill>
              <a:srgbClr val="FFEA18"/>
            </a:solidFill>
            <a:ln w="9525">
              <a:solidFill>
                <a:srgbClr val="FFA50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45200" y="4921595"/>
              <a:ext cx="154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/>
                <a:t>Glucose</a:t>
              </a:r>
              <a:endParaRPr lang="en-US" sz="28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00200" y="2649423"/>
            <a:ext cx="6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+</a:t>
            </a:r>
            <a:endParaRPr lang="en-US" sz="3600" dirty="0"/>
          </a:p>
        </p:txBody>
      </p:sp>
      <p:sp>
        <p:nvSpPr>
          <p:cNvPr id="20" name="Cloud 19"/>
          <p:cNvSpPr/>
          <p:nvPr/>
        </p:nvSpPr>
        <p:spPr>
          <a:xfrm>
            <a:off x="2209800" y="2591588"/>
            <a:ext cx="991394" cy="762000"/>
          </a:xfrm>
          <a:prstGeom prst="clou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O</a:t>
            </a:r>
            <a:r>
              <a:rPr lang="en-US" sz="2800" baseline="-250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Cloud 20"/>
          <p:cNvSpPr/>
          <p:nvPr/>
        </p:nvSpPr>
        <p:spPr>
          <a:xfrm>
            <a:off x="7620000" y="2515795"/>
            <a:ext cx="1229717" cy="913587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CO</a:t>
            </a:r>
            <a:r>
              <a:rPr lang="en-US" sz="2800" baseline="-25000" dirty="0" smtClean="0">
                <a:solidFill>
                  <a:schemeClr val="tx1"/>
                </a:solidFill>
              </a:rPr>
              <a:t>2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43400" y="2373150"/>
            <a:ext cx="1342231" cy="1056232"/>
            <a:chOff x="4064000" y="3228995"/>
            <a:chExt cx="1817687" cy="1190625"/>
          </a:xfrm>
        </p:grpSpPr>
        <p:sp>
          <p:nvSpPr>
            <p:cNvPr id="26" name="AutoShape 5"/>
            <p:cNvSpPr>
              <a:spLocks noChangeArrowheads="1"/>
            </p:cNvSpPr>
            <p:nvPr/>
          </p:nvSpPr>
          <p:spPr bwMode="auto">
            <a:xfrm>
              <a:off x="4064000" y="3228995"/>
              <a:ext cx="1817687" cy="1190625"/>
            </a:xfrm>
            <a:prstGeom prst="irregularSeal1">
              <a:avLst/>
            </a:prstGeom>
            <a:solidFill>
              <a:srgbClr val="CC0000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 b="1" dirty="0">
                <a:solidFill>
                  <a:schemeClr val="tx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127500" y="3573025"/>
              <a:ext cx="154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</a:rPr>
                <a:t>ATP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7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ww.studyzone.org/testprep/ela4/d/jf11/tree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268" y="4191000"/>
            <a:ext cx="1736012" cy="196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photo-dict.faqs.org/photofiles/list/348/700co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606" y="4800599"/>
            <a:ext cx="1817194" cy="159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studyzone.org/testprep/ela4/d/jf11/tree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38" y="1447800"/>
            <a:ext cx="1736012" cy="196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Overall photosynthesis/respiration cycle</a:t>
            </a:r>
            <a:endParaRPr lang="en-US" dirty="0"/>
          </a:p>
        </p:txBody>
      </p:sp>
      <p:pic>
        <p:nvPicPr>
          <p:cNvPr id="7" name="Picture 9" descr="10_02c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99" r="22501" b="24001"/>
          <a:stretch>
            <a:fillRect/>
          </a:stretch>
        </p:blipFill>
        <p:spPr bwMode="auto">
          <a:xfrm>
            <a:off x="4502150" y="2429903"/>
            <a:ext cx="1670050" cy="936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0000">
            <a:off x="2805869" y="4966271"/>
            <a:ext cx="1080799" cy="150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</p:pic>
      <p:sp>
        <p:nvSpPr>
          <p:cNvPr id="6" name="Curved Right Arrow 5"/>
          <p:cNvSpPr/>
          <p:nvPr/>
        </p:nvSpPr>
        <p:spPr>
          <a:xfrm>
            <a:off x="1524000" y="2286000"/>
            <a:ext cx="1219200" cy="3124200"/>
          </a:xfrm>
          <a:prstGeom prst="curvedRightArrow">
            <a:avLst>
              <a:gd name="adj1" fmla="val 27117"/>
              <a:gd name="adj2" fmla="val 48950"/>
              <a:gd name="adj3" fmla="val 25000"/>
            </a:avLst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flipH="1" flipV="1">
            <a:off x="6477000" y="2286000"/>
            <a:ext cx="1219200" cy="3124200"/>
          </a:xfrm>
          <a:prstGeom prst="curvedRightArrow">
            <a:avLst>
              <a:gd name="adj1" fmla="val 27117"/>
              <a:gd name="adj2" fmla="val 48950"/>
              <a:gd name="adj3" fmla="val 25000"/>
            </a:avLst>
          </a:prstGeom>
          <a:solidFill>
            <a:schemeClr val="accent3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5375275" y="1399772"/>
            <a:ext cx="990600" cy="914400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172200" y="5462385"/>
            <a:ext cx="1342231" cy="1056232"/>
          </a:xfrm>
          <a:prstGeom prst="irregularSeal1">
            <a:avLst/>
          </a:prstGeom>
          <a:solidFill>
            <a:srgbClr val="CC0000"/>
          </a:solidFill>
          <a:ln w="5715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4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29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9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cellular respiration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2" y="1600789"/>
            <a:ext cx="6777317" cy="12948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Energy from sugar…</a:t>
            </a:r>
          </a:p>
          <a:p>
            <a:pPr lvl="1"/>
            <a:r>
              <a:rPr lang="en-US" sz="2800" dirty="0" smtClean="0"/>
              <a:t>Like burning gas in an engine</a:t>
            </a:r>
          </a:p>
        </p:txBody>
      </p:sp>
      <p:pic>
        <p:nvPicPr>
          <p:cNvPr id="1028" name="Picture 4" descr="http://www.asia.ru/images/target/photo/50115695/Automatic_Gasoline_Nozzles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4" r="15462"/>
          <a:stretch/>
        </p:blipFill>
        <p:spPr bwMode="auto">
          <a:xfrm flipH="1">
            <a:off x="1027851" y="2895600"/>
            <a:ext cx="1531621" cy="205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kaminskimik.com/km/Media/cylinder_combustion_cycle_animatio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17126"/>
            <a:ext cx="2215934" cy="166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762000" y="5257800"/>
            <a:ext cx="1549400" cy="763588"/>
            <a:chOff x="7102476" y="3518711"/>
            <a:chExt cx="1549400" cy="763588"/>
          </a:xfrm>
        </p:grpSpPr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7435851" y="3518711"/>
              <a:ext cx="882650" cy="763588"/>
            </a:xfrm>
            <a:prstGeom prst="hexagon">
              <a:avLst>
                <a:gd name="adj" fmla="val 28898"/>
                <a:gd name="vf" fmla="val 115470"/>
              </a:avLst>
            </a:prstGeom>
            <a:solidFill>
              <a:srgbClr val="FFEA18"/>
            </a:solidFill>
            <a:ln w="9525">
              <a:solidFill>
                <a:srgbClr val="FFA50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02476" y="3638895"/>
              <a:ext cx="154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Glucose</a:t>
              </a:r>
              <a:endParaRPr lang="en-US" sz="2800" b="1" dirty="0"/>
            </a:p>
          </p:txBody>
        </p:sp>
      </p:grp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0000">
            <a:off x="3646105" y="4877936"/>
            <a:ext cx="1286700" cy="17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16572" y="35814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+</a:t>
            </a:r>
            <a:endParaRPr lang="en-US" sz="4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391076" y="3966119"/>
            <a:ext cx="857324" cy="1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71800" y="5377984"/>
            <a:ext cx="270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chemeClr val="accent4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Mitochondria</a:t>
            </a:r>
            <a:endParaRPr lang="en-US" sz="2800" b="1" dirty="0">
              <a:ln w="12700">
                <a:solidFill>
                  <a:schemeClr val="accent4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599923" y="5044281"/>
            <a:ext cx="1817687" cy="1190625"/>
            <a:chOff x="4064000" y="3228995"/>
            <a:chExt cx="1817687" cy="1190625"/>
          </a:xfrm>
        </p:grpSpPr>
        <p:sp>
          <p:nvSpPr>
            <p:cNvPr id="17" name="AutoShape 5"/>
            <p:cNvSpPr>
              <a:spLocks noChangeArrowheads="1"/>
            </p:cNvSpPr>
            <p:nvPr/>
          </p:nvSpPr>
          <p:spPr bwMode="auto">
            <a:xfrm>
              <a:off x="4064000" y="3228995"/>
              <a:ext cx="1817687" cy="1190625"/>
            </a:xfrm>
            <a:prstGeom prst="irregularSeal1">
              <a:avLst/>
            </a:prstGeom>
            <a:solidFill>
              <a:srgbClr val="CC0000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 b="1" dirty="0">
                <a:solidFill>
                  <a:schemeClr val="tx2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127500" y="3573025"/>
              <a:ext cx="154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</a:rPr>
                <a:t>ATP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034" name="Picture 10" descr="http://www.carsparefinder.co.uk/partpage_templates/images/car-engine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71912"/>
            <a:ext cx="2240698" cy="2188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7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2766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organisms use cellular respiration?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2323652"/>
            <a:ext cx="6777317" cy="350897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All of them!</a:t>
            </a:r>
          </a:p>
          <a:p>
            <a:pPr lvl="1"/>
            <a:r>
              <a:rPr lang="en-US" sz="2800" dirty="0" smtClean="0"/>
              <a:t>Eukaryotes</a:t>
            </a:r>
          </a:p>
          <a:p>
            <a:pPr lvl="2"/>
            <a:r>
              <a:rPr lang="en-US" sz="2800" dirty="0" smtClean="0"/>
              <a:t>Including plants!!</a:t>
            </a:r>
          </a:p>
          <a:p>
            <a:pPr lvl="2"/>
            <a:r>
              <a:rPr lang="en-US" sz="2800" dirty="0" smtClean="0"/>
              <a:t>Have </a:t>
            </a:r>
            <a:r>
              <a:rPr lang="en-US" sz="2800" b="1" dirty="0" smtClean="0">
                <a:solidFill>
                  <a:schemeClr val="tx1"/>
                </a:solidFill>
              </a:rPr>
              <a:t>mitochondria</a:t>
            </a:r>
          </a:p>
          <a:p>
            <a:pPr lvl="1"/>
            <a:r>
              <a:rPr lang="en-US" sz="2800" dirty="0" smtClean="0"/>
              <a:t>Prokaryotes</a:t>
            </a:r>
          </a:p>
          <a:p>
            <a:pPr lvl="2"/>
            <a:r>
              <a:rPr lang="en-US" sz="2800" b="1" u="sng" dirty="0" smtClean="0"/>
              <a:t>NO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mitochondria</a:t>
            </a:r>
          </a:p>
        </p:txBody>
      </p:sp>
      <p:pic>
        <p:nvPicPr>
          <p:cNvPr id="4" name="Picture 2" descr="http://upload.wikimedia.org/wikipedia/commons/a/a8/Flickr_cc_runner_wisconsin_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00201"/>
            <a:ext cx="3006826" cy="200609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2.bp.blogspot.com/-CXFfl9luHPM/TV-Os6opQfI/AAAAAAAAA2E/oCgrgvWqzrY/s1600/c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19401"/>
            <a:ext cx="3281362" cy="22580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aculty.ucc.edu/biology-ombrello/Images/prayer%20pla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063319"/>
            <a:ext cx="2684513" cy="20282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scienceclarified.com/images/uesc_02_img0068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5" t="3161" r="4436"/>
          <a:stretch/>
        </p:blipFill>
        <p:spPr bwMode="auto">
          <a:xfrm>
            <a:off x="5359399" y="4343400"/>
            <a:ext cx="1691481" cy="23504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8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does cellular respiration happen?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5346" r="4425" b="4083"/>
          <a:stretch/>
        </p:blipFill>
        <p:spPr>
          <a:xfrm flipH="1">
            <a:off x="685800" y="2133600"/>
            <a:ext cx="3657600" cy="366963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600200" y="3657600"/>
            <a:ext cx="762000" cy="609600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0" y="20574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Begins in the </a:t>
            </a:r>
            <a:r>
              <a:rPr lang="en-US" sz="2800" b="1" dirty="0" smtClean="0"/>
              <a:t>cytosol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58674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…finishes in the </a:t>
            </a:r>
            <a:r>
              <a:rPr lang="en-US" sz="2800" b="1" dirty="0" smtClean="0"/>
              <a:t>mitochondria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194300" y="2667000"/>
            <a:ext cx="3175000" cy="2986733"/>
            <a:chOff x="5067300" y="2717800"/>
            <a:chExt cx="2819400" cy="2773066"/>
          </a:xfrm>
        </p:grpSpPr>
        <p:pic>
          <p:nvPicPr>
            <p:cNvPr id="4098" name="Picture 2" descr="http://micro.magnet.fsu.edu/cells/mitochondria/images/mitochondriafigure1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87"/>
            <a:stretch/>
          </p:blipFill>
          <p:spPr bwMode="auto">
            <a:xfrm>
              <a:off x="5067300" y="2717800"/>
              <a:ext cx="2819400" cy="2773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181600" y="5181600"/>
              <a:ext cx="685800" cy="3092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" name="Straight Arrow Connector 10"/>
          <p:cNvCxnSpPr>
            <a:stCxn id="5" idx="3"/>
          </p:cNvCxnSpPr>
          <p:nvPr/>
        </p:nvCxnSpPr>
        <p:spPr>
          <a:xfrm flipV="1">
            <a:off x="2362200" y="3657600"/>
            <a:ext cx="2552700" cy="30480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181600" y="4495800"/>
            <a:ext cx="5969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10714" y="4801155"/>
            <a:ext cx="596900" cy="3194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35500" y="4410045"/>
            <a:ext cx="1143000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Cristae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08550" y="4943025"/>
            <a:ext cx="1143000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Matrix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7891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3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024744" cy="1143000"/>
          </a:xfrm>
        </p:spPr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pic>
        <p:nvPicPr>
          <p:cNvPr id="5122" name="Picture 2" descr="http://bioap.wikispaces.com/file/view/c9x6cell-respir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288" y="1573470"/>
            <a:ext cx="6829425" cy="50654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3232957"/>
            <a:ext cx="1447800" cy="40011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Glycolysis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276600"/>
            <a:ext cx="9144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Krebs Cycle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43600" y="3175337"/>
            <a:ext cx="1447800" cy="101566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Electron Transport Chain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7002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32512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Stage 1: Glycolysis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58423"/>
            <a:ext cx="3452308" cy="4042377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Occurs in </a:t>
            </a:r>
            <a:r>
              <a:rPr lang="en-US" sz="3200" b="1" dirty="0" smtClean="0"/>
              <a:t>cytosol</a:t>
            </a:r>
          </a:p>
          <a:p>
            <a:r>
              <a:rPr lang="en-US" sz="3200" dirty="0" smtClean="0"/>
              <a:t>Glucose chopped into 2 </a:t>
            </a:r>
            <a:r>
              <a:rPr lang="en-US" sz="3200" b="1" dirty="0" smtClean="0"/>
              <a:t>pyruvate</a:t>
            </a:r>
          </a:p>
          <a:p>
            <a:r>
              <a:rPr lang="en-US" sz="3200" b="1" dirty="0" smtClean="0"/>
              <a:t>Uses</a:t>
            </a:r>
            <a:r>
              <a:rPr lang="en-US" sz="3200" dirty="0" smtClean="0"/>
              <a:t> 2 ATP</a:t>
            </a:r>
          </a:p>
          <a:p>
            <a:r>
              <a:rPr lang="en-US" sz="3200" dirty="0" smtClean="0"/>
              <a:t>Makes 4 ATP and </a:t>
            </a:r>
            <a:r>
              <a:rPr lang="en-US" sz="3200" b="1" dirty="0" smtClean="0"/>
              <a:t>2 </a:t>
            </a:r>
            <a:r>
              <a:rPr lang="en-US" sz="3200" b="1" dirty="0" err="1" smtClean="0"/>
              <a:t>NADH</a:t>
            </a:r>
            <a:r>
              <a:rPr lang="en-US" sz="3200" b="1" dirty="0" smtClean="0"/>
              <a:t> </a:t>
            </a:r>
            <a:r>
              <a:rPr lang="en-US" sz="3200" dirty="0" smtClean="0"/>
              <a:t>(an electron acceptor)</a:t>
            </a:r>
            <a:endParaRPr lang="en-US" sz="3200" b="1" dirty="0" smtClean="0"/>
          </a:p>
          <a:p>
            <a:pPr lvl="1"/>
            <a:r>
              <a:rPr lang="en-US" sz="3500" dirty="0" smtClean="0"/>
              <a:t>(Net </a:t>
            </a:r>
            <a:r>
              <a:rPr lang="en-US" sz="3500" b="1" dirty="0" smtClean="0"/>
              <a:t>2 ATP</a:t>
            </a:r>
            <a:r>
              <a:rPr lang="en-US" sz="3500" dirty="0" smtClean="0"/>
              <a:t>)</a:t>
            </a:r>
            <a:endParaRPr lang="en-US" sz="3500" dirty="0"/>
          </a:p>
        </p:txBody>
      </p:sp>
      <p:pic>
        <p:nvPicPr>
          <p:cNvPr id="6146" name="Picture 2" descr="http://us.123rf.com/400wm/400/400/annunna1/annunna10705/annunna1070500020/939121-a-stainless-steel-cleaver-poised-to-chop-a-fresh-whole-raw-onion-on-a-cutting-bo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4096701" cy="274479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096000" y="4191000"/>
            <a:ext cx="1549400" cy="763588"/>
            <a:chOff x="7102476" y="3518711"/>
            <a:chExt cx="1549400" cy="763588"/>
          </a:xfrm>
        </p:grpSpPr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7435851" y="3518711"/>
              <a:ext cx="882650" cy="763588"/>
            </a:xfrm>
            <a:prstGeom prst="hexagon">
              <a:avLst>
                <a:gd name="adj" fmla="val 28898"/>
                <a:gd name="vf" fmla="val 115470"/>
              </a:avLst>
            </a:prstGeom>
            <a:solidFill>
              <a:srgbClr val="FFEA18"/>
            </a:solidFill>
            <a:ln w="9525">
              <a:solidFill>
                <a:srgbClr val="FFA50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02476" y="3638895"/>
              <a:ext cx="154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Glucose</a:t>
              </a:r>
              <a:endParaRPr lang="en-US" sz="28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023100" y="5410200"/>
            <a:ext cx="1549400" cy="1066800"/>
            <a:chOff x="7556500" y="4343400"/>
            <a:chExt cx="1549400" cy="1066800"/>
          </a:xfrm>
        </p:grpSpPr>
        <p:sp>
          <p:nvSpPr>
            <p:cNvPr id="13" name="AutoShape 7"/>
            <p:cNvSpPr>
              <a:spLocks noChangeArrowheads="1"/>
            </p:cNvSpPr>
            <p:nvPr/>
          </p:nvSpPr>
          <p:spPr bwMode="auto">
            <a:xfrm>
              <a:off x="7889875" y="4495800"/>
              <a:ext cx="882650" cy="763588"/>
            </a:xfrm>
            <a:prstGeom prst="hexagon">
              <a:avLst>
                <a:gd name="adj" fmla="val 28898"/>
                <a:gd name="vf" fmla="val 115470"/>
              </a:avLst>
            </a:prstGeom>
            <a:solidFill>
              <a:srgbClr val="FFEA18"/>
            </a:solidFill>
            <a:ln w="9525">
              <a:solidFill>
                <a:srgbClr val="FFA50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56500" y="4343400"/>
              <a:ext cx="7747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56500" y="4615984"/>
              <a:ext cx="154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Pyruvate</a:t>
              </a:r>
              <a:endParaRPr lang="en-US" sz="28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68900" y="5410200"/>
            <a:ext cx="1549400" cy="1066800"/>
            <a:chOff x="5702300" y="4343400"/>
            <a:chExt cx="1549400" cy="1066800"/>
          </a:xfrm>
        </p:grpSpPr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6035675" y="4495800"/>
              <a:ext cx="882650" cy="763588"/>
            </a:xfrm>
            <a:prstGeom prst="hexagon">
              <a:avLst>
                <a:gd name="adj" fmla="val 28898"/>
                <a:gd name="vf" fmla="val 115470"/>
              </a:avLst>
            </a:prstGeom>
            <a:solidFill>
              <a:srgbClr val="FFEA18"/>
            </a:solidFill>
            <a:ln w="9525">
              <a:solidFill>
                <a:srgbClr val="FFA50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77000" y="4343400"/>
              <a:ext cx="6096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02300" y="4615984"/>
              <a:ext cx="154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Pyruvate</a:t>
              </a:r>
              <a:endParaRPr lang="en-US" sz="2800" b="1" dirty="0"/>
            </a:p>
          </p:txBody>
        </p:sp>
      </p:grpSp>
      <p:cxnSp>
        <p:nvCxnSpPr>
          <p:cNvPr id="10" name="Straight Arrow Connector 9"/>
          <p:cNvCxnSpPr/>
          <p:nvPr/>
        </p:nvCxnSpPr>
        <p:spPr>
          <a:xfrm>
            <a:off x="7312025" y="4954588"/>
            <a:ext cx="460375" cy="53181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943600" y="4954588"/>
            <a:ext cx="485775" cy="531812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9"/>
          <a:stretch/>
        </p:blipFill>
        <p:spPr>
          <a:xfrm>
            <a:off x="4009231" y="228600"/>
            <a:ext cx="4840287" cy="28107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81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554" y="1066800"/>
            <a:ext cx="7024744" cy="1143000"/>
          </a:xfrm>
        </p:spPr>
        <p:txBody>
          <a:bodyPr/>
          <a:lstStyle/>
          <a:p>
            <a:r>
              <a:rPr lang="en-US" dirty="0" smtClean="0"/>
              <a:t>Summary of glycolysis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98529" y="287026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848302" y="287026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  <p:grpSp>
        <p:nvGrpSpPr>
          <p:cNvPr id="6" name="Group 5"/>
          <p:cNvGrpSpPr/>
          <p:nvPr/>
        </p:nvGrpSpPr>
        <p:grpSpPr>
          <a:xfrm>
            <a:off x="2839071" y="2628900"/>
            <a:ext cx="1570831" cy="1190625"/>
            <a:chOff x="4064000" y="3228995"/>
            <a:chExt cx="1817687" cy="1190625"/>
          </a:xfrm>
        </p:grpSpPr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4064000" y="3228995"/>
              <a:ext cx="1817687" cy="1190625"/>
            </a:xfrm>
            <a:prstGeom prst="irregularSeal1">
              <a:avLst/>
            </a:prstGeom>
            <a:solidFill>
              <a:srgbClr val="CC0000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44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27500" y="3573025"/>
              <a:ext cx="154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FFFF00"/>
                  </a:solidFill>
                </a:rPr>
                <a:t>ATP</a:t>
              </a:r>
              <a:endParaRPr lang="en-US" sz="28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9" name="Picture 23" descr="piggybank-ecoi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702" y="2438400"/>
            <a:ext cx="1305098" cy="115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95102" y="2842418"/>
            <a:ext cx="1549400" cy="763588"/>
            <a:chOff x="7102476" y="3518711"/>
            <a:chExt cx="1549400" cy="763588"/>
          </a:xfrm>
        </p:grpSpPr>
        <p:sp>
          <p:nvSpPr>
            <p:cNvPr id="11" name="AutoShape 7"/>
            <p:cNvSpPr>
              <a:spLocks noChangeArrowheads="1"/>
            </p:cNvSpPr>
            <p:nvPr/>
          </p:nvSpPr>
          <p:spPr bwMode="auto">
            <a:xfrm>
              <a:off x="7435851" y="3518711"/>
              <a:ext cx="882650" cy="763588"/>
            </a:xfrm>
            <a:prstGeom prst="hexagon">
              <a:avLst>
                <a:gd name="adj" fmla="val 28898"/>
                <a:gd name="vf" fmla="val 115470"/>
              </a:avLst>
            </a:prstGeom>
            <a:solidFill>
              <a:srgbClr val="FFEA18"/>
            </a:solidFill>
            <a:ln w="9525">
              <a:solidFill>
                <a:srgbClr val="FFA50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102476" y="3638895"/>
              <a:ext cx="154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Glucose</a:t>
              </a:r>
              <a:endParaRPr lang="en-US" sz="28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222702" y="2690812"/>
            <a:ext cx="1549400" cy="1066800"/>
            <a:chOff x="5702300" y="4343400"/>
            <a:chExt cx="1549400" cy="1066800"/>
          </a:xfrm>
        </p:grpSpPr>
        <p:sp>
          <p:nvSpPr>
            <p:cNvPr id="18" name="AutoShape 7"/>
            <p:cNvSpPr>
              <a:spLocks noChangeArrowheads="1"/>
            </p:cNvSpPr>
            <p:nvPr/>
          </p:nvSpPr>
          <p:spPr bwMode="auto">
            <a:xfrm>
              <a:off x="6035675" y="4495800"/>
              <a:ext cx="882650" cy="763588"/>
            </a:xfrm>
            <a:prstGeom prst="hexagon">
              <a:avLst>
                <a:gd name="adj" fmla="val 28898"/>
                <a:gd name="vf" fmla="val 115470"/>
              </a:avLst>
            </a:prstGeom>
            <a:solidFill>
              <a:srgbClr val="FFEA18"/>
            </a:solidFill>
            <a:ln w="9525">
              <a:solidFill>
                <a:srgbClr val="FFA50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77000" y="4343400"/>
              <a:ext cx="6096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02300" y="4615984"/>
              <a:ext cx="1549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Pyruvate</a:t>
              </a:r>
              <a:endParaRPr lang="en-US" sz="2800" b="1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333702" y="2839492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+</a:t>
            </a:r>
            <a:endParaRPr lang="en-US" sz="44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742902" y="3224212"/>
            <a:ext cx="609600" cy="0"/>
          </a:xfrm>
          <a:prstGeom prst="straightConnector1">
            <a:avLst/>
          </a:prstGeom>
          <a:ln w="571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543502" y="2839492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+</a:t>
            </a:r>
            <a:endParaRPr lang="en-US" sz="4400" dirty="0"/>
          </a:p>
        </p:txBody>
      </p:sp>
      <p:sp>
        <p:nvSpPr>
          <p:cNvPr id="24" name="TextBox 23"/>
          <p:cNvSpPr txBox="1"/>
          <p:nvPr/>
        </p:nvSpPr>
        <p:spPr>
          <a:xfrm>
            <a:off x="2232944" y="287026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26" name="Right Brace 25"/>
          <p:cNvSpPr/>
          <p:nvPr/>
        </p:nvSpPr>
        <p:spPr>
          <a:xfrm rot="5400000">
            <a:off x="6559314" y="2339739"/>
            <a:ext cx="419100" cy="3378671"/>
          </a:xfrm>
          <a:prstGeom prst="rightBrace">
            <a:avLst>
              <a:gd name="adj1" fmla="val 2424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 rot="5400000">
            <a:off x="3288169" y="3091492"/>
            <a:ext cx="419100" cy="1875166"/>
          </a:xfrm>
          <a:prstGeom prst="rightBrace">
            <a:avLst>
              <a:gd name="adj1" fmla="val 2424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264926" y="4343400"/>
            <a:ext cx="2465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Power for the cell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5151115" y="4221816"/>
            <a:ext cx="3235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With oxygen: </a:t>
            </a:r>
            <a:r>
              <a:rPr lang="en-US" sz="2400" dirty="0" smtClean="0"/>
              <a:t>to the mitochondria!</a:t>
            </a:r>
          </a:p>
          <a:p>
            <a:pPr algn="ctr"/>
            <a:r>
              <a:rPr lang="en-US" sz="2400" b="1" dirty="0" smtClean="0"/>
              <a:t>Without oxygen: </a:t>
            </a:r>
            <a:r>
              <a:rPr lang="en-US" sz="2400" dirty="0" smtClean="0"/>
              <a:t>fermentation (coming soon…)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257657" y="5190553"/>
            <a:ext cx="2014537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Occurs in the </a:t>
            </a:r>
            <a:r>
              <a:rPr lang="en-US" sz="2400" b="1" u="sng" dirty="0"/>
              <a:t>c</a:t>
            </a:r>
            <a:r>
              <a:rPr lang="en-US" sz="2400" b="1" u="sng" dirty="0" smtClean="0"/>
              <a:t>ytosol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48852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1" grpId="0"/>
      <p:bldP spid="23" grpId="0"/>
      <p:bldP spid="24" grpId="0"/>
      <p:bldP spid="26" grpId="0" animBg="1"/>
      <p:bldP spid="27" grpId="0" animBg="1"/>
      <p:bldP spid="28" grpId="0"/>
      <p:bldP spid="29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372188"/>
            <a:ext cx="7619998" cy="502861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Occurs in the </a:t>
            </a:r>
            <a:r>
              <a:rPr lang="en-US" sz="3200" b="1" dirty="0" smtClean="0">
                <a:solidFill>
                  <a:schemeClr val="tx1"/>
                </a:solidFill>
              </a:rPr>
              <a:t>matrix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Needs </a:t>
            </a:r>
            <a:r>
              <a:rPr lang="en-US" sz="3200" b="1" dirty="0" smtClean="0">
                <a:solidFill>
                  <a:schemeClr val="tx1"/>
                </a:solidFill>
              </a:rPr>
              <a:t>TWO</a:t>
            </a:r>
            <a:r>
              <a:rPr lang="en-US" sz="3200" dirty="0" smtClean="0">
                <a:solidFill>
                  <a:schemeClr val="tx1"/>
                </a:solidFill>
              </a:rPr>
              <a:t> “turns” for each glucose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First pyruvate is converted to </a:t>
            </a:r>
            <a:r>
              <a:rPr lang="en-US" sz="3200" b="1" dirty="0" smtClean="0">
                <a:solidFill>
                  <a:schemeClr val="tx1"/>
                </a:solidFill>
              </a:rPr>
              <a:t>acetyl CoA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Acetyl-CoA </a:t>
            </a:r>
            <a:r>
              <a:rPr lang="en-US" sz="3200" b="1" dirty="0" smtClean="0">
                <a:solidFill>
                  <a:schemeClr val="tx1"/>
                </a:solidFill>
              </a:rPr>
              <a:t>burned</a:t>
            </a:r>
            <a:r>
              <a:rPr lang="en-US" sz="3200" dirty="0" smtClean="0">
                <a:solidFill>
                  <a:schemeClr val="tx1"/>
                </a:solidFill>
              </a:rPr>
              <a:t> into:</a:t>
            </a:r>
          </a:p>
          <a:p>
            <a:pPr lvl="1"/>
            <a:r>
              <a:rPr lang="en-US" sz="2800" dirty="0" smtClean="0">
                <a:solidFill>
                  <a:schemeClr val="tx1"/>
                </a:solidFill>
              </a:rPr>
              <a:t>4 CO</a:t>
            </a:r>
            <a:r>
              <a:rPr lang="en-US" sz="2800" baseline="-25000" dirty="0" smtClean="0">
                <a:solidFill>
                  <a:schemeClr val="tx1"/>
                </a:solidFill>
              </a:rPr>
              <a:t>2 </a:t>
            </a:r>
            <a:r>
              <a:rPr lang="en-US" sz="2800" dirty="0" smtClean="0">
                <a:solidFill>
                  <a:schemeClr val="tx1"/>
                </a:solidFill>
              </a:rPr>
              <a:t>(</a:t>
            </a:r>
            <a:r>
              <a:rPr lang="en-US" sz="2800" b="1" dirty="0" smtClean="0">
                <a:solidFill>
                  <a:schemeClr val="tx1"/>
                </a:solidFill>
              </a:rPr>
              <a:t>waste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2 </a:t>
            </a:r>
            <a:r>
              <a:rPr lang="en-US" sz="2800" dirty="0" smtClean="0">
                <a:solidFill>
                  <a:schemeClr val="tx1"/>
                </a:solidFill>
              </a:rPr>
              <a:t>ATP (</a:t>
            </a:r>
            <a:r>
              <a:rPr lang="en-US" sz="2800" b="1" dirty="0" smtClean="0">
                <a:solidFill>
                  <a:schemeClr val="tx1"/>
                </a:solidFill>
              </a:rPr>
              <a:t>$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  <a:endParaRPr lang="en-US" sz="2800" dirty="0">
              <a:solidFill>
                <a:schemeClr val="tx1"/>
              </a:solidFill>
            </a:endParaRP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6 NADH </a:t>
            </a:r>
          </a:p>
          <a:p>
            <a:pPr lvl="1"/>
            <a:r>
              <a:rPr lang="en-US" sz="2800" dirty="0">
                <a:solidFill>
                  <a:schemeClr val="tx1"/>
                </a:solidFill>
              </a:rPr>
              <a:t>2 FADH</a:t>
            </a:r>
            <a:r>
              <a:rPr lang="en-US" sz="2800" baseline="-25000" dirty="0">
                <a:solidFill>
                  <a:schemeClr val="tx1"/>
                </a:solidFill>
              </a:rPr>
              <a:t>2</a:t>
            </a:r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780" y="228600"/>
            <a:ext cx="6412420" cy="1143000"/>
          </a:xfrm>
        </p:spPr>
        <p:txBody>
          <a:bodyPr/>
          <a:lstStyle/>
          <a:p>
            <a:r>
              <a:rPr lang="en-US" dirty="0" smtClean="0"/>
              <a:t>Stage 2: Krebs Cycle</a:t>
            </a:r>
            <a:endParaRPr lang="en-US" dirty="0"/>
          </a:p>
        </p:txBody>
      </p:sp>
      <p:pic>
        <p:nvPicPr>
          <p:cNvPr id="7170" name="Picture 2" descr="http://ia.media-imdb.com/images/M/MV5BMjEzNjg1NTg2NV5BMl5BanBnXkFtZTYwNjY3MzQ5._V1._SY317_CR6,0,214,317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78" y="3176201"/>
            <a:ext cx="2419350" cy="358380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191000" y="3657600"/>
            <a:ext cx="1865519" cy="1276441"/>
            <a:chOff x="3657600" y="4343400"/>
            <a:chExt cx="1865519" cy="1276441"/>
          </a:xfrm>
        </p:grpSpPr>
        <p:sp>
          <p:nvSpPr>
            <p:cNvPr id="25" name="AutoShape 7"/>
            <p:cNvSpPr>
              <a:spLocks noChangeArrowheads="1"/>
            </p:cNvSpPr>
            <p:nvPr/>
          </p:nvSpPr>
          <p:spPr bwMode="auto">
            <a:xfrm>
              <a:off x="4307094" y="4495800"/>
              <a:ext cx="882650" cy="763588"/>
            </a:xfrm>
            <a:prstGeom prst="hexagon">
              <a:avLst>
                <a:gd name="adj" fmla="val 28898"/>
                <a:gd name="vf" fmla="val 115470"/>
              </a:avLst>
            </a:prstGeom>
            <a:solidFill>
              <a:srgbClr val="FFEA18"/>
            </a:solidFill>
            <a:ln w="9525">
              <a:solidFill>
                <a:srgbClr val="FFA50B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748419" y="4343400"/>
              <a:ext cx="609600" cy="106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657600" y="4615984"/>
              <a:ext cx="18655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Acetyl-CoA</a:t>
              </a:r>
              <a:endParaRPr lang="en-US" sz="2800" b="1" dirty="0"/>
            </a:p>
          </p:txBody>
        </p:sp>
        <p:pic>
          <p:nvPicPr>
            <p:cNvPr id="7172" name="Picture 4" descr="http://ktravisj.com/blog/perfectlyincomplete/wp-content/uploads/2011/09/flam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679" y="4900565"/>
              <a:ext cx="874919" cy="71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ight Brace 5"/>
          <p:cNvSpPr/>
          <p:nvPr/>
        </p:nvSpPr>
        <p:spPr>
          <a:xfrm>
            <a:off x="2781300" y="4853803"/>
            <a:ext cx="357188" cy="708797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TextBox 6"/>
          <p:cNvSpPr txBox="1"/>
          <p:nvPr/>
        </p:nvSpPr>
        <p:spPr>
          <a:xfrm>
            <a:off x="3238500" y="4965700"/>
            <a:ext cx="19530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Euros €</a:t>
            </a:r>
          </a:p>
          <a:p>
            <a:r>
              <a:rPr lang="en-US" sz="2800" dirty="0" smtClean="0"/>
              <a:t>(electron acceptors)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712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2871788" y="2041525"/>
            <a:ext cx="4191000" cy="4191000"/>
          </a:xfrm>
          <a:prstGeom prst="ellipse">
            <a:avLst/>
          </a:prstGeom>
          <a:noFill/>
          <a:ln w="127000">
            <a:solidFill>
              <a:srgbClr val="FFCC1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4806950" y="1584325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810000" y="1889125"/>
            <a:ext cx="671513" cy="609600"/>
            <a:chOff x="2597" y="917"/>
            <a:chExt cx="423" cy="384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2616" y="917"/>
              <a:ext cx="384" cy="3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597" y="936"/>
              <a:ext cx="42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 dirty="0">
                  <a:solidFill>
                    <a:srgbClr val="000000"/>
                  </a:solidFill>
                </a:rPr>
                <a:t>4C</a:t>
              </a:r>
              <a:endParaRPr lang="en-US" sz="2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6529388" y="3032125"/>
            <a:ext cx="671512" cy="609600"/>
            <a:chOff x="2597" y="917"/>
            <a:chExt cx="423" cy="384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616" y="917"/>
              <a:ext cx="384" cy="3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597" y="936"/>
              <a:ext cx="42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00000"/>
                  </a:solidFill>
                </a:rPr>
                <a:t>6C</a:t>
              </a:r>
              <a:endParaRPr lang="en-US" sz="26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786188" y="5775325"/>
            <a:ext cx="671512" cy="609600"/>
            <a:chOff x="2597" y="917"/>
            <a:chExt cx="423" cy="384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2616" y="917"/>
              <a:ext cx="384" cy="3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2597" y="936"/>
              <a:ext cx="42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00000"/>
                  </a:solidFill>
                </a:rPr>
                <a:t>4C</a:t>
              </a:r>
              <a:endParaRPr lang="en-US" sz="26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2643188" y="4632325"/>
            <a:ext cx="671512" cy="609600"/>
            <a:chOff x="2597" y="917"/>
            <a:chExt cx="423" cy="384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2616" y="917"/>
              <a:ext cx="384" cy="3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2597" y="936"/>
              <a:ext cx="42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 dirty="0">
                  <a:solidFill>
                    <a:srgbClr val="000000"/>
                  </a:solidFill>
                </a:rPr>
                <a:t>4C</a:t>
              </a:r>
              <a:endParaRPr lang="en-US" sz="2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2643188" y="3032125"/>
            <a:ext cx="671512" cy="609600"/>
            <a:chOff x="2597" y="917"/>
            <a:chExt cx="423" cy="384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2616" y="917"/>
              <a:ext cx="384" cy="38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597" y="936"/>
              <a:ext cx="42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rgbClr val="000000"/>
                  </a:solidFill>
                </a:rPr>
                <a:t>4C</a:t>
              </a:r>
              <a:endParaRPr lang="en-US" sz="26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4624388" y="1050925"/>
            <a:ext cx="671512" cy="609600"/>
            <a:chOff x="2650" y="605"/>
            <a:chExt cx="423" cy="384"/>
          </a:xfrm>
        </p:grpSpPr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2669" y="605"/>
              <a:ext cx="384" cy="384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650" y="614"/>
              <a:ext cx="42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</a:rPr>
                <a:t>2C</a:t>
              </a:r>
              <a:endParaRPr lang="en-US" sz="2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5462588" y="1889125"/>
            <a:ext cx="671512" cy="609600"/>
            <a:chOff x="2650" y="605"/>
            <a:chExt cx="423" cy="384"/>
          </a:xfrm>
        </p:grpSpPr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2669" y="605"/>
              <a:ext cx="384" cy="384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650" y="614"/>
              <a:ext cx="42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 dirty="0">
                  <a:solidFill>
                    <a:schemeClr val="bg1"/>
                  </a:solidFill>
                </a:rPr>
                <a:t>6C</a:t>
              </a:r>
              <a:endParaRPr lang="en-US" sz="2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6605588" y="4556125"/>
            <a:ext cx="671512" cy="609600"/>
            <a:chOff x="2650" y="605"/>
            <a:chExt cx="423" cy="384"/>
          </a:xfrm>
        </p:grpSpPr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2669" y="605"/>
              <a:ext cx="384" cy="384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650" y="614"/>
              <a:ext cx="42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</a:rPr>
                <a:t>5C</a:t>
              </a:r>
              <a:endParaRPr lang="en-US" sz="2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5538788" y="5699125"/>
            <a:ext cx="671512" cy="609600"/>
            <a:chOff x="2650" y="605"/>
            <a:chExt cx="423" cy="384"/>
          </a:xfrm>
        </p:grpSpPr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2669" y="605"/>
              <a:ext cx="384" cy="384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650" y="614"/>
              <a:ext cx="42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</a:rPr>
                <a:t>4C</a:t>
              </a:r>
              <a:endParaRPr lang="en-US" sz="2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31"/>
          <p:cNvGrpSpPr>
            <a:grpSpLocks/>
          </p:cNvGrpSpPr>
          <p:nvPr/>
        </p:nvGrpSpPr>
        <p:grpSpPr bwMode="auto">
          <a:xfrm>
            <a:off x="7215188" y="3519488"/>
            <a:ext cx="1547812" cy="655637"/>
            <a:chOff x="4272" y="2352"/>
            <a:chExt cx="975" cy="413"/>
          </a:xfrm>
        </p:grpSpPr>
        <p:sp>
          <p:nvSpPr>
            <p:cNvPr id="34" name="AutoShape 32"/>
            <p:cNvSpPr>
              <a:spLocks noChangeArrowheads="1"/>
            </p:cNvSpPr>
            <p:nvPr/>
          </p:nvSpPr>
          <p:spPr bwMode="auto">
            <a:xfrm>
              <a:off x="4272" y="2352"/>
              <a:ext cx="528" cy="336"/>
            </a:xfrm>
            <a:prstGeom prst="curvedRightArrow">
              <a:avLst>
                <a:gd name="adj1" fmla="val 20000"/>
                <a:gd name="adj2" fmla="val 40000"/>
                <a:gd name="adj3" fmla="val 52381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4800" y="2496"/>
              <a:ext cx="44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CO</a:t>
              </a:r>
              <a:r>
                <a:rPr lang="en-US" sz="2200" b="1" baseline="-25000">
                  <a:solidFill>
                    <a:srgbClr val="000000"/>
                  </a:solidFill>
                </a:rPr>
                <a:t>2</a:t>
              </a:r>
              <a:endParaRPr lang="en-US" sz="3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6834188" y="5241925"/>
            <a:ext cx="1547812" cy="655638"/>
            <a:chOff x="4272" y="2352"/>
            <a:chExt cx="975" cy="413"/>
          </a:xfrm>
        </p:grpSpPr>
        <p:sp>
          <p:nvSpPr>
            <p:cNvPr id="37" name="AutoShape 35"/>
            <p:cNvSpPr>
              <a:spLocks noChangeArrowheads="1"/>
            </p:cNvSpPr>
            <p:nvPr/>
          </p:nvSpPr>
          <p:spPr bwMode="auto">
            <a:xfrm>
              <a:off x="4272" y="2352"/>
              <a:ext cx="528" cy="336"/>
            </a:xfrm>
            <a:prstGeom prst="curvedRightArrow">
              <a:avLst>
                <a:gd name="adj1" fmla="val 20000"/>
                <a:gd name="adj2" fmla="val 40000"/>
                <a:gd name="adj3" fmla="val 52381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4800" y="2496"/>
              <a:ext cx="44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CO</a:t>
              </a:r>
              <a:r>
                <a:rPr lang="en-US" sz="2200" b="1" baseline="-25000">
                  <a:solidFill>
                    <a:srgbClr val="000000"/>
                  </a:solidFill>
                </a:rPr>
                <a:t>2</a:t>
              </a:r>
              <a:endParaRPr lang="en-US" sz="3000" b="1">
                <a:solidFill>
                  <a:srgbClr val="000000"/>
                </a:solidFill>
              </a:endParaRPr>
            </a:p>
          </p:txBody>
        </p:sp>
      </p:grpSp>
      <p:sp>
        <p:nvSpPr>
          <p:cNvPr id="40" name="Rectangle 38"/>
          <p:cNvSpPr>
            <a:spLocks noChangeArrowheads="1"/>
          </p:cNvSpPr>
          <p:nvPr/>
        </p:nvSpPr>
        <p:spPr bwMode="auto">
          <a:xfrm>
            <a:off x="5289550" y="1144925"/>
            <a:ext cx="1420261" cy="430887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200" b="1">
                <a:solidFill>
                  <a:srgbClr val="000000"/>
                </a:solidFill>
              </a:rPr>
              <a:t>acetyl CoA</a:t>
            </a:r>
            <a:endParaRPr lang="en-US" sz="2200" b="1" baseline="-25000">
              <a:solidFill>
                <a:srgbClr val="000000"/>
              </a:solidFill>
            </a:endParaRPr>
          </a:p>
        </p:txBody>
      </p:sp>
      <p:sp>
        <p:nvSpPr>
          <p:cNvPr id="42" name="AutoShape 40"/>
          <p:cNvSpPr>
            <a:spLocks noChangeArrowheads="1"/>
          </p:cNvSpPr>
          <p:nvPr/>
        </p:nvSpPr>
        <p:spPr bwMode="auto">
          <a:xfrm rot="21414741">
            <a:off x="4648200" y="1889125"/>
            <a:ext cx="228600" cy="381000"/>
          </a:xfrm>
          <a:prstGeom prst="rightArrow">
            <a:avLst>
              <a:gd name="adj1" fmla="val 48352"/>
              <a:gd name="adj2" fmla="val 10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41"/>
          <p:cNvSpPr>
            <a:spLocks noChangeArrowheads="1"/>
          </p:cNvSpPr>
          <p:nvPr/>
        </p:nvSpPr>
        <p:spPr bwMode="auto">
          <a:xfrm rot="21414741">
            <a:off x="4572000" y="1889125"/>
            <a:ext cx="228600" cy="381000"/>
          </a:xfrm>
          <a:prstGeom prst="rightArrow">
            <a:avLst>
              <a:gd name="adj1" fmla="val 48352"/>
              <a:gd name="adj2" fmla="val 100000"/>
            </a:avLst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4" name="Group 43"/>
          <p:cNvGrpSpPr>
            <a:grpSpLocks/>
          </p:cNvGrpSpPr>
          <p:nvPr/>
        </p:nvGrpSpPr>
        <p:grpSpPr bwMode="auto">
          <a:xfrm>
            <a:off x="3048000" y="1050925"/>
            <a:ext cx="671513" cy="609600"/>
            <a:chOff x="2650" y="605"/>
            <a:chExt cx="423" cy="384"/>
          </a:xfrm>
        </p:grpSpPr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669" y="605"/>
              <a:ext cx="384" cy="384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650" y="614"/>
              <a:ext cx="423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</a:rPr>
                <a:t>3C</a:t>
              </a:r>
              <a:endParaRPr lang="en-US" sz="2600" b="1">
                <a:solidFill>
                  <a:schemeClr val="bg1"/>
                </a:solidFill>
              </a:endParaRPr>
            </a:p>
          </p:txBody>
        </p:sp>
      </p:grpSp>
      <p:sp>
        <p:nvSpPr>
          <p:cNvPr id="47" name="AutoShape 46"/>
          <p:cNvSpPr>
            <a:spLocks noChangeArrowheads="1"/>
          </p:cNvSpPr>
          <p:nvPr/>
        </p:nvSpPr>
        <p:spPr bwMode="auto">
          <a:xfrm rot="16200000">
            <a:off x="4019550" y="936625"/>
            <a:ext cx="304800" cy="838200"/>
          </a:xfrm>
          <a:prstGeom prst="downArrow">
            <a:avLst>
              <a:gd name="adj1" fmla="val 50000"/>
              <a:gd name="adj2" fmla="val 68750"/>
            </a:avLst>
          </a:prstGeom>
          <a:solidFill>
            <a:srgbClr val="FFCC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1698625" y="1143000"/>
            <a:ext cx="1311275" cy="430887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2200" b="1" dirty="0">
                <a:solidFill>
                  <a:srgbClr val="000000"/>
                </a:solidFill>
              </a:rPr>
              <a:t>pyruvate</a:t>
            </a:r>
            <a:endParaRPr lang="en-US" sz="2200" b="1" baseline="-25000" dirty="0">
              <a:solidFill>
                <a:srgbClr val="000000"/>
              </a:solidFill>
            </a:endParaRPr>
          </a:p>
        </p:txBody>
      </p:sp>
      <p:sp>
        <p:nvSpPr>
          <p:cNvPr id="50" name="Rectangle 67"/>
          <p:cNvSpPr>
            <a:spLocks noChangeArrowheads="1"/>
          </p:cNvSpPr>
          <p:nvPr/>
        </p:nvSpPr>
        <p:spPr bwMode="auto">
          <a:xfrm>
            <a:off x="538163" y="2946400"/>
            <a:ext cx="2052637" cy="1679575"/>
          </a:xfrm>
          <a:prstGeom prst="rect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600" b="1" dirty="0">
                <a:solidFill>
                  <a:srgbClr val="0F116A"/>
                </a:solidFill>
              </a:rPr>
              <a:t>This happens </a:t>
            </a:r>
            <a:r>
              <a:rPr lang="en-US" sz="2600" b="1" u="sng" dirty="0">
                <a:solidFill>
                  <a:srgbClr val="0F116A"/>
                </a:solidFill>
              </a:rPr>
              <a:t>twice</a:t>
            </a:r>
            <a:r>
              <a:rPr lang="en-US" sz="2600" b="1" dirty="0">
                <a:solidFill>
                  <a:srgbClr val="0F116A"/>
                </a:solidFill>
              </a:rPr>
              <a:t> for each glucose molecule</a:t>
            </a:r>
          </a:p>
        </p:txBody>
      </p:sp>
      <p:sp>
        <p:nvSpPr>
          <p:cNvPr id="51" name="Text Box 68"/>
          <p:cNvSpPr txBox="1">
            <a:spLocks noChangeArrowheads="1"/>
          </p:cNvSpPr>
          <p:nvPr/>
        </p:nvSpPr>
        <p:spPr bwMode="auto">
          <a:xfrm>
            <a:off x="4452245" y="3498892"/>
            <a:ext cx="93166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5400" b="1" dirty="0">
                <a:solidFill>
                  <a:srgbClr val="00006A"/>
                </a:solidFill>
              </a:rPr>
              <a:t>x</a:t>
            </a:r>
            <a:r>
              <a:rPr lang="en-US" sz="6600" b="1" dirty="0">
                <a:solidFill>
                  <a:srgbClr val="00006A"/>
                </a:solidFill>
              </a:rPr>
              <a:t>2</a:t>
            </a:r>
          </a:p>
        </p:txBody>
      </p:sp>
      <p:grpSp>
        <p:nvGrpSpPr>
          <p:cNvPr id="52" name="Group 70"/>
          <p:cNvGrpSpPr>
            <a:grpSpLocks/>
          </p:cNvGrpSpPr>
          <p:nvPr/>
        </p:nvGrpSpPr>
        <p:grpSpPr bwMode="auto">
          <a:xfrm>
            <a:off x="6951663" y="609600"/>
            <a:ext cx="1547812" cy="655638"/>
            <a:chOff x="4272" y="2352"/>
            <a:chExt cx="975" cy="413"/>
          </a:xfrm>
        </p:grpSpPr>
        <p:sp>
          <p:nvSpPr>
            <p:cNvPr id="53" name="AutoShape 71"/>
            <p:cNvSpPr>
              <a:spLocks noChangeArrowheads="1"/>
            </p:cNvSpPr>
            <p:nvPr/>
          </p:nvSpPr>
          <p:spPr bwMode="auto">
            <a:xfrm>
              <a:off x="4272" y="2352"/>
              <a:ext cx="528" cy="336"/>
            </a:xfrm>
            <a:prstGeom prst="curvedRightArrow">
              <a:avLst>
                <a:gd name="adj1" fmla="val 20000"/>
                <a:gd name="adj2" fmla="val 40000"/>
                <a:gd name="adj3" fmla="val 52381"/>
              </a:avLst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72"/>
            <p:cNvSpPr>
              <a:spLocks noChangeArrowheads="1"/>
            </p:cNvSpPr>
            <p:nvPr/>
          </p:nvSpPr>
          <p:spPr bwMode="auto">
            <a:xfrm>
              <a:off x="4800" y="2496"/>
              <a:ext cx="44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200" b="1">
                  <a:solidFill>
                    <a:srgbClr val="000000"/>
                  </a:solidFill>
                </a:rPr>
                <a:t>CO</a:t>
              </a:r>
              <a:r>
                <a:rPr lang="en-US" sz="2200" b="1" baseline="-25000">
                  <a:solidFill>
                    <a:srgbClr val="000000"/>
                  </a:solidFill>
                </a:rPr>
                <a:t>2</a:t>
              </a:r>
              <a:endParaRPr lang="en-US" sz="30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55" name="Group 81"/>
          <p:cNvGrpSpPr>
            <a:grpSpLocks/>
          </p:cNvGrpSpPr>
          <p:nvPr/>
        </p:nvGrpSpPr>
        <p:grpSpPr bwMode="auto">
          <a:xfrm>
            <a:off x="7134225" y="4195763"/>
            <a:ext cx="1857375" cy="868362"/>
            <a:chOff x="4590" y="2749"/>
            <a:chExt cx="1170" cy="547"/>
          </a:xfrm>
        </p:grpSpPr>
        <p:grpSp>
          <p:nvGrpSpPr>
            <p:cNvPr id="56" name="Group 50"/>
            <p:cNvGrpSpPr>
              <a:grpSpLocks/>
            </p:cNvGrpSpPr>
            <p:nvPr/>
          </p:nvGrpSpPr>
          <p:grpSpPr bwMode="auto">
            <a:xfrm>
              <a:off x="4590" y="2755"/>
              <a:ext cx="1167" cy="413"/>
              <a:chOff x="4641" y="2832"/>
              <a:chExt cx="1167" cy="413"/>
            </a:xfrm>
          </p:grpSpPr>
          <p:sp>
            <p:nvSpPr>
              <p:cNvPr id="58" name="AutoShape 51"/>
              <p:cNvSpPr>
                <a:spLocks noChangeArrowheads="1"/>
              </p:cNvSpPr>
              <p:nvPr/>
            </p:nvSpPr>
            <p:spPr bwMode="auto">
              <a:xfrm>
                <a:off x="4641" y="2832"/>
                <a:ext cx="528" cy="336"/>
              </a:xfrm>
              <a:prstGeom prst="curvedRightArrow">
                <a:avLst>
                  <a:gd name="adj1" fmla="val 20000"/>
                  <a:gd name="adj2" fmla="val 40000"/>
                  <a:gd name="adj3" fmla="val 52381"/>
                </a:avLst>
              </a:prstGeom>
              <a:solidFill>
                <a:srgbClr val="0C8F0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Rectangle 52"/>
              <p:cNvSpPr>
                <a:spLocks noChangeArrowheads="1"/>
              </p:cNvSpPr>
              <p:nvPr/>
            </p:nvSpPr>
            <p:spPr bwMode="auto">
              <a:xfrm>
                <a:off x="5184" y="2976"/>
                <a:ext cx="624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NADH</a:t>
                </a:r>
                <a:endParaRPr lang="en-US" sz="3000" b="1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76" descr="piggybank-ecoin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7" y="2749"/>
              <a:ext cx="663" cy="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82"/>
          <p:cNvGrpSpPr>
            <a:grpSpLocks/>
          </p:cNvGrpSpPr>
          <p:nvPr/>
        </p:nvGrpSpPr>
        <p:grpSpPr bwMode="auto">
          <a:xfrm>
            <a:off x="6300788" y="5778500"/>
            <a:ext cx="1852612" cy="911225"/>
            <a:chOff x="4065" y="3746"/>
            <a:chExt cx="1167" cy="574"/>
          </a:xfrm>
        </p:grpSpPr>
        <p:grpSp>
          <p:nvGrpSpPr>
            <p:cNvPr id="61" name="Group 53"/>
            <p:cNvGrpSpPr>
              <a:grpSpLocks/>
            </p:cNvGrpSpPr>
            <p:nvPr/>
          </p:nvGrpSpPr>
          <p:grpSpPr bwMode="auto">
            <a:xfrm>
              <a:off x="4065" y="3746"/>
              <a:ext cx="1167" cy="413"/>
              <a:chOff x="4032" y="3792"/>
              <a:chExt cx="1167" cy="413"/>
            </a:xfrm>
          </p:grpSpPr>
          <p:sp>
            <p:nvSpPr>
              <p:cNvPr id="63" name="AutoShape 54"/>
              <p:cNvSpPr>
                <a:spLocks noChangeArrowheads="1"/>
              </p:cNvSpPr>
              <p:nvPr/>
            </p:nvSpPr>
            <p:spPr bwMode="auto">
              <a:xfrm>
                <a:off x="4032" y="3792"/>
                <a:ext cx="528" cy="336"/>
              </a:xfrm>
              <a:prstGeom prst="curvedRightArrow">
                <a:avLst>
                  <a:gd name="adj1" fmla="val 20000"/>
                  <a:gd name="adj2" fmla="val 40000"/>
                  <a:gd name="adj3" fmla="val 52381"/>
                </a:avLst>
              </a:prstGeom>
              <a:solidFill>
                <a:srgbClr val="0C8F0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Rectangle 55"/>
              <p:cNvSpPr>
                <a:spLocks noChangeArrowheads="1"/>
              </p:cNvSpPr>
              <p:nvPr/>
            </p:nvSpPr>
            <p:spPr bwMode="auto">
              <a:xfrm>
                <a:off x="4575" y="3936"/>
                <a:ext cx="624" cy="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NADH</a:t>
                </a:r>
                <a:endParaRPr lang="en-US" sz="3000" b="1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62" name="Picture 77" descr="piggybank-ecoin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7" y="3773"/>
              <a:ext cx="663" cy="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oup 83"/>
          <p:cNvGrpSpPr>
            <a:grpSpLocks/>
          </p:cNvGrpSpPr>
          <p:nvPr/>
        </p:nvGrpSpPr>
        <p:grpSpPr bwMode="auto">
          <a:xfrm>
            <a:off x="1589088" y="1622425"/>
            <a:ext cx="1839912" cy="1031875"/>
            <a:chOff x="1097" y="1128"/>
            <a:chExt cx="1159" cy="650"/>
          </a:xfrm>
        </p:grpSpPr>
        <p:grpSp>
          <p:nvGrpSpPr>
            <p:cNvPr id="66" name="Group 59"/>
            <p:cNvGrpSpPr>
              <a:grpSpLocks/>
            </p:cNvGrpSpPr>
            <p:nvPr/>
          </p:nvGrpSpPr>
          <p:grpSpPr bwMode="auto">
            <a:xfrm>
              <a:off x="1152" y="1346"/>
              <a:ext cx="1104" cy="432"/>
              <a:chOff x="1104" y="1392"/>
              <a:chExt cx="1104" cy="432"/>
            </a:xfrm>
          </p:grpSpPr>
          <p:sp>
            <p:nvSpPr>
              <p:cNvPr id="68" name="AutoShape 60"/>
              <p:cNvSpPr>
                <a:spLocks noChangeArrowheads="1"/>
              </p:cNvSpPr>
              <p:nvPr/>
            </p:nvSpPr>
            <p:spPr bwMode="auto">
              <a:xfrm flipH="1" flipV="1">
                <a:off x="1680" y="1488"/>
                <a:ext cx="528" cy="336"/>
              </a:xfrm>
              <a:prstGeom prst="curvedRightArrow">
                <a:avLst>
                  <a:gd name="adj1" fmla="val 20000"/>
                  <a:gd name="adj2" fmla="val 40000"/>
                  <a:gd name="adj3" fmla="val 52381"/>
                </a:avLst>
              </a:prstGeom>
              <a:solidFill>
                <a:srgbClr val="0C8F0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Rectangle 61"/>
              <p:cNvSpPr>
                <a:spLocks noChangeArrowheads="1"/>
              </p:cNvSpPr>
              <p:nvPr/>
            </p:nvSpPr>
            <p:spPr bwMode="auto">
              <a:xfrm flipH="1">
                <a:off x="1104" y="1392"/>
                <a:ext cx="624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NADH</a:t>
                </a:r>
                <a:endParaRPr lang="en-US" sz="3000" b="1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67" name="Picture 78" descr="piggybank-ecoin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7" y="1128"/>
              <a:ext cx="663" cy="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Group 80"/>
          <p:cNvGrpSpPr>
            <a:grpSpLocks/>
          </p:cNvGrpSpPr>
          <p:nvPr/>
        </p:nvGrpSpPr>
        <p:grpSpPr bwMode="auto">
          <a:xfrm>
            <a:off x="6870700" y="1241425"/>
            <a:ext cx="1930400" cy="868363"/>
            <a:chOff x="4424" y="888"/>
            <a:chExt cx="1216" cy="547"/>
          </a:xfrm>
        </p:grpSpPr>
        <p:grpSp>
          <p:nvGrpSpPr>
            <p:cNvPr id="71" name="Group 73"/>
            <p:cNvGrpSpPr>
              <a:grpSpLocks/>
            </p:cNvGrpSpPr>
            <p:nvPr/>
          </p:nvGrpSpPr>
          <p:grpSpPr bwMode="auto">
            <a:xfrm>
              <a:off x="4424" y="922"/>
              <a:ext cx="1167" cy="413"/>
              <a:chOff x="4641" y="2832"/>
              <a:chExt cx="1167" cy="413"/>
            </a:xfrm>
          </p:grpSpPr>
          <p:sp>
            <p:nvSpPr>
              <p:cNvPr id="73" name="AutoShape 74"/>
              <p:cNvSpPr>
                <a:spLocks noChangeArrowheads="1"/>
              </p:cNvSpPr>
              <p:nvPr/>
            </p:nvSpPr>
            <p:spPr bwMode="auto">
              <a:xfrm>
                <a:off x="4641" y="2832"/>
                <a:ext cx="528" cy="336"/>
              </a:xfrm>
              <a:prstGeom prst="curvedRightArrow">
                <a:avLst>
                  <a:gd name="adj1" fmla="val 20000"/>
                  <a:gd name="adj2" fmla="val 40000"/>
                  <a:gd name="adj3" fmla="val 52381"/>
                </a:avLst>
              </a:prstGeom>
              <a:solidFill>
                <a:srgbClr val="0C8F0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Rectangle 75"/>
              <p:cNvSpPr>
                <a:spLocks noChangeArrowheads="1"/>
              </p:cNvSpPr>
              <p:nvPr/>
            </p:nvSpPr>
            <p:spPr bwMode="auto">
              <a:xfrm>
                <a:off x="5184" y="2976"/>
                <a:ext cx="624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NADH</a:t>
                </a:r>
                <a:endParaRPr lang="en-US" sz="3000" b="1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72" name="Picture 79" descr="piggybank-ecoin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" y="888"/>
              <a:ext cx="663" cy="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5" name="Group 85"/>
          <p:cNvGrpSpPr>
            <a:grpSpLocks/>
          </p:cNvGrpSpPr>
          <p:nvPr/>
        </p:nvGrpSpPr>
        <p:grpSpPr bwMode="auto">
          <a:xfrm>
            <a:off x="1552575" y="5091113"/>
            <a:ext cx="1876425" cy="1068387"/>
            <a:chOff x="1074" y="3313"/>
            <a:chExt cx="1182" cy="673"/>
          </a:xfrm>
        </p:grpSpPr>
        <p:grpSp>
          <p:nvGrpSpPr>
            <p:cNvPr id="76" name="Group 56"/>
            <p:cNvGrpSpPr>
              <a:grpSpLocks/>
            </p:cNvGrpSpPr>
            <p:nvPr/>
          </p:nvGrpSpPr>
          <p:grpSpPr bwMode="auto">
            <a:xfrm>
              <a:off x="1104" y="3554"/>
              <a:ext cx="1152" cy="432"/>
              <a:chOff x="1152" y="3600"/>
              <a:chExt cx="1152" cy="432"/>
            </a:xfrm>
          </p:grpSpPr>
          <p:sp>
            <p:nvSpPr>
              <p:cNvPr id="78" name="AutoShape 57"/>
              <p:cNvSpPr>
                <a:spLocks noChangeArrowheads="1"/>
              </p:cNvSpPr>
              <p:nvPr/>
            </p:nvSpPr>
            <p:spPr bwMode="auto">
              <a:xfrm flipH="1" flipV="1">
                <a:off x="1776" y="3696"/>
                <a:ext cx="528" cy="336"/>
              </a:xfrm>
              <a:prstGeom prst="curvedRightArrow">
                <a:avLst>
                  <a:gd name="adj1" fmla="val 20000"/>
                  <a:gd name="adj2" fmla="val 40000"/>
                  <a:gd name="adj3" fmla="val 52381"/>
                </a:avLst>
              </a:prstGeom>
              <a:solidFill>
                <a:srgbClr val="0C8F0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Rectangle 58"/>
              <p:cNvSpPr>
                <a:spLocks noChangeArrowheads="1"/>
              </p:cNvSpPr>
              <p:nvPr/>
            </p:nvSpPr>
            <p:spPr bwMode="auto">
              <a:xfrm flipH="1">
                <a:off x="1152" y="3600"/>
                <a:ext cx="67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2200" b="1">
                    <a:solidFill>
                      <a:srgbClr val="000000"/>
                    </a:solidFill>
                  </a:rPr>
                  <a:t>FADH</a:t>
                </a:r>
                <a:r>
                  <a:rPr lang="en-US" sz="2200" b="1" baseline="-25000">
                    <a:solidFill>
                      <a:srgbClr val="000000"/>
                    </a:solidFill>
                  </a:rPr>
                  <a:t>2</a:t>
                </a:r>
                <a:endParaRPr lang="en-US" sz="3000" b="1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77" name="Picture 84" descr="piggybankFAD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" y="3313"/>
              <a:ext cx="699" cy="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Group 86"/>
          <p:cNvGrpSpPr>
            <a:grpSpLocks/>
          </p:cNvGrpSpPr>
          <p:nvPr/>
        </p:nvGrpSpPr>
        <p:grpSpPr bwMode="auto">
          <a:xfrm>
            <a:off x="4096321" y="6069163"/>
            <a:ext cx="1203325" cy="709612"/>
            <a:chOff x="3483" y="2033"/>
            <a:chExt cx="910" cy="537"/>
          </a:xfrm>
        </p:grpSpPr>
        <p:sp>
          <p:nvSpPr>
            <p:cNvPr id="81" name="AutoShape 87"/>
            <p:cNvSpPr>
              <a:spLocks noChangeArrowheads="1"/>
            </p:cNvSpPr>
            <p:nvPr/>
          </p:nvSpPr>
          <p:spPr bwMode="auto">
            <a:xfrm>
              <a:off x="3574" y="2033"/>
              <a:ext cx="819" cy="537"/>
            </a:xfrm>
            <a:prstGeom prst="irregularSeal1">
              <a:avLst/>
            </a:prstGeom>
            <a:solidFill>
              <a:srgbClr val="CC0000"/>
            </a:solidFill>
            <a:ln w="57150">
              <a:solidFill>
                <a:srgbClr val="FF6404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rgbClr val="FFEA18"/>
                  </a:solidFill>
                </a:rPr>
                <a:t>ATP</a:t>
              </a:r>
              <a:endParaRPr lang="en-US" sz="4000" b="1">
                <a:solidFill>
                  <a:schemeClr val="tx2"/>
                </a:solidFill>
              </a:endParaRPr>
            </a:p>
          </p:txBody>
        </p:sp>
        <p:sp>
          <p:nvSpPr>
            <p:cNvPr id="82" name="Rectangle 88"/>
            <p:cNvSpPr>
              <a:spLocks noChangeArrowheads="1"/>
            </p:cNvSpPr>
            <p:nvPr/>
          </p:nvSpPr>
          <p:spPr bwMode="auto">
            <a:xfrm>
              <a:off x="3483" y="2145"/>
              <a:ext cx="139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200" b="1">
                <a:solidFill>
                  <a:srgbClr val="000000"/>
                </a:solidFill>
              </a:endParaRPr>
            </a:p>
          </p:txBody>
        </p:sp>
      </p:grpSp>
      <p:sp>
        <p:nvSpPr>
          <p:cNvPr id="83" name="AutoShape 89"/>
          <p:cNvSpPr>
            <a:spLocks noChangeArrowheads="1"/>
          </p:cNvSpPr>
          <p:nvPr/>
        </p:nvSpPr>
        <p:spPr bwMode="auto">
          <a:xfrm rot="5400000">
            <a:off x="5054601" y="6046787"/>
            <a:ext cx="234950" cy="555625"/>
          </a:xfrm>
          <a:prstGeom prst="curvedRightArrow">
            <a:avLst>
              <a:gd name="adj1" fmla="val 53385"/>
              <a:gd name="adj2" fmla="val 100682"/>
              <a:gd name="adj3" fmla="val 29926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9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40" grpId="0" animBg="1"/>
      <p:bldP spid="43" grpId="0" animBg="1"/>
      <p:bldP spid="47" grpId="0" animBg="1"/>
      <p:bldP spid="48" grpId="0" animBg="1"/>
      <p:bldP spid="50" grpId="0" animBg="1"/>
      <p:bldP spid="51" grpId="0"/>
      <p:bldP spid="8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303</TotalTime>
  <Words>347</Words>
  <Application>Microsoft Office PowerPoint</Application>
  <PresentationFormat>On-screen Show (4:3)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Wingdings</vt:lpstr>
      <vt:lpstr>Wingdings 2</vt:lpstr>
      <vt:lpstr>Austin</vt:lpstr>
      <vt:lpstr>Cellular Respiration</vt:lpstr>
      <vt:lpstr>What is cellular respiration for?</vt:lpstr>
      <vt:lpstr>What organisms use cellular respiration?</vt:lpstr>
      <vt:lpstr>Where does cellular respiration happen?</vt:lpstr>
      <vt:lpstr>How does it work?</vt:lpstr>
      <vt:lpstr>Stage 1: Glycolysis</vt:lpstr>
      <vt:lpstr>Summary of glycolysis</vt:lpstr>
      <vt:lpstr>Stage 2: Krebs Cycle</vt:lpstr>
      <vt:lpstr>PowerPoint Presentation</vt:lpstr>
      <vt:lpstr>Stage 3: Electron transport chain</vt:lpstr>
      <vt:lpstr>PowerPoint Presentation</vt:lpstr>
      <vt:lpstr>ETC Summary</vt:lpstr>
      <vt:lpstr>Overall cellular respiration reaction</vt:lpstr>
      <vt:lpstr>Overall photosynthesis/respiration cycle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Respiration</dc:title>
  <dc:creator>Shannon</dc:creator>
  <cp:lastModifiedBy>Darci Cordero</cp:lastModifiedBy>
  <cp:revision>29</cp:revision>
  <dcterms:created xsi:type="dcterms:W3CDTF">2011-11-03T16:46:29Z</dcterms:created>
  <dcterms:modified xsi:type="dcterms:W3CDTF">2016-01-11T05:52:30Z</dcterms:modified>
</cp:coreProperties>
</file>