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handoutMasterIdLst>
    <p:handoutMasterId r:id="rId22"/>
  </p:handoutMasterIdLst>
  <p:sldIdLst>
    <p:sldId id="366" r:id="rId2"/>
    <p:sldId id="377" r:id="rId3"/>
    <p:sldId id="432" r:id="rId4"/>
    <p:sldId id="438" r:id="rId5"/>
    <p:sldId id="431" r:id="rId6"/>
    <p:sldId id="391" r:id="rId7"/>
    <p:sldId id="378" r:id="rId8"/>
    <p:sldId id="433" r:id="rId9"/>
    <p:sldId id="424" r:id="rId10"/>
    <p:sldId id="379" r:id="rId11"/>
    <p:sldId id="394" r:id="rId12"/>
    <p:sldId id="437" r:id="rId13"/>
    <p:sldId id="426" r:id="rId14"/>
    <p:sldId id="427" r:id="rId15"/>
    <p:sldId id="434" r:id="rId16"/>
    <p:sldId id="428" r:id="rId17"/>
    <p:sldId id="435" r:id="rId18"/>
    <p:sldId id="436" r:id="rId19"/>
    <p:sldId id="425" r:id="rId2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0000"/>
    <a:srgbClr val="006A00"/>
    <a:srgbClr val="CC0000"/>
    <a:srgbClr val="FFEA18"/>
    <a:srgbClr val="FFCC18"/>
    <a:srgbClr val="0F116A"/>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0929"/>
  </p:normalViewPr>
  <p:slideViewPr>
    <p:cSldViewPr snapToGrid="0">
      <p:cViewPr varScale="1">
        <p:scale>
          <a:sx n="71" d="100"/>
          <a:sy n="71" d="100"/>
        </p:scale>
        <p:origin x="12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000" b="1"/>
            </a:lvl1pPr>
          </a:lstStyle>
          <a:p>
            <a:fld id="{B40F5AE8-C010-48A4-88AB-CE136AB0AE7E}"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6170613" algn="r"/>
              </a:tabLst>
              <a:defRPr sz="2400">
                <a:solidFill>
                  <a:schemeClr val="tx1"/>
                </a:solidFill>
                <a:latin typeface="Times" pitchFamily="84" charset="0"/>
              </a:defRPr>
            </a:lvl1pPr>
            <a:lvl2pPr algn="l">
              <a:tabLst>
                <a:tab pos="6170613" algn="r"/>
              </a:tabLst>
              <a:defRPr sz="2400">
                <a:solidFill>
                  <a:schemeClr val="tx1"/>
                </a:solidFill>
                <a:latin typeface="Times" pitchFamily="84" charset="0"/>
              </a:defRPr>
            </a:lvl2pPr>
            <a:lvl3pPr algn="l">
              <a:tabLst>
                <a:tab pos="6170613" algn="r"/>
              </a:tabLst>
              <a:defRPr sz="2400">
                <a:solidFill>
                  <a:schemeClr val="tx1"/>
                </a:solidFill>
                <a:latin typeface="Times" pitchFamily="84" charset="0"/>
              </a:defRPr>
            </a:lvl3pPr>
            <a:lvl4pPr algn="l">
              <a:tabLst>
                <a:tab pos="6170613" algn="r"/>
              </a:tabLst>
              <a:defRPr sz="2400">
                <a:solidFill>
                  <a:schemeClr val="tx1"/>
                </a:solidFill>
                <a:latin typeface="Times" pitchFamily="84" charset="0"/>
              </a:defRPr>
            </a:lvl4pPr>
            <a:lvl5pPr algn="l">
              <a:tabLst>
                <a:tab pos="6170613" algn="r"/>
              </a:tabLst>
              <a:defRPr sz="2400">
                <a:solidFill>
                  <a:schemeClr val="tx1"/>
                </a:solidFill>
                <a:latin typeface="Times" pitchFamily="84" charset="0"/>
              </a:defRPr>
            </a:lvl5pPr>
            <a:lvl6pPr eaLnBrk="0" fontAlgn="base" hangingPunct="0">
              <a:spcBef>
                <a:spcPct val="0"/>
              </a:spcBef>
              <a:spcAft>
                <a:spcPct val="0"/>
              </a:spcAft>
              <a:tabLst>
                <a:tab pos="6170613" algn="r"/>
              </a:tabLst>
              <a:defRPr sz="2400">
                <a:solidFill>
                  <a:schemeClr val="tx1"/>
                </a:solidFill>
                <a:latin typeface="Times" pitchFamily="84" charset="0"/>
              </a:defRPr>
            </a:lvl6pPr>
            <a:lvl7pPr eaLnBrk="0" fontAlgn="base" hangingPunct="0">
              <a:spcBef>
                <a:spcPct val="0"/>
              </a:spcBef>
              <a:spcAft>
                <a:spcPct val="0"/>
              </a:spcAft>
              <a:tabLst>
                <a:tab pos="6170613" algn="r"/>
              </a:tabLst>
              <a:defRPr sz="2400">
                <a:solidFill>
                  <a:schemeClr val="tx1"/>
                </a:solidFill>
                <a:latin typeface="Times" pitchFamily="84" charset="0"/>
              </a:defRPr>
            </a:lvl7pPr>
            <a:lvl8pPr eaLnBrk="0" fontAlgn="base" hangingPunct="0">
              <a:spcBef>
                <a:spcPct val="0"/>
              </a:spcBef>
              <a:spcAft>
                <a:spcPct val="0"/>
              </a:spcAft>
              <a:tabLst>
                <a:tab pos="6170613" algn="r"/>
              </a:tabLst>
              <a:defRPr sz="2400">
                <a:solidFill>
                  <a:schemeClr val="tx1"/>
                </a:solidFill>
                <a:latin typeface="Times" pitchFamily="84" charset="0"/>
              </a:defRPr>
            </a:lvl8pPr>
            <a:lvl9pPr eaLnBrk="0" fontAlgn="base" hangingPunct="0">
              <a:spcBef>
                <a:spcPct val="0"/>
              </a:spcBef>
              <a:spcAft>
                <a:spcPct val="0"/>
              </a:spcAft>
              <a:tabLst>
                <a:tab pos="6170613" algn="r"/>
              </a:tabLst>
              <a:defRPr sz="2400">
                <a:solidFill>
                  <a:schemeClr val="tx1"/>
                </a:solidFill>
                <a:latin typeface="Times" pitchFamily="84" charset="0"/>
              </a:defRPr>
            </a:lvl9pPr>
          </a:lstStyle>
          <a:p>
            <a:r>
              <a:rPr lang="en-US" sz="1100" b="1">
                <a:latin typeface="Arial" charset="0"/>
              </a:rPr>
              <a:t>Division Ave. High School	Ms. Foglia</a:t>
            </a:r>
            <a:endParaRPr lang="en-US" sz="1800" b="1">
              <a:latin typeface="Arial" charset="0"/>
            </a:endParaRPr>
          </a:p>
          <a:p>
            <a:pPr algn="ctr"/>
            <a:r>
              <a:rPr lang="en-US" sz="1400" b="1">
                <a:latin typeface="Arial" charset="0"/>
              </a:rPr>
              <a:t>AP Biology</a:t>
            </a:r>
          </a:p>
        </p:txBody>
      </p:sp>
    </p:spTree>
    <p:extLst>
      <p:ext uri="{BB962C8B-B14F-4D97-AF65-F5344CB8AC3E}">
        <p14:creationId xmlns:p14="http://schemas.microsoft.com/office/powerpoint/2010/main" val="318484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pitchFamily="84" charset="0"/>
              </a:defRPr>
            </a:lvl1pPr>
          </a:lstStyle>
          <a:p>
            <a:fld id="{0AA25720-1F7F-451A-BD2E-EE2B5E3BB2D3}" type="slidenum">
              <a:rPr lang="en-US"/>
              <a:pPr/>
              <a:t>‹#›</a:t>
            </a:fld>
            <a:endParaRPr lang="en-US"/>
          </a:p>
        </p:txBody>
      </p:sp>
    </p:spTree>
    <p:extLst>
      <p:ext uri="{BB962C8B-B14F-4D97-AF65-F5344CB8AC3E}">
        <p14:creationId xmlns:p14="http://schemas.microsoft.com/office/powerpoint/2010/main" val="3857723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46075" indent="-112713"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2pPr>
    <a:lvl3pPr marL="690563" indent="-122238"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3pPr>
    <a:lvl4pPr marL="1371600"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BE1B45-9BAF-4386-828E-667AA029DC8F}" type="slidenum">
              <a:rPr lang="en-US"/>
              <a:pPr/>
              <a:t>1</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6805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01E94F-023B-46CC-9A88-7F1A1E1D340B}" type="slidenum">
              <a:rPr lang="en-US"/>
              <a:pPr/>
              <a:t>16</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70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840A6E-0CF7-4165-A7C4-0491D3E61CDF}" type="slidenum">
              <a:rPr lang="en-US"/>
              <a:pPr/>
              <a:t>19</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ln/>
        </p:spPr>
        <p:txBody>
          <a:bodyPr/>
          <a:lstStyle/>
          <a:p>
            <a:r>
              <a:rPr lang="en-US"/>
              <a:t>Ethanol is metabolized in the body by oxidation to acetaldehyde, which is in turn further oxidized to acetic acid by aldehyde oxidase enzymes. Normally, the second reaction is rapid so that acetaldehyde does not accumulate in the body.</a:t>
            </a:r>
          </a:p>
          <a:p>
            <a:r>
              <a:rPr lang="en-US"/>
              <a:t>A drug, disulfiram (Antabuse) inhibits the aldehyde oxidase which causes the accumulation of acetaldehyde with subsequent unpleasant side-effects of nausea and vomiting. This drug is sometimes used to help people overcome the drinking habit.</a:t>
            </a:r>
          </a:p>
          <a:p>
            <a:endParaRPr lang="en-US"/>
          </a:p>
          <a:p>
            <a:r>
              <a:rPr lang="en-US"/>
              <a:t>Methanol (wood alcohol) poisoning occurs because methanol is oxidized to formaldehyde and formic acid which attack the optic nerve causing blindness. Ethanol is given as an antidote for methanol poisoning because ethanol competitively inhibits the oxidation of methanol. Ethanol is oxidized in preference to methanol and consequently, the oxidation of methanol is slowed down so that the toxic by-products do not have a chance to accumulate.</a:t>
            </a:r>
          </a:p>
          <a:p>
            <a:endParaRPr lang="en-US"/>
          </a:p>
        </p:txBody>
      </p:sp>
    </p:spTree>
    <p:extLst>
      <p:ext uri="{BB962C8B-B14F-4D97-AF65-F5344CB8AC3E}">
        <p14:creationId xmlns:p14="http://schemas.microsoft.com/office/powerpoint/2010/main" val="102308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48D3A9-6D9A-4E22-A9DA-89024C89086D}" type="slidenum">
              <a:rPr lang="en-US"/>
              <a:pPr/>
              <a:t>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27688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CB218BD-805A-4C83-802D-988F8327E03B}" type="slidenum">
              <a:rPr lang="en-US"/>
              <a:pPr/>
              <a:t>6</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105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529E9C-7D46-4950-8447-48C32304E369}" type="slidenum">
              <a:rPr lang="en-US"/>
              <a:pPr/>
              <a:t>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21950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C96C20-2EFC-4FAF-895E-90BF4F4131DB}" type="slidenum">
              <a:rPr lang="en-US"/>
              <a:pPr/>
              <a:t>9</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7199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69FEE8-1531-41CC-8415-F91B8035D9D1}" type="slidenum">
              <a:rPr lang="en-US"/>
              <a:pPr/>
              <a:t>10</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99618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ACEF81-C003-4933-A8CD-A02206BD5898}" type="slidenum">
              <a:rPr lang="en-US"/>
              <a:pPr/>
              <a:t>11</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914400" y="4343400"/>
            <a:ext cx="5029200" cy="4495800"/>
          </a:xfrm>
          <a:ln/>
        </p:spPr>
        <p:txBody>
          <a:bodyPr/>
          <a:lstStyle/>
          <a:p>
            <a:r>
              <a:rPr lang="en-US" sz="1000"/>
              <a:t>Living with oxygen is dangerous. We rely on oxygen to power our cells, but oxygen is a reactive molecule that can cause serious problems if not carefully controlled. One of the dangers of oxygen is that it is easily converted into other reactive compounds. Inside our cells, electrons are continually shuttled from site to site by carrier molecules, such as carriers derived from riboflavin and niacin. If oxygen runs into one of these carrier molecules, the electron may be accidentally transferred to it. This converts oxygen into dangerous compounds such as superoxide radicals and hydrogen peroxide, which can attack the delicate sulfur atoms and metal ions in proteins. To make things even worse, free iron ions in the cell occasionally convert hydrogen peroxide into hydroxyl radicals. These deadly molecules attack and mutate DNA. Fortunately, cells make a variety of antioxidant enzymes to fight the dangerous side-effects of life with oxygen. Two important players are superoxide dismutase, which converts superoxide radicals into hydrogen peroxide, and catalase, which converts hydrogen peroxide into water and oxygen gas. The importance of these enzymes is demonstrated by their prevalence, ranging from about 0.1% of the protein in an E. coli cell to upwards of a quarter of the protein in susceptible cell types. These many catalase molecules patrol the cell, counteracting the steady production of hydrogen peroxide and keeping it at a safe level. Catalases are some of the most efficient enzymes found in cells. Each catalase molecule can decompose millions of hydrogen peroxide molecules every second. The cow catalase shown here and our own catalases use an iron ion to assist in this speedy reaction. The enzyme is composed of four identical subunits, each with its own active site buried deep inside. The iron ion, shown in green, is gripped at the center of a disk-shaped heme group. Catalases, since they must fight against reactive molecules, are also unusually stable enzymes. Notice how the four chains interweave, locking the entire complex into the proper shape.</a:t>
            </a:r>
          </a:p>
          <a:p>
            <a:endParaRPr lang="en-US" sz="1000"/>
          </a:p>
        </p:txBody>
      </p:sp>
    </p:spTree>
    <p:extLst>
      <p:ext uri="{BB962C8B-B14F-4D97-AF65-F5344CB8AC3E}">
        <p14:creationId xmlns:p14="http://schemas.microsoft.com/office/powerpoint/2010/main" val="98451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E555E98-7DAD-4F4E-942A-768B53A739EA}" type="slidenum">
              <a:rPr lang="en-US"/>
              <a:pPr/>
              <a:t>13</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ln/>
        </p:spPr>
        <p:txBody>
          <a:bodyPr/>
          <a:lstStyle/>
          <a:p>
            <a:r>
              <a:rPr lang="en-US"/>
              <a:t>Why is it a good adaptation to organize the cell in organelles?</a:t>
            </a:r>
          </a:p>
          <a:p>
            <a:r>
              <a:rPr lang="en-US"/>
              <a:t>Sequester enzymes with their substrates!</a:t>
            </a:r>
          </a:p>
        </p:txBody>
      </p:sp>
    </p:spTree>
    <p:extLst>
      <p:ext uri="{BB962C8B-B14F-4D97-AF65-F5344CB8AC3E}">
        <p14:creationId xmlns:p14="http://schemas.microsoft.com/office/powerpoint/2010/main" val="295000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4CBC49-A301-4BE1-86CF-55728158E1FF}" type="slidenum">
              <a:rPr lang="en-US"/>
              <a:pPr/>
              <a:t>14</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ln/>
        </p:spPr>
        <p:txBody>
          <a:bodyPr/>
          <a:lstStyle/>
          <a:p>
            <a:r>
              <a:rPr lang="en-US"/>
              <a:t>Why is it a good adaptation to organize the cell in organelles?</a:t>
            </a:r>
          </a:p>
          <a:p>
            <a:r>
              <a:rPr lang="en-US"/>
              <a:t>Sequester enzymes with their substrates!</a:t>
            </a:r>
          </a:p>
        </p:txBody>
      </p:sp>
    </p:spTree>
    <p:extLst>
      <p:ext uri="{BB962C8B-B14F-4D97-AF65-F5344CB8AC3E}">
        <p14:creationId xmlns:p14="http://schemas.microsoft.com/office/powerpoint/2010/main" val="244951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smtClean="0"/>
              <a:t>Click to edit Master subtitle style</a:t>
            </a:r>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pitchFamily="84"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667CFAD-DE05-4DFC-B8C7-090B2A9868E1}" type="slidenum">
              <a:rPr lang="en-US"/>
              <a:pPr/>
              <a:t>‹#›</a:t>
            </a:fld>
            <a:endParaRPr lang="en-US">
              <a:solidFill>
                <a:schemeClr val="hlink"/>
              </a:solidFill>
            </a:endParaRPr>
          </a:p>
        </p:txBody>
      </p:sp>
    </p:spTree>
    <p:extLst>
      <p:ext uri="{BB962C8B-B14F-4D97-AF65-F5344CB8AC3E}">
        <p14:creationId xmlns:p14="http://schemas.microsoft.com/office/powerpoint/2010/main" val="375249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09A260-5983-40A7-B387-2567A0D01379}" type="slidenum">
              <a:rPr lang="en-US"/>
              <a:pPr/>
              <a:t>‹#›</a:t>
            </a:fld>
            <a:endParaRPr lang="en-US">
              <a:solidFill>
                <a:schemeClr val="hlink"/>
              </a:solidFill>
            </a:endParaRPr>
          </a:p>
        </p:txBody>
      </p:sp>
    </p:spTree>
    <p:extLst>
      <p:ext uri="{BB962C8B-B14F-4D97-AF65-F5344CB8AC3E}">
        <p14:creationId xmlns:p14="http://schemas.microsoft.com/office/powerpoint/2010/main" val="159957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A234BEE-DC47-4638-A0AE-D88783D5B26A}" type="slidenum">
              <a:rPr lang="en-US" altLang="en-US"/>
              <a:pPr/>
              <a:t>‹#›</a:t>
            </a:fld>
            <a:endParaRPr lang="en-US" altLang="en-US"/>
          </a:p>
        </p:txBody>
      </p:sp>
    </p:spTree>
    <p:extLst>
      <p:ext uri="{BB962C8B-B14F-4D97-AF65-F5344CB8AC3E}">
        <p14:creationId xmlns:p14="http://schemas.microsoft.com/office/powerpoint/2010/main" val="2446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B8C830F-429D-4F70-BF8E-E92236CF205C}" type="slidenum">
              <a:rPr lang="en-US"/>
              <a:pPr/>
              <a:t>‹#›</a:t>
            </a:fld>
            <a:endParaRPr lang="en-US">
              <a:solidFill>
                <a:schemeClr val="hlink"/>
              </a:solidFill>
            </a:endParaRPr>
          </a:p>
        </p:txBody>
      </p:sp>
    </p:spTree>
    <p:extLst>
      <p:ext uri="{BB962C8B-B14F-4D97-AF65-F5344CB8AC3E}">
        <p14:creationId xmlns:p14="http://schemas.microsoft.com/office/powerpoint/2010/main" val="306270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241981E-FF75-47E2-9E34-C78D59F6B383}" type="slidenum">
              <a:rPr lang="en-US"/>
              <a:pPr/>
              <a:t>‹#›</a:t>
            </a:fld>
            <a:endParaRPr lang="en-US">
              <a:solidFill>
                <a:schemeClr val="hlink"/>
              </a:solidFill>
            </a:endParaRPr>
          </a:p>
        </p:txBody>
      </p:sp>
    </p:spTree>
    <p:extLst>
      <p:ext uri="{BB962C8B-B14F-4D97-AF65-F5344CB8AC3E}">
        <p14:creationId xmlns:p14="http://schemas.microsoft.com/office/powerpoint/2010/main" val="156465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92CB376-0C9C-4D56-A002-856304F38EDD}" type="slidenum">
              <a:rPr lang="en-US"/>
              <a:pPr/>
              <a:t>‹#›</a:t>
            </a:fld>
            <a:endParaRPr lang="en-US">
              <a:solidFill>
                <a:schemeClr val="hlink"/>
              </a:solidFill>
            </a:endParaRPr>
          </a:p>
        </p:txBody>
      </p:sp>
    </p:spTree>
    <p:extLst>
      <p:ext uri="{BB962C8B-B14F-4D97-AF65-F5344CB8AC3E}">
        <p14:creationId xmlns:p14="http://schemas.microsoft.com/office/powerpoint/2010/main" val="110967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0D38980-BD56-49CA-9B95-B96BEBA5123D}" type="slidenum">
              <a:rPr lang="en-US"/>
              <a:pPr/>
              <a:t>‹#›</a:t>
            </a:fld>
            <a:endParaRPr lang="en-US">
              <a:solidFill>
                <a:schemeClr val="hlink"/>
              </a:solidFill>
            </a:endParaRPr>
          </a:p>
        </p:txBody>
      </p:sp>
    </p:spTree>
    <p:extLst>
      <p:ext uri="{BB962C8B-B14F-4D97-AF65-F5344CB8AC3E}">
        <p14:creationId xmlns:p14="http://schemas.microsoft.com/office/powerpoint/2010/main" val="215161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C07EAA2-CEF0-42CA-BC29-A1D7CC779719}" type="slidenum">
              <a:rPr lang="en-US"/>
              <a:pPr/>
              <a:t>‹#›</a:t>
            </a:fld>
            <a:endParaRPr lang="en-US">
              <a:solidFill>
                <a:schemeClr val="hlink"/>
              </a:solidFill>
            </a:endParaRPr>
          </a:p>
        </p:txBody>
      </p:sp>
    </p:spTree>
    <p:extLst>
      <p:ext uri="{BB962C8B-B14F-4D97-AF65-F5344CB8AC3E}">
        <p14:creationId xmlns:p14="http://schemas.microsoft.com/office/powerpoint/2010/main" val="202481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770D2E-CB46-42A8-ABE7-BC56853CBB71}" type="slidenum">
              <a:rPr lang="en-US"/>
              <a:pPr/>
              <a:t>‹#›</a:t>
            </a:fld>
            <a:endParaRPr lang="en-US">
              <a:solidFill>
                <a:schemeClr val="hlink"/>
              </a:solidFill>
            </a:endParaRPr>
          </a:p>
        </p:txBody>
      </p:sp>
    </p:spTree>
    <p:extLst>
      <p:ext uri="{BB962C8B-B14F-4D97-AF65-F5344CB8AC3E}">
        <p14:creationId xmlns:p14="http://schemas.microsoft.com/office/powerpoint/2010/main" val="11717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4E4F40A-EF7C-41A1-9AA5-5C0CF3A8F998}" type="slidenum">
              <a:rPr lang="en-US"/>
              <a:pPr/>
              <a:t>‹#›</a:t>
            </a:fld>
            <a:endParaRPr lang="en-US">
              <a:solidFill>
                <a:schemeClr val="hlink"/>
              </a:solidFill>
            </a:endParaRPr>
          </a:p>
        </p:txBody>
      </p:sp>
    </p:spTree>
    <p:extLst>
      <p:ext uri="{BB962C8B-B14F-4D97-AF65-F5344CB8AC3E}">
        <p14:creationId xmlns:p14="http://schemas.microsoft.com/office/powerpoint/2010/main" val="192941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7F04345-5C0B-42A5-A1D2-4C1229B1D9EB}" type="slidenum">
              <a:rPr lang="en-US"/>
              <a:pPr/>
              <a:t>‹#›</a:t>
            </a:fld>
            <a:endParaRPr lang="en-US">
              <a:solidFill>
                <a:schemeClr val="hlink"/>
              </a:solidFill>
            </a:endParaRPr>
          </a:p>
        </p:txBody>
      </p:sp>
    </p:spTree>
    <p:extLst>
      <p:ext uri="{BB962C8B-B14F-4D97-AF65-F5344CB8AC3E}">
        <p14:creationId xmlns:p14="http://schemas.microsoft.com/office/powerpoint/2010/main" val="155427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a:lvl1pPr>
          </a:lstStyle>
          <a:p>
            <a:fld id="{3AC4D2F7-A93A-452A-BDA5-FCF6EE865B0C}"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5" r:id="rId12"/>
  </p:sldLayoutIdLst>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9"/>
          <p:cNvSpPr>
            <a:spLocks noGrp="1" noChangeArrowheads="1"/>
          </p:cNvSpPr>
          <p:nvPr>
            <p:ph type="dt" sz="quarter" idx="4294967295"/>
          </p:nvPr>
        </p:nvSpPr>
        <p:spPr>
          <a:xfrm>
            <a:off x="6934200" y="6264275"/>
            <a:ext cx="1524000" cy="457200"/>
          </a:xfrm>
          <a:prstGeom prst="rect">
            <a:avLst/>
          </a:prstGeom>
        </p:spPr>
        <p:txBody>
          <a:bodyPr/>
          <a:lstStyle/>
          <a:p>
            <a:r>
              <a:rPr lang="en-US"/>
              <a:t>2007-2008</a:t>
            </a:r>
            <a:endParaRPr lang="en-US" b="0"/>
          </a:p>
        </p:txBody>
      </p:sp>
      <p:sp>
        <p:nvSpPr>
          <p:cNvPr id="367618" name="Rectangle 2"/>
          <p:cNvSpPr>
            <a:spLocks noGrp="1" noChangeArrowheads="1"/>
          </p:cNvSpPr>
          <p:nvPr>
            <p:ph type="ctrTitle"/>
          </p:nvPr>
        </p:nvSpPr>
        <p:spPr>
          <a:xfrm>
            <a:off x="952500" y="2516623"/>
            <a:ext cx="7239000" cy="1371600"/>
          </a:xfrm>
        </p:spPr>
        <p:txBody>
          <a:bodyPr/>
          <a:lstStyle/>
          <a:p>
            <a:pPr algn="ctr"/>
            <a:r>
              <a:rPr lang="en-US" sz="4000" dirty="0" smtClean="0"/>
              <a:t>Enzymes:</a:t>
            </a:r>
            <a:r>
              <a:rPr lang="en-US" dirty="0" smtClean="0"/>
              <a:t/>
            </a:r>
            <a:br>
              <a:rPr lang="en-US" dirty="0" smtClean="0"/>
            </a:br>
            <a:r>
              <a:rPr lang="en-US" dirty="0" smtClean="0"/>
              <a:t>They do all the work!</a:t>
            </a:r>
            <a:endParaRPr lang="en-US" dirty="0"/>
          </a:p>
        </p:txBody>
      </p:sp>
      <p:pic>
        <p:nvPicPr>
          <p:cNvPr id="367623" name="Picture 7" descr="f8-08b_the_active_site__cb"/>
          <p:cNvPicPr>
            <a:picLocks noChangeAspect="1" noChangeArrowheads="1"/>
          </p:cNvPicPr>
          <p:nvPr/>
        </p:nvPicPr>
        <p:blipFill>
          <a:blip r:embed="rId3">
            <a:extLst>
              <a:ext uri="{28A0092B-C50C-407E-A947-70E740481C1C}">
                <a14:useLocalDpi xmlns:a14="http://schemas.microsoft.com/office/drawing/2010/main" val="0"/>
              </a:ext>
            </a:extLst>
          </a:blip>
          <a:srcRect l="33749" t="12000" r="16875" b="6000"/>
          <a:stretch>
            <a:fillRect/>
          </a:stretch>
        </p:blipFill>
        <p:spPr bwMode="auto">
          <a:xfrm>
            <a:off x="7010400" y="533400"/>
            <a:ext cx="20018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7625" name="Group 9"/>
          <p:cNvGrpSpPr>
            <a:grpSpLocks/>
          </p:cNvGrpSpPr>
          <p:nvPr/>
        </p:nvGrpSpPr>
        <p:grpSpPr bwMode="auto">
          <a:xfrm>
            <a:off x="2057400" y="4343400"/>
            <a:ext cx="5738813" cy="2432050"/>
            <a:chOff x="2145" y="2788"/>
            <a:chExt cx="3615" cy="1532"/>
          </a:xfrm>
        </p:grpSpPr>
        <p:pic>
          <p:nvPicPr>
            <p:cNvPr id="367626" name="Picture 10" descr="f8-09_the_catalytic_cyc_cb"/>
            <p:cNvPicPr>
              <a:picLocks noChangeAspect="1" noChangeArrowheads="1"/>
            </p:cNvPicPr>
            <p:nvPr/>
          </p:nvPicPr>
          <p:blipFill>
            <a:blip r:embed="rId4">
              <a:extLst>
                <a:ext uri="{28A0092B-C50C-407E-A947-70E740481C1C}">
                  <a14:useLocalDpi xmlns:a14="http://schemas.microsoft.com/office/drawing/2010/main" val="0"/>
                </a:ext>
              </a:extLst>
            </a:blip>
            <a:srcRect t="22501" b="21001"/>
            <a:stretch>
              <a:fillRect/>
            </a:stretch>
          </p:blipFill>
          <p:spPr bwMode="auto">
            <a:xfrm>
              <a:off x="2145" y="2788"/>
              <a:ext cx="361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7" name="Rectangle 11"/>
            <p:cNvSpPr>
              <a:spLocks noChangeArrowheads="1"/>
            </p:cNvSpPr>
            <p:nvPr/>
          </p:nvSpPr>
          <p:spPr bwMode="auto">
            <a:xfrm>
              <a:off x="4272" y="3744"/>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28" name="Oval 12"/>
            <p:cNvSpPr>
              <a:spLocks noChangeArrowheads="1"/>
            </p:cNvSpPr>
            <p:nvPr/>
          </p:nvSpPr>
          <p:spPr bwMode="auto">
            <a:xfrm>
              <a:off x="4980" y="3168"/>
              <a:ext cx="192"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29" name="Rectangle 13"/>
            <p:cNvSpPr>
              <a:spLocks noChangeArrowheads="1"/>
            </p:cNvSpPr>
            <p:nvPr/>
          </p:nvSpPr>
          <p:spPr bwMode="auto">
            <a:xfrm>
              <a:off x="4272" y="3360"/>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831" y="3698463"/>
            <a:ext cx="2903538" cy="299402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18" name="Rectangle 2"/>
          <p:cNvSpPr>
            <a:spLocks noGrp="1" noChangeArrowheads="1"/>
          </p:cNvSpPr>
          <p:nvPr>
            <p:ph type="title"/>
          </p:nvPr>
        </p:nvSpPr>
        <p:spPr>
          <a:xfrm>
            <a:off x="609600" y="685800"/>
            <a:ext cx="8229600" cy="762000"/>
          </a:xfrm>
        </p:spPr>
        <p:txBody>
          <a:bodyPr/>
          <a:lstStyle/>
          <a:p>
            <a:r>
              <a:rPr lang="en-US"/>
              <a:t>Naming conventions</a:t>
            </a:r>
            <a:endParaRPr lang="en-US">
              <a:solidFill>
                <a:srgbClr val="000000"/>
              </a:solidFill>
            </a:endParaRPr>
          </a:p>
        </p:txBody>
      </p:sp>
      <p:sp>
        <p:nvSpPr>
          <p:cNvPr id="393219" name="Rectangle 3" descr="Rectangle: Click to edit Master text styles&#10;Second level&#10;Third level&#10;Fourth level&#10;Fifth level"/>
          <p:cNvSpPr>
            <a:spLocks noGrp="1" noChangeArrowheads="1"/>
          </p:cNvSpPr>
          <p:nvPr>
            <p:ph type="body" idx="1"/>
          </p:nvPr>
        </p:nvSpPr>
        <p:spPr>
          <a:xfrm>
            <a:off x="533400" y="1371600"/>
            <a:ext cx="8183088" cy="4886696"/>
          </a:xfrm>
          <a:noFill/>
          <a:ln/>
        </p:spPr>
        <p:txBody>
          <a:bodyPr/>
          <a:lstStyle/>
          <a:p>
            <a:r>
              <a:rPr lang="en-US" sz="3200" dirty="0"/>
              <a:t>Enzymes named for reaction they </a:t>
            </a:r>
            <a:r>
              <a:rPr lang="en-US" sz="3200" dirty="0" smtClean="0"/>
              <a:t>catalyze– end in </a:t>
            </a:r>
            <a:r>
              <a:rPr lang="en-US" sz="3200" i="1" u="sng" dirty="0" smtClean="0">
                <a:solidFill>
                  <a:srgbClr val="C00000"/>
                </a:solidFill>
              </a:rPr>
              <a:t>-</a:t>
            </a:r>
            <a:r>
              <a:rPr lang="en-US" sz="3200" i="1" u="sng" dirty="0" err="1" smtClean="0">
                <a:solidFill>
                  <a:srgbClr val="C00000"/>
                </a:solidFill>
              </a:rPr>
              <a:t>ase</a:t>
            </a:r>
            <a:endParaRPr lang="en-US" sz="3200" i="1" u="sng" dirty="0">
              <a:solidFill>
                <a:srgbClr val="C00000"/>
              </a:solidFill>
            </a:endParaRPr>
          </a:p>
          <a:p>
            <a:pPr lvl="1"/>
            <a:r>
              <a:rPr lang="en-US" sz="3200" u="sng" dirty="0" err="1">
                <a:solidFill>
                  <a:srgbClr val="CC0000"/>
                </a:solidFill>
              </a:rPr>
              <a:t>sucrase</a:t>
            </a:r>
            <a:r>
              <a:rPr lang="en-US" sz="3200" dirty="0"/>
              <a:t> breaks down sucrose</a:t>
            </a:r>
          </a:p>
          <a:p>
            <a:pPr lvl="1"/>
            <a:r>
              <a:rPr lang="en-US" sz="3200" u="sng" dirty="0" smtClean="0">
                <a:solidFill>
                  <a:srgbClr val="CC0000"/>
                </a:solidFill>
              </a:rPr>
              <a:t>protease</a:t>
            </a:r>
            <a:r>
              <a:rPr lang="en-US" sz="3200" dirty="0" smtClean="0"/>
              <a:t> breaks </a:t>
            </a:r>
            <a:r>
              <a:rPr lang="en-US" sz="3200" dirty="0"/>
              <a:t>down proteins</a:t>
            </a:r>
          </a:p>
          <a:p>
            <a:pPr lvl="1"/>
            <a:r>
              <a:rPr lang="en-US" sz="3200" u="sng" dirty="0" smtClean="0">
                <a:solidFill>
                  <a:srgbClr val="CC0000"/>
                </a:solidFill>
              </a:rPr>
              <a:t>lipase</a:t>
            </a:r>
            <a:r>
              <a:rPr lang="en-US" sz="3200" dirty="0" smtClean="0"/>
              <a:t> breaks down </a:t>
            </a:r>
            <a:r>
              <a:rPr lang="en-US" sz="3200" dirty="0"/>
              <a:t>lipids</a:t>
            </a:r>
          </a:p>
          <a:p>
            <a:pPr lvl="1"/>
            <a:r>
              <a:rPr lang="en-US" sz="3200" u="sng" dirty="0">
                <a:solidFill>
                  <a:srgbClr val="CC0000"/>
                </a:solidFill>
              </a:rPr>
              <a:t>DNA polymerase</a:t>
            </a:r>
            <a:r>
              <a:rPr lang="en-US" sz="3200" dirty="0"/>
              <a:t> builds </a:t>
            </a:r>
            <a:r>
              <a:rPr lang="en-US" sz="3200" dirty="0" smtClean="0"/>
              <a:t/>
            </a:r>
            <a:br>
              <a:rPr lang="en-US" sz="3200" dirty="0" smtClean="0"/>
            </a:br>
            <a:r>
              <a:rPr lang="en-US" sz="3200" dirty="0" smtClean="0"/>
              <a:t>DNA (a </a:t>
            </a:r>
            <a:r>
              <a:rPr lang="en-US" sz="3200" u="sng" dirty="0" smtClean="0"/>
              <a:t>polymer</a:t>
            </a:r>
            <a:r>
              <a:rPr lang="en-US" sz="3200" dirty="0" smtClean="0"/>
              <a:t>)</a:t>
            </a:r>
            <a:endParaRPr lang="en-US" sz="3200" dirty="0"/>
          </a:p>
          <a:p>
            <a:pPr lvl="1"/>
            <a:r>
              <a:rPr lang="en-US" sz="3200" u="sng" dirty="0" smtClean="0">
                <a:solidFill>
                  <a:srgbClr val="CC0000"/>
                </a:solidFill>
              </a:rPr>
              <a:t>pepsin</a:t>
            </a:r>
            <a:r>
              <a:rPr lang="en-US" sz="3200" dirty="0" smtClean="0"/>
              <a:t> </a:t>
            </a:r>
            <a:r>
              <a:rPr lang="en-US" sz="3200" dirty="0"/>
              <a:t>breaks </a:t>
            </a:r>
            <a:r>
              <a:rPr lang="en-US" sz="3200" dirty="0" smtClean="0"/>
              <a:t>down </a:t>
            </a:r>
            <a:br>
              <a:rPr lang="en-US" sz="3200" dirty="0" smtClean="0"/>
            </a:br>
            <a:r>
              <a:rPr lang="en-US" sz="3200" dirty="0" smtClean="0"/>
              <a:t>proteins </a:t>
            </a:r>
            <a:r>
              <a:rPr lang="en-US" sz="3200" dirty="0"/>
              <a:t>(poly</a:t>
            </a:r>
            <a:r>
              <a:rPr lang="en-US" sz="3200" u="sng" dirty="0"/>
              <a:t>peptides</a:t>
            </a:r>
            <a:r>
              <a:rPr lang="en-US" sz="3200" dirty="0"/>
              <a:t>) </a:t>
            </a: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09600" y="685800"/>
            <a:ext cx="8328025" cy="762000"/>
          </a:xfrm>
        </p:spPr>
        <p:txBody>
          <a:bodyPr/>
          <a:lstStyle/>
          <a:p>
            <a:r>
              <a:rPr lang="en-US" dirty="0" smtClean="0"/>
              <a:t>What affects enzymes?</a:t>
            </a:r>
            <a:endParaRPr lang="en-US" dirty="0"/>
          </a:p>
        </p:txBody>
      </p:sp>
      <p:sp>
        <p:nvSpPr>
          <p:cNvPr id="423939" name="Rectangle 3" descr="Rectangle: Click to edit Master text styles&#10;Second level&#10;Third level&#10;Fourth level&#10;Fifth level"/>
          <p:cNvSpPr>
            <a:spLocks noGrp="1" noChangeArrowheads="1"/>
          </p:cNvSpPr>
          <p:nvPr>
            <p:ph type="body" idx="1"/>
          </p:nvPr>
        </p:nvSpPr>
        <p:spPr>
          <a:xfrm>
            <a:off x="838200" y="1371600"/>
            <a:ext cx="7772400" cy="5029200"/>
          </a:xfrm>
        </p:spPr>
        <p:txBody>
          <a:bodyPr/>
          <a:lstStyle/>
          <a:p>
            <a:r>
              <a:rPr lang="en-US" sz="3200" dirty="0"/>
              <a:t>Enzyme concentration</a:t>
            </a:r>
          </a:p>
          <a:p>
            <a:r>
              <a:rPr lang="en-US" sz="3200" dirty="0"/>
              <a:t>Substrate concentration</a:t>
            </a:r>
          </a:p>
          <a:p>
            <a:r>
              <a:rPr lang="en-US" sz="3200" dirty="0"/>
              <a:t>Temperature </a:t>
            </a:r>
          </a:p>
          <a:p>
            <a:r>
              <a:rPr lang="en-US" sz="3200" dirty="0"/>
              <a:t>pH</a:t>
            </a:r>
          </a:p>
          <a:p>
            <a:r>
              <a:rPr lang="en-US" sz="3200" dirty="0" smtClean="0"/>
              <a:t>Activators</a:t>
            </a:r>
            <a:endParaRPr lang="en-US" sz="3200" dirty="0"/>
          </a:p>
          <a:p>
            <a:r>
              <a:rPr lang="en-US" sz="3200" dirty="0"/>
              <a:t>Inhibitors</a:t>
            </a:r>
          </a:p>
        </p:txBody>
      </p:sp>
      <p:pic>
        <p:nvPicPr>
          <p:cNvPr id="1026" name="Picture 2" descr="http://upload.wikimedia.org/wikipedia/commons/a/ae/GLO1_Homo_sapiens_small_fas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7564" y="2729819"/>
            <a:ext cx="4208341" cy="3647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4" end="4"/>
                                            </p:txEl>
                                          </p:spTgt>
                                        </p:tgtEl>
                                        <p:attrNameLst>
                                          <p:attrName>style.visibility</p:attrName>
                                        </p:attrNameLst>
                                      </p:cBhvr>
                                      <p:to>
                                        <p:strVal val="visible"/>
                                      </p:to>
                                    </p:set>
                                    <p:anim calcmode="lin" valueType="num">
                                      <p:cBhvr additive="base">
                                        <p:cTn id="31" dur="500" fill="hold"/>
                                        <p:tgtEl>
                                          <p:spTgt spid="423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5" end="5"/>
                                            </p:txEl>
                                          </p:spTgt>
                                        </p:tgtEl>
                                        <p:attrNameLst>
                                          <p:attrName>style.visibility</p:attrName>
                                        </p:attrNameLst>
                                      </p:cBhvr>
                                      <p:to>
                                        <p:strVal val="visible"/>
                                      </p:to>
                                    </p:set>
                                    <p:anim calcmode="lin" valueType="num">
                                      <p:cBhvr additive="base">
                                        <p:cTn id="37" dur="500" fill="hold"/>
                                        <p:tgtEl>
                                          <p:spTgt spid="423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p:txBody>
          <a:bodyPr/>
          <a:lstStyle/>
          <a:p>
            <a:r>
              <a:rPr lang="en-US" altLang="en-US"/>
              <a:t>Amount Of Substrate Present</a:t>
            </a:r>
          </a:p>
        </p:txBody>
      </p:sp>
      <p:sp>
        <p:nvSpPr>
          <p:cNvPr id="64520" name="Rectangle 8"/>
          <p:cNvSpPr>
            <a:spLocks noGrp="1" noChangeArrowheads="1"/>
          </p:cNvSpPr>
          <p:nvPr>
            <p:ph type="body" sz="half" idx="1"/>
          </p:nvPr>
        </p:nvSpPr>
        <p:spPr/>
        <p:txBody>
          <a:bodyPr/>
          <a:lstStyle/>
          <a:p>
            <a:pPr>
              <a:lnSpc>
                <a:spcPct val="90000"/>
              </a:lnSpc>
            </a:pPr>
            <a:r>
              <a:rPr lang="en-US" altLang="en-US" sz="2400"/>
              <a:t>At low substrate concentrations, collisions between enzymes and substrate molecules are rare and reactions are slow.</a:t>
            </a:r>
          </a:p>
          <a:p>
            <a:pPr>
              <a:lnSpc>
                <a:spcPct val="90000"/>
              </a:lnSpc>
            </a:pPr>
            <a:r>
              <a:rPr lang="en-US" altLang="en-US" sz="2400"/>
              <a:t>As the amount of substrates increase so does the collisions between enzymes and substrates.</a:t>
            </a:r>
          </a:p>
          <a:p>
            <a:pPr>
              <a:lnSpc>
                <a:spcPct val="90000"/>
              </a:lnSpc>
            </a:pPr>
            <a:r>
              <a:rPr lang="en-US" altLang="en-US" sz="2400"/>
              <a:t>This continues until the enzymes are saturated.</a:t>
            </a:r>
          </a:p>
        </p:txBody>
      </p:sp>
      <p:pic>
        <p:nvPicPr>
          <p:cNvPr id="64516" name="Picture 4" descr="enzyme_kinetics"/>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648200" y="1447800"/>
            <a:ext cx="4199150" cy="51322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480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20">
                                            <p:txEl>
                                              <p:pRg st="0" end="0"/>
                                            </p:txEl>
                                          </p:spTgt>
                                        </p:tgtEl>
                                        <p:attrNameLst>
                                          <p:attrName>style.visibility</p:attrName>
                                        </p:attrNameLst>
                                      </p:cBhvr>
                                      <p:to>
                                        <p:strVal val="visible"/>
                                      </p:to>
                                    </p:set>
                                    <p:animEffect transition="in" filter="dissolve">
                                      <p:cBhvr>
                                        <p:cTn id="12" dur="500"/>
                                        <p:tgtEl>
                                          <p:spTgt spid="645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20">
                                            <p:txEl>
                                              <p:pRg st="1" end="1"/>
                                            </p:txEl>
                                          </p:spTgt>
                                        </p:tgtEl>
                                        <p:attrNameLst>
                                          <p:attrName>style.visibility</p:attrName>
                                        </p:attrNameLst>
                                      </p:cBhvr>
                                      <p:to>
                                        <p:strVal val="visible"/>
                                      </p:to>
                                    </p:set>
                                    <p:animEffect transition="in" filter="dissolve">
                                      <p:cBhvr>
                                        <p:cTn id="17" dur="500"/>
                                        <p:tgtEl>
                                          <p:spTgt spid="645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20">
                                            <p:txEl>
                                              <p:pRg st="2" end="2"/>
                                            </p:txEl>
                                          </p:spTgt>
                                        </p:tgtEl>
                                        <p:attrNameLst>
                                          <p:attrName>style.visibility</p:attrName>
                                        </p:attrNameLst>
                                      </p:cBhvr>
                                      <p:to>
                                        <p:strVal val="visible"/>
                                      </p:to>
                                    </p:set>
                                    <p:animEffect transition="in" filter="dissolve">
                                      <p:cBhvr>
                                        <p:cTn id="22" dur="500"/>
                                        <p:tgtEl>
                                          <p:spTgt spid="645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160" name="Rectangle 128"/>
          <p:cNvSpPr>
            <a:spLocks noChangeArrowheads="1"/>
          </p:cNvSpPr>
          <p:nvPr/>
        </p:nvSpPr>
        <p:spPr bwMode="auto">
          <a:xfrm>
            <a:off x="190500" y="6197600"/>
            <a:ext cx="1368425" cy="547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4" name="Rectangle 2"/>
          <p:cNvSpPr>
            <a:spLocks noGrp="1" noChangeArrowheads="1"/>
          </p:cNvSpPr>
          <p:nvPr>
            <p:ph type="title"/>
          </p:nvPr>
        </p:nvSpPr>
        <p:spPr/>
        <p:txBody>
          <a:bodyPr/>
          <a:lstStyle/>
          <a:p>
            <a:r>
              <a:rPr lang="en-US" dirty="0" smtClean="0"/>
              <a:t>Enzyme concentration</a:t>
            </a:r>
            <a:endParaRPr lang="en-US" dirty="0"/>
          </a:p>
        </p:txBody>
      </p:sp>
      <p:sp>
        <p:nvSpPr>
          <p:cNvPr id="428035" name="Rectangle 3" descr="Rectangle: Click to edit Master text styles&#10;Second level&#10;Third level&#10;Fourth level&#10;Fifth level"/>
          <p:cNvSpPr>
            <a:spLocks noGrp="1" noChangeArrowheads="1"/>
          </p:cNvSpPr>
          <p:nvPr>
            <p:ph type="body" idx="1"/>
          </p:nvPr>
        </p:nvSpPr>
        <p:spPr>
          <a:xfrm>
            <a:off x="693738" y="1371600"/>
            <a:ext cx="8450262" cy="3132138"/>
          </a:xfrm>
        </p:spPr>
        <p:txBody>
          <a:bodyPr/>
          <a:lstStyle/>
          <a:p>
            <a:pPr>
              <a:lnSpc>
                <a:spcPct val="90000"/>
              </a:lnSpc>
            </a:pPr>
            <a:r>
              <a:rPr lang="en-US" dirty="0" smtClean="0"/>
              <a:t>as </a:t>
            </a:r>
            <a:r>
              <a:rPr lang="en-US" dirty="0">
                <a:solidFill>
                  <a:srgbClr val="0F116A"/>
                </a:solidFill>
                <a:sym typeface="Symbol" pitchFamily="84" charset="2"/>
              </a:rPr>
              <a:t></a:t>
            </a:r>
            <a:r>
              <a:rPr lang="en-US" dirty="0">
                <a:sym typeface="Symbol" pitchFamily="84" charset="2"/>
              </a:rPr>
              <a:t> enzyme = </a:t>
            </a:r>
            <a:r>
              <a:rPr lang="en-US" dirty="0">
                <a:solidFill>
                  <a:srgbClr val="0F116A"/>
                </a:solidFill>
                <a:sym typeface="Symbol" pitchFamily="84" charset="2"/>
              </a:rPr>
              <a:t></a:t>
            </a:r>
            <a:r>
              <a:rPr lang="en-US" dirty="0">
                <a:sym typeface="Symbol" pitchFamily="84" charset="2"/>
              </a:rPr>
              <a:t> reaction rate</a:t>
            </a:r>
            <a:endParaRPr lang="en-US" dirty="0"/>
          </a:p>
          <a:p>
            <a:pPr marL="685800" lvl="1">
              <a:lnSpc>
                <a:spcPct val="90000"/>
              </a:lnSpc>
            </a:pPr>
            <a:r>
              <a:rPr lang="en-US" dirty="0"/>
              <a:t>more enzymes = more frequently collide with substrate </a:t>
            </a:r>
          </a:p>
          <a:p>
            <a:pPr>
              <a:lnSpc>
                <a:spcPct val="90000"/>
              </a:lnSpc>
            </a:pPr>
            <a:r>
              <a:rPr lang="en-US" dirty="0"/>
              <a:t>reaction rate levels off</a:t>
            </a:r>
          </a:p>
          <a:p>
            <a:pPr marL="685800" lvl="1">
              <a:lnSpc>
                <a:spcPct val="90000"/>
              </a:lnSpc>
            </a:pPr>
            <a:r>
              <a:rPr lang="en-US" dirty="0"/>
              <a:t>substrate becomes limiting factor</a:t>
            </a:r>
          </a:p>
          <a:p>
            <a:pPr marL="685800" lvl="1">
              <a:lnSpc>
                <a:spcPct val="90000"/>
              </a:lnSpc>
            </a:pPr>
            <a:r>
              <a:rPr lang="en-US" dirty="0"/>
              <a:t>not all enzyme molecules can find substrate</a:t>
            </a:r>
          </a:p>
        </p:txBody>
      </p:sp>
      <p:sp>
        <p:nvSpPr>
          <p:cNvPr id="428053" name="Oval 21"/>
          <p:cNvSpPr>
            <a:spLocks noChangeArrowheads="1"/>
          </p:cNvSpPr>
          <p:nvPr/>
        </p:nvSpPr>
        <p:spPr bwMode="auto">
          <a:xfrm>
            <a:off x="6696075" y="6413500"/>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8096" name="Group 64"/>
          <p:cNvGrpSpPr>
            <a:grpSpLocks/>
          </p:cNvGrpSpPr>
          <p:nvPr/>
        </p:nvGrpSpPr>
        <p:grpSpPr bwMode="auto">
          <a:xfrm>
            <a:off x="4267200" y="6096000"/>
            <a:ext cx="609600" cy="533400"/>
            <a:chOff x="2160" y="3168"/>
            <a:chExt cx="384" cy="336"/>
          </a:xfrm>
        </p:grpSpPr>
        <p:sp>
          <p:nvSpPr>
            <p:cNvPr id="428097" name="Oval 65"/>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98" name="Oval 66"/>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99" name="Oval 67"/>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0" name="Oval 68"/>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1" name="Oval 69"/>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02" name="Group 70"/>
          <p:cNvGrpSpPr>
            <a:grpSpLocks/>
          </p:cNvGrpSpPr>
          <p:nvPr/>
        </p:nvGrpSpPr>
        <p:grpSpPr bwMode="auto">
          <a:xfrm>
            <a:off x="4419600" y="5334000"/>
            <a:ext cx="609600" cy="533400"/>
            <a:chOff x="2160" y="3168"/>
            <a:chExt cx="384" cy="336"/>
          </a:xfrm>
        </p:grpSpPr>
        <p:sp>
          <p:nvSpPr>
            <p:cNvPr id="428103" name="Oval 71"/>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4" name="Oval 72"/>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5" name="Oval 73"/>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6" name="Oval 74"/>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7" name="Oval 75"/>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08" name="Group 76"/>
          <p:cNvGrpSpPr>
            <a:grpSpLocks/>
          </p:cNvGrpSpPr>
          <p:nvPr/>
        </p:nvGrpSpPr>
        <p:grpSpPr bwMode="auto">
          <a:xfrm>
            <a:off x="4495800" y="4572000"/>
            <a:ext cx="609600" cy="533400"/>
            <a:chOff x="2160" y="3168"/>
            <a:chExt cx="384" cy="336"/>
          </a:xfrm>
        </p:grpSpPr>
        <p:sp>
          <p:nvSpPr>
            <p:cNvPr id="428109" name="Oval 77"/>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0" name="Oval 78"/>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1" name="Oval 79"/>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2" name="Oval 80"/>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3" name="Oval 81"/>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14" name="Group 82"/>
          <p:cNvGrpSpPr>
            <a:grpSpLocks/>
          </p:cNvGrpSpPr>
          <p:nvPr/>
        </p:nvGrpSpPr>
        <p:grpSpPr bwMode="auto">
          <a:xfrm>
            <a:off x="5410200" y="4876800"/>
            <a:ext cx="609600" cy="533400"/>
            <a:chOff x="2160" y="3168"/>
            <a:chExt cx="384" cy="336"/>
          </a:xfrm>
        </p:grpSpPr>
        <p:sp>
          <p:nvSpPr>
            <p:cNvPr id="428115" name="Oval 83"/>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6" name="Oval 84"/>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7" name="Oval 85"/>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8" name="Oval 86"/>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19" name="Oval 87"/>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20" name="Group 88"/>
          <p:cNvGrpSpPr>
            <a:grpSpLocks/>
          </p:cNvGrpSpPr>
          <p:nvPr/>
        </p:nvGrpSpPr>
        <p:grpSpPr bwMode="auto">
          <a:xfrm>
            <a:off x="5562600" y="6019800"/>
            <a:ext cx="609600" cy="533400"/>
            <a:chOff x="2160" y="3168"/>
            <a:chExt cx="384" cy="336"/>
          </a:xfrm>
        </p:grpSpPr>
        <p:sp>
          <p:nvSpPr>
            <p:cNvPr id="428121" name="Oval 89"/>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2" name="Oval 90"/>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3" name="Oval 91"/>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4" name="Oval 92"/>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5" name="Oval 93"/>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26" name="Group 94"/>
          <p:cNvGrpSpPr>
            <a:grpSpLocks/>
          </p:cNvGrpSpPr>
          <p:nvPr/>
        </p:nvGrpSpPr>
        <p:grpSpPr bwMode="auto">
          <a:xfrm>
            <a:off x="8077200" y="4495800"/>
            <a:ext cx="609600" cy="533400"/>
            <a:chOff x="2160" y="3168"/>
            <a:chExt cx="384" cy="336"/>
          </a:xfrm>
        </p:grpSpPr>
        <p:sp>
          <p:nvSpPr>
            <p:cNvPr id="428127" name="Oval 95"/>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8" name="Oval 96"/>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29" name="Oval 97"/>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0" name="Oval 98"/>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1" name="Oval 99"/>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32" name="Group 100"/>
          <p:cNvGrpSpPr>
            <a:grpSpLocks/>
          </p:cNvGrpSpPr>
          <p:nvPr/>
        </p:nvGrpSpPr>
        <p:grpSpPr bwMode="auto">
          <a:xfrm>
            <a:off x="7054850" y="5883275"/>
            <a:ext cx="609600" cy="533400"/>
            <a:chOff x="2160" y="3168"/>
            <a:chExt cx="384" cy="336"/>
          </a:xfrm>
        </p:grpSpPr>
        <p:sp>
          <p:nvSpPr>
            <p:cNvPr id="428133" name="Oval 101"/>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4" name="Oval 102"/>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5" name="Oval 103"/>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6" name="Oval 104"/>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37" name="Oval 105"/>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38" name="Group 106"/>
          <p:cNvGrpSpPr>
            <a:grpSpLocks/>
          </p:cNvGrpSpPr>
          <p:nvPr/>
        </p:nvGrpSpPr>
        <p:grpSpPr bwMode="auto">
          <a:xfrm>
            <a:off x="8001000" y="5791200"/>
            <a:ext cx="609600" cy="533400"/>
            <a:chOff x="2160" y="3168"/>
            <a:chExt cx="384" cy="336"/>
          </a:xfrm>
        </p:grpSpPr>
        <p:sp>
          <p:nvSpPr>
            <p:cNvPr id="428139" name="Oval 107"/>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0" name="Oval 108"/>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1" name="Oval 109"/>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2" name="Oval 110"/>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3" name="Oval 111"/>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8144" name="Group 112"/>
          <p:cNvGrpSpPr>
            <a:grpSpLocks/>
          </p:cNvGrpSpPr>
          <p:nvPr/>
        </p:nvGrpSpPr>
        <p:grpSpPr bwMode="auto">
          <a:xfrm>
            <a:off x="6629400" y="4572000"/>
            <a:ext cx="609600" cy="533400"/>
            <a:chOff x="2160" y="3168"/>
            <a:chExt cx="384" cy="336"/>
          </a:xfrm>
        </p:grpSpPr>
        <p:sp>
          <p:nvSpPr>
            <p:cNvPr id="428145" name="Oval 113"/>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6" name="Oval 114"/>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7" name="Oval 115"/>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8" name="Oval 116"/>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49" name="Oval 117"/>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8151" name="Oval 119"/>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52" name="Oval 120"/>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8153" name="Group 121"/>
          <p:cNvGrpSpPr>
            <a:grpSpLocks/>
          </p:cNvGrpSpPr>
          <p:nvPr/>
        </p:nvGrpSpPr>
        <p:grpSpPr bwMode="auto">
          <a:xfrm>
            <a:off x="60325" y="4502150"/>
            <a:ext cx="4049713" cy="2355850"/>
            <a:chOff x="760" y="1742"/>
            <a:chExt cx="3689" cy="2146"/>
          </a:xfrm>
        </p:grpSpPr>
        <p:pic>
          <p:nvPicPr>
            <p:cNvPr id="428154" name="Picture 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1978"/>
              <a:ext cx="2778" cy="1538"/>
            </a:xfrm>
            <a:prstGeom prst="rect">
              <a:avLst/>
            </a:prstGeom>
            <a:noFill/>
            <a:extLst>
              <a:ext uri="{909E8E84-426E-40DD-AFC4-6F175D3DCCD1}">
                <a14:hiddenFill xmlns:a14="http://schemas.microsoft.com/office/drawing/2010/main">
                  <a:solidFill>
                    <a:srgbClr val="FFFFFF"/>
                  </a:solidFill>
                </a14:hiddenFill>
              </a:ext>
            </a:extLst>
          </p:spPr>
        </p:pic>
        <p:sp>
          <p:nvSpPr>
            <p:cNvPr id="428155" name="Freeform 123"/>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Lst>
              <a:ahLst/>
              <a:cxnLst>
                <a:cxn ang="0">
                  <a:pos x="T0" y="T1"/>
                </a:cxn>
                <a:cxn ang="0">
                  <a:pos x="T2" y="T3"/>
                </a:cxn>
                <a:cxn ang="0">
                  <a:pos x="T4" y="T5"/>
                </a:cxn>
              </a:cxnLst>
              <a:rect l="0" t="0" r="r" b="b"/>
              <a:pathLst>
                <a:path w="3263" h="1776">
                  <a:moveTo>
                    <a:pt x="3263" y="1776"/>
                  </a:moveTo>
                  <a:lnTo>
                    <a:pt x="0" y="1776"/>
                  </a:lnTo>
                  <a:lnTo>
                    <a:pt x="0"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156" name="Rectangle 124"/>
            <p:cNvSpPr>
              <a:spLocks noChangeArrowheads="1"/>
            </p:cNvSpPr>
            <p:nvPr/>
          </p:nvSpPr>
          <p:spPr bwMode="auto">
            <a:xfrm>
              <a:off x="1509" y="3582"/>
              <a:ext cx="2121" cy="30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b="1">
                  <a:solidFill>
                    <a:srgbClr val="0F116A"/>
                  </a:solidFill>
                </a:rPr>
                <a:t>enzyme concentration</a:t>
              </a:r>
              <a:endParaRPr lang="en-US" sz="2000" b="1">
                <a:solidFill>
                  <a:srgbClr val="0F116A"/>
                </a:solidFill>
              </a:endParaRPr>
            </a:p>
          </p:txBody>
        </p:sp>
        <p:sp>
          <p:nvSpPr>
            <p:cNvPr id="428157" name="Line 125"/>
            <p:cNvSpPr>
              <a:spLocks noChangeShapeType="1"/>
            </p:cNvSpPr>
            <p:nvPr/>
          </p:nvSpPr>
          <p:spPr bwMode="auto">
            <a:xfrm>
              <a:off x="3717" y="3747"/>
              <a:ext cx="624"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58" name="Rectangle 126"/>
            <p:cNvSpPr>
              <a:spLocks noChangeArrowheads="1"/>
            </p:cNvSpPr>
            <p:nvPr/>
          </p:nvSpPr>
          <p:spPr bwMode="auto">
            <a:xfrm rot="-5400000">
              <a:off x="275" y="2602"/>
              <a:ext cx="1278" cy="30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428159" name="Line 127"/>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8161" name="Oval 12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62" name="Oval 13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8165" name="Group 133"/>
          <p:cNvGrpSpPr>
            <a:grpSpLocks/>
          </p:cNvGrpSpPr>
          <p:nvPr/>
        </p:nvGrpSpPr>
        <p:grpSpPr bwMode="auto">
          <a:xfrm>
            <a:off x="6262688" y="5402263"/>
            <a:ext cx="609600" cy="533400"/>
            <a:chOff x="2160" y="3168"/>
            <a:chExt cx="384" cy="336"/>
          </a:xfrm>
        </p:grpSpPr>
        <p:sp>
          <p:nvSpPr>
            <p:cNvPr id="428166" name="Oval 134"/>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67" name="Oval 135"/>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68" name="Oval 136"/>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69" name="Oval 137"/>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70" name="Oval 138"/>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8054" name="Oval 22"/>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71" name="Oval 139"/>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36984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8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8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81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0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81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8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1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81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81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80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81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8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81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81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81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81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81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8035">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8035">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28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53" grpId="0" animBg="1"/>
      <p:bldP spid="428151" grpId="0" animBg="1"/>
      <p:bldP spid="428152" grpId="0" animBg="1"/>
      <p:bldP spid="428161" grpId="0" animBg="1"/>
      <p:bldP spid="428162" grpId="0" animBg="1"/>
      <p:bldP spid="428054" grpId="0" animBg="1"/>
      <p:bldP spid="4281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190500" y="6197600"/>
            <a:ext cx="1368425" cy="547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1" name="Rectangle 3"/>
          <p:cNvSpPr>
            <a:spLocks noGrp="1" noChangeArrowheads="1"/>
          </p:cNvSpPr>
          <p:nvPr>
            <p:ph type="title"/>
          </p:nvPr>
        </p:nvSpPr>
        <p:spPr/>
        <p:txBody>
          <a:bodyPr/>
          <a:lstStyle/>
          <a:p>
            <a:r>
              <a:rPr lang="en-US" dirty="0" smtClean="0"/>
              <a:t>Substrate concentration</a:t>
            </a:r>
            <a:endParaRPr lang="en-US" dirty="0"/>
          </a:p>
        </p:txBody>
      </p:sp>
      <p:sp>
        <p:nvSpPr>
          <p:cNvPr id="508933" name="Oval 5"/>
          <p:cNvSpPr>
            <a:spLocks noChangeArrowheads="1"/>
          </p:cNvSpPr>
          <p:nvPr/>
        </p:nvSpPr>
        <p:spPr bwMode="auto">
          <a:xfrm>
            <a:off x="6748463" y="64817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934" name="Group 6"/>
          <p:cNvGrpSpPr>
            <a:grpSpLocks/>
          </p:cNvGrpSpPr>
          <p:nvPr/>
        </p:nvGrpSpPr>
        <p:grpSpPr bwMode="auto">
          <a:xfrm>
            <a:off x="4267200" y="6096000"/>
            <a:ext cx="609600" cy="533400"/>
            <a:chOff x="2160" y="3168"/>
            <a:chExt cx="384" cy="336"/>
          </a:xfrm>
        </p:grpSpPr>
        <p:sp>
          <p:nvSpPr>
            <p:cNvPr id="508935" name="Oval 7"/>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6" name="Oval 8"/>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7" name="Oval 9"/>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8" name="Oval 10"/>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9" name="Oval 11"/>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40" name="Group 12"/>
          <p:cNvGrpSpPr>
            <a:grpSpLocks/>
          </p:cNvGrpSpPr>
          <p:nvPr/>
        </p:nvGrpSpPr>
        <p:grpSpPr bwMode="auto">
          <a:xfrm>
            <a:off x="4419600" y="5334000"/>
            <a:ext cx="609600" cy="533400"/>
            <a:chOff x="2160" y="3168"/>
            <a:chExt cx="384" cy="336"/>
          </a:xfrm>
        </p:grpSpPr>
        <p:sp>
          <p:nvSpPr>
            <p:cNvPr id="508941" name="Oval 13"/>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2" name="Oval 14"/>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3" name="Oval 15"/>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4" name="Oval 16"/>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5" name="Oval 17"/>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46" name="Group 18"/>
          <p:cNvGrpSpPr>
            <a:grpSpLocks/>
          </p:cNvGrpSpPr>
          <p:nvPr/>
        </p:nvGrpSpPr>
        <p:grpSpPr bwMode="auto">
          <a:xfrm>
            <a:off x="4610100" y="4710113"/>
            <a:ext cx="609600" cy="533400"/>
            <a:chOff x="2160" y="3168"/>
            <a:chExt cx="384" cy="336"/>
          </a:xfrm>
        </p:grpSpPr>
        <p:sp>
          <p:nvSpPr>
            <p:cNvPr id="508947" name="Oval 19"/>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8" name="Oval 20"/>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49" name="Oval 21"/>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0" name="Oval 22"/>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1" name="Oval 23"/>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52" name="Group 24"/>
          <p:cNvGrpSpPr>
            <a:grpSpLocks/>
          </p:cNvGrpSpPr>
          <p:nvPr/>
        </p:nvGrpSpPr>
        <p:grpSpPr bwMode="auto">
          <a:xfrm>
            <a:off x="5410200" y="4876800"/>
            <a:ext cx="609600" cy="533400"/>
            <a:chOff x="2160" y="3168"/>
            <a:chExt cx="384" cy="336"/>
          </a:xfrm>
        </p:grpSpPr>
        <p:sp>
          <p:nvSpPr>
            <p:cNvPr id="508953" name="Oval 25"/>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4" name="Oval 26"/>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5" name="Oval 27"/>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6" name="Oval 28"/>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57" name="Oval 29"/>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58" name="Group 30"/>
          <p:cNvGrpSpPr>
            <a:grpSpLocks/>
          </p:cNvGrpSpPr>
          <p:nvPr/>
        </p:nvGrpSpPr>
        <p:grpSpPr bwMode="auto">
          <a:xfrm>
            <a:off x="5562600" y="6019800"/>
            <a:ext cx="609600" cy="533400"/>
            <a:chOff x="2160" y="3168"/>
            <a:chExt cx="384" cy="336"/>
          </a:xfrm>
        </p:grpSpPr>
        <p:sp>
          <p:nvSpPr>
            <p:cNvPr id="508959" name="Oval 31"/>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0" name="Oval 32"/>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1" name="Oval 33"/>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2" name="Oval 34"/>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3" name="Oval 35"/>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64" name="Group 36"/>
          <p:cNvGrpSpPr>
            <a:grpSpLocks/>
          </p:cNvGrpSpPr>
          <p:nvPr/>
        </p:nvGrpSpPr>
        <p:grpSpPr bwMode="auto">
          <a:xfrm>
            <a:off x="8077200" y="4495800"/>
            <a:ext cx="609600" cy="533400"/>
            <a:chOff x="2160" y="3168"/>
            <a:chExt cx="384" cy="336"/>
          </a:xfrm>
        </p:grpSpPr>
        <p:sp>
          <p:nvSpPr>
            <p:cNvPr id="508965" name="Oval 37"/>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6" name="Oval 38"/>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7" name="Oval 39"/>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8" name="Oval 40"/>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69" name="Oval 41"/>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70" name="Group 42"/>
          <p:cNvGrpSpPr>
            <a:grpSpLocks/>
          </p:cNvGrpSpPr>
          <p:nvPr/>
        </p:nvGrpSpPr>
        <p:grpSpPr bwMode="auto">
          <a:xfrm>
            <a:off x="7054850" y="5883275"/>
            <a:ext cx="609600" cy="533400"/>
            <a:chOff x="2160" y="3168"/>
            <a:chExt cx="384" cy="336"/>
          </a:xfrm>
        </p:grpSpPr>
        <p:sp>
          <p:nvSpPr>
            <p:cNvPr id="508971" name="Oval 43"/>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2" name="Oval 44"/>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3" name="Oval 45"/>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4" name="Oval 46"/>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5" name="Oval 47"/>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76" name="Group 48"/>
          <p:cNvGrpSpPr>
            <a:grpSpLocks/>
          </p:cNvGrpSpPr>
          <p:nvPr/>
        </p:nvGrpSpPr>
        <p:grpSpPr bwMode="auto">
          <a:xfrm>
            <a:off x="8001000" y="5791200"/>
            <a:ext cx="609600" cy="533400"/>
            <a:chOff x="2160" y="3168"/>
            <a:chExt cx="384" cy="336"/>
          </a:xfrm>
        </p:grpSpPr>
        <p:sp>
          <p:nvSpPr>
            <p:cNvPr id="508977" name="Oval 49"/>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8" name="Oval 50"/>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79" name="Oval 51"/>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0" name="Oval 52"/>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1" name="Oval 53"/>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8982" name="Group 54"/>
          <p:cNvGrpSpPr>
            <a:grpSpLocks/>
          </p:cNvGrpSpPr>
          <p:nvPr/>
        </p:nvGrpSpPr>
        <p:grpSpPr bwMode="auto">
          <a:xfrm>
            <a:off x="6629400" y="4572000"/>
            <a:ext cx="609600" cy="533400"/>
            <a:chOff x="2160" y="3168"/>
            <a:chExt cx="384" cy="336"/>
          </a:xfrm>
        </p:grpSpPr>
        <p:sp>
          <p:nvSpPr>
            <p:cNvPr id="508983" name="Oval 55"/>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4" name="Oval 56"/>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5" name="Oval 57"/>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6" name="Oval 58"/>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7" name="Oval 59"/>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8988" name="Oval 60"/>
          <p:cNvSpPr>
            <a:spLocks noChangeArrowheads="1"/>
          </p:cNvSpPr>
          <p:nvPr/>
        </p:nvSpPr>
        <p:spPr bwMode="auto">
          <a:xfrm>
            <a:off x="7243763" y="582771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89" name="Oval 61"/>
          <p:cNvSpPr>
            <a:spLocks noChangeArrowheads="1"/>
          </p:cNvSpPr>
          <p:nvPr/>
        </p:nvSpPr>
        <p:spPr bwMode="auto">
          <a:xfrm>
            <a:off x="7956550" y="65198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990" name="Group 62"/>
          <p:cNvGrpSpPr>
            <a:grpSpLocks/>
          </p:cNvGrpSpPr>
          <p:nvPr/>
        </p:nvGrpSpPr>
        <p:grpSpPr bwMode="auto">
          <a:xfrm>
            <a:off x="60325" y="4502150"/>
            <a:ext cx="4049713" cy="2355850"/>
            <a:chOff x="760" y="1742"/>
            <a:chExt cx="3689" cy="2146"/>
          </a:xfrm>
        </p:grpSpPr>
        <p:pic>
          <p:nvPicPr>
            <p:cNvPr id="50899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1978"/>
              <a:ext cx="2778" cy="1538"/>
            </a:xfrm>
            <a:prstGeom prst="rect">
              <a:avLst/>
            </a:prstGeom>
            <a:noFill/>
            <a:extLst>
              <a:ext uri="{909E8E84-426E-40DD-AFC4-6F175D3DCCD1}">
                <a14:hiddenFill xmlns:a14="http://schemas.microsoft.com/office/drawing/2010/main">
                  <a:solidFill>
                    <a:srgbClr val="FFFFFF"/>
                  </a:solidFill>
                </a14:hiddenFill>
              </a:ext>
            </a:extLst>
          </p:spPr>
        </p:pic>
        <p:sp>
          <p:nvSpPr>
            <p:cNvPr id="508992" name="Freeform 64"/>
            <p:cNvSpPr>
              <a:spLocks/>
            </p:cNvSpPr>
            <p:nvPr/>
          </p:nvSpPr>
          <p:spPr bwMode="auto">
            <a:xfrm>
              <a:off x="1186" y="1742"/>
              <a:ext cx="3263" cy="1776"/>
            </a:xfrm>
            <a:custGeom>
              <a:avLst/>
              <a:gdLst>
                <a:gd name="T0" fmla="*/ 3263 w 3263"/>
                <a:gd name="T1" fmla="*/ 1776 h 1776"/>
                <a:gd name="T2" fmla="*/ 0 w 3263"/>
                <a:gd name="T3" fmla="*/ 1776 h 1776"/>
                <a:gd name="T4" fmla="*/ 0 w 3263"/>
                <a:gd name="T5" fmla="*/ 0 h 1776"/>
              </a:gdLst>
              <a:ahLst/>
              <a:cxnLst>
                <a:cxn ang="0">
                  <a:pos x="T0" y="T1"/>
                </a:cxn>
                <a:cxn ang="0">
                  <a:pos x="T2" y="T3"/>
                </a:cxn>
                <a:cxn ang="0">
                  <a:pos x="T4" y="T5"/>
                </a:cxn>
              </a:cxnLst>
              <a:rect l="0" t="0" r="r" b="b"/>
              <a:pathLst>
                <a:path w="3263" h="1776">
                  <a:moveTo>
                    <a:pt x="3263" y="1776"/>
                  </a:moveTo>
                  <a:lnTo>
                    <a:pt x="0" y="1776"/>
                  </a:lnTo>
                  <a:lnTo>
                    <a:pt x="0"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993" name="Rectangle 65"/>
            <p:cNvSpPr>
              <a:spLocks noChangeArrowheads="1"/>
            </p:cNvSpPr>
            <p:nvPr/>
          </p:nvSpPr>
          <p:spPr bwMode="auto">
            <a:xfrm>
              <a:off x="1434" y="3581"/>
              <a:ext cx="2276" cy="30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b="1">
                  <a:solidFill>
                    <a:srgbClr val="0F116A"/>
                  </a:solidFill>
                </a:rPr>
                <a:t>substrate concentration</a:t>
              </a:r>
              <a:endParaRPr lang="en-US" sz="2000" b="1">
                <a:solidFill>
                  <a:srgbClr val="0F116A"/>
                </a:solidFill>
              </a:endParaRPr>
            </a:p>
          </p:txBody>
        </p:sp>
        <p:sp>
          <p:nvSpPr>
            <p:cNvPr id="508994" name="Line 66"/>
            <p:cNvSpPr>
              <a:spLocks noChangeShapeType="1"/>
            </p:cNvSpPr>
            <p:nvPr/>
          </p:nvSpPr>
          <p:spPr bwMode="auto">
            <a:xfrm>
              <a:off x="3717" y="3747"/>
              <a:ext cx="624"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95" name="Rectangle 67"/>
            <p:cNvSpPr>
              <a:spLocks noChangeArrowheads="1"/>
            </p:cNvSpPr>
            <p:nvPr/>
          </p:nvSpPr>
          <p:spPr bwMode="auto">
            <a:xfrm rot="-5400000">
              <a:off x="275" y="2590"/>
              <a:ext cx="1278" cy="30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b="1">
                  <a:solidFill>
                    <a:srgbClr val="0F116A"/>
                  </a:solidFill>
                </a:rPr>
                <a:t>reaction rate</a:t>
              </a:r>
              <a:endParaRPr lang="en-US" sz="2000" b="1">
                <a:solidFill>
                  <a:srgbClr val="0F116A"/>
                </a:solidFill>
              </a:endParaRPr>
            </a:p>
          </p:txBody>
        </p:sp>
        <p:sp>
          <p:nvSpPr>
            <p:cNvPr id="508996" name="Line 68"/>
            <p:cNvSpPr>
              <a:spLocks noChangeShapeType="1"/>
            </p:cNvSpPr>
            <p:nvPr/>
          </p:nvSpPr>
          <p:spPr bwMode="auto">
            <a:xfrm rot="-5400000">
              <a:off x="750" y="1978"/>
              <a:ext cx="384"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8997" name="Oval 69"/>
          <p:cNvSpPr>
            <a:spLocks noChangeArrowheads="1"/>
          </p:cNvSpPr>
          <p:nvPr/>
        </p:nvSpPr>
        <p:spPr bwMode="auto">
          <a:xfrm>
            <a:off x="7632700" y="46497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98" name="Oval 70"/>
          <p:cNvSpPr>
            <a:spLocks noChangeArrowheads="1"/>
          </p:cNvSpPr>
          <p:nvPr/>
        </p:nvSpPr>
        <p:spPr bwMode="auto">
          <a:xfrm>
            <a:off x="5137150" y="64912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999" name="Group 71"/>
          <p:cNvGrpSpPr>
            <a:grpSpLocks/>
          </p:cNvGrpSpPr>
          <p:nvPr/>
        </p:nvGrpSpPr>
        <p:grpSpPr bwMode="auto">
          <a:xfrm>
            <a:off x="6262688" y="5402263"/>
            <a:ext cx="609600" cy="533400"/>
            <a:chOff x="2160" y="3168"/>
            <a:chExt cx="384" cy="336"/>
          </a:xfrm>
        </p:grpSpPr>
        <p:sp>
          <p:nvSpPr>
            <p:cNvPr id="509000" name="Oval 72"/>
            <p:cNvSpPr>
              <a:spLocks noChangeArrowheads="1"/>
            </p:cNvSpPr>
            <p:nvPr/>
          </p:nvSpPr>
          <p:spPr bwMode="auto">
            <a:xfrm>
              <a:off x="2208"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1" name="Oval 73"/>
            <p:cNvSpPr>
              <a:spLocks noChangeArrowheads="1"/>
            </p:cNvSpPr>
            <p:nvPr/>
          </p:nvSpPr>
          <p:spPr bwMode="auto">
            <a:xfrm>
              <a:off x="2352" y="3264"/>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2" name="Oval 74"/>
            <p:cNvSpPr>
              <a:spLocks noChangeArrowheads="1"/>
            </p:cNvSpPr>
            <p:nvPr/>
          </p:nvSpPr>
          <p:spPr bwMode="auto">
            <a:xfrm>
              <a:off x="2304"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3" name="Oval 75"/>
            <p:cNvSpPr>
              <a:spLocks noChangeArrowheads="1"/>
            </p:cNvSpPr>
            <p:nvPr/>
          </p:nvSpPr>
          <p:spPr bwMode="auto">
            <a:xfrm>
              <a:off x="2160" y="3168"/>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4" name="Oval 76"/>
            <p:cNvSpPr>
              <a:spLocks noChangeArrowheads="1"/>
            </p:cNvSpPr>
            <p:nvPr/>
          </p:nvSpPr>
          <p:spPr bwMode="auto">
            <a:xfrm>
              <a:off x="2304" y="3312"/>
              <a:ext cx="192" cy="192"/>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9005" name="Oval 77"/>
          <p:cNvSpPr>
            <a:spLocks noChangeArrowheads="1"/>
          </p:cNvSpPr>
          <p:nvPr/>
        </p:nvSpPr>
        <p:spPr bwMode="auto">
          <a:xfrm>
            <a:off x="5595938" y="48180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6" name="Oval 78"/>
          <p:cNvSpPr>
            <a:spLocks noChangeArrowheads="1"/>
          </p:cNvSpPr>
          <p:nvPr/>
        </p:nvSpPr>
        <p:spPr bwMode="auto">
          <a:xfrm>
            <a:off x="6323013" y="4762500"/>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7" name="Oval 79"/>
          <p:cNvSpPr>
            <a:spLocks noChangeArrowheads="1"/>
          </p:cNvSpPr>
          <p:nvPr/>
        </p:nvSpPr>
        <p:spPr bwMode="auto">
          <a:xfrm>
            <a:off x="7423150" y="547211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8" name="Oval 80"/>
          <p:cNvSpPr>
            <a:spLocks noChangeArrowheads="1"/>
          </p:cNvSpPr>
          <p:nvPr/>
        </p:nvSpPr>
        <p:spPr bwMode="auto">
          <a:xfrm>
            <a:off x="5610225" y="5632450"/>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09" name="Oval 81"/>
          <p:cNvSpPr>
            <a:spLocks noChangeArrowheads="1"/>
          </p:cNvSpPr>
          <p:nvPr/>
        </p:nvSpPr>
        <p:spPr bwMode="auto">
          <a:xfrm>
            <a:off x="4808538" y="4679950"/>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0" name="Oval 82"/>
          <p:cNvSpPr>
            <a:spLocks noChangeArrowheads="1"/>
          </p:cNvSpPr>
          <p:nvPr/>
        </p:nvSpPr>
        <p:spPr bwMode="auto">
          <a:xfrm>
            <a:off x="4605338" y="52593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1" name="Oval 83"/>
          <p:cNvSpPr>
            <a:spLocks noChangeArrowheads="1"/>
          </p:cNvSpPr>
          <p:nvPr/>
        </p:nvSpPr>
        <p:spPr bwMode="auto">
          <a:xfrm>
            <a:off x="7208838" y="45132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2" name="Oval 84"/>
          <p:cNvSpPr>
            <a:spLocks noChangeArrowheads="1"/>
          </p:cNvSpPr>
          <p:nvPr/>
        </p:nvSpPr>
        <p:spPr bwMode="auto">
          <a:xfrm>
            <a:off x="6508750" y="600551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3" name="Oval 85"/>
          <p:cNvSpPr>
            <a:spLocks noChangeArrowheads="1"/>
          </p:cNvSpPr>
          <p:nvPr/>
        </p:nvSpPr>
        <p:spPr bwMode="auto">
          <a:xfrm>
            <a:off x="6448425" y="53514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4" name="Oval 86"/>
          <p:cNvSpPr>
            <a:spLocks noChangeArrowheads="1"/>
          </p:cNvSpPr>
          <p:nvPr/>
        </p:nvSpPr>
        <p:spPr bwMode="auto">
          <a:xfrm>
            <a:off x="8239125" y="574516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5" name="Oval 87"/>
          <p:cNvSpPr>
            <a:spLocks noChangeArrowheads="1"/>
          </p:cNvSpPr>
          <p:nvPr/>
        </p:nvSpPr>
        <p:spPr bwMode="auto">
          <a:xfrm>
            <a:off x="5213350" y="6005513"/>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016" name="Oval 88"/>
          <p:cNvSpPr>
            <a:spLocks noChangeArrowheads="1"/>
          </p:cNvSpPr>
          <p:nvPr/>
        </p:nvSpPr>
        <p:spPr bwMode="auto">
          <a:xfrm>
            <a:off x="8261350" y="4459288"/>
            <a:ext cx="152400" cy="152400"/>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2" name="Rectangle 4" descr="Rectangle: Click to edit Master text styles&#10;Second level&#10;Third level&#10;Fourth level&#10;Fifth level"/>
          <p:cNvSpPr>
            <a:spLocks noGrp="1" noChangeArrowheads="1"/>
          </p:cNvSpPr>
          <p:nvPr>
            <p:ph type="body" idx="1"/>
          </p:nvPr>
        </p:nvSpPr>
        <p:spPr>
          <a:xfrm>
            <a:off x="693738" y="1371600"/>
            <a:ext cx="8450262" cy="3459163"/>
          </a:xfrm>
        </p:spPr>
        <p:txBody>
          <a:bodyPr/>
          <a:lstStyle/>
          <a:p>
            <a:pPr>
              <a:lnSpc>
                <a:spcPct val="90000"/>
              </a:lnSpc>
            </a:pPr>
            <a:r>
              <a:rPr lang="en-US" dirty="0" smtClean="0"/>
              <a:t>as </a:t>
            </a:r>
            <a:r>
              <a:rPr lang="en-US" dirty="0">
                <a:solidFill>
                  <a:srgbClr val="0F116A"/>
                </a:solidFill>
                <a:sym typeface="Symbol" pitchFamily="84" charset="2"/>
              </a:rPr>
              <a:t></a:t>
            </a:r>
            <a:r>
              <a:rPr lang="en-US" dirty="0">
                <a:sym typeface="Symbol" pitchFamily="84" charset="2"/>
              </a:rPr>
              <a:t> substrate = </a:t>
            </a:r>
            <a:r>
              <a:rPr lang="en-US" dirty="0">
                <a:solidFill>
                  <a:srgbClr val="0F116A"/>
                </a:solidFill>
                <a:sym typeface="Symbol" pitchFamily="84" charset="2"/>
              </a:rPr>
              <a:t></a:t>
            </a:r>
            <a:r>
              <a:rPr lang="en-US" dirty="0">
                <a:sym typeface="Symbol" pitchFamily="84" charset="2"/>
              </a:rPr>
              <a:t> reaction rate</a:t>
            </a:r>
            <a:endParaRPr lang="en-US" dirty="0"/>
          </a:p>
          <a:p>
            <a:pPr marL="685800" lvl="1">
              <a:lnSpc>
                <a:spcPct val="90000"/>
              </a:lnSpc>
            </a:pPr>
            <a:r>
              <a:rPr lang="en-US" dirty="0"/>
              <a:t>more substrate = more frequently collide with enzyme </a:t>
            </a:r>
          </a:p>
          <a:p>
            <a:pPr>
              <a:lnSpc>
                <a:spcPct val="90000"/>
              </a:lnSpc>
            </a:pPr>
            <a:r>
              <a:rPr lang="en-US" dirty="0"/>
              <a:t>reaction rate levels off</a:t>
            </a:r>
          </a:p>
          <a:p>
            <a:pPr marL="685800" lvl="1">
              <a:lnSpc>
                <a:spcPct val="90000"/>
              </a:lnSpc>
            </a:pPr>
            <a:r>
              <a:rPr lang="en-US" dirty="0"/>
              <a:t>all enzymes have active site engaged</a:t>
            </a:r>
          </a:p>
          <a:p>
            <a:pPr marL="685800" lvl="1">
              <a:lnSpc>
                <a:spcPct val="90000"/>
              </a:lnSpc>
            </a:pPr>
            <a:r>
              <a:rPr lang="en-US" dirty="0" smtClean="0"/>
              <a:t>maximum </a:t>
            </a:r>
            <a:r>
              <a:rPr lang="en-US" dirty="0"/>
              <a:t>rate of reaction</a:t>
            </a:r>
          </a:p>
        </p:txBody>
      </p:sp>
    </p:spTree>
    <p:extLst>
      <p:ext uri="{BB962C8B-B14F-4D97-AF65-F5344CB8AC3E}">
        <p14:creationId xmlns:p14="http://schemas.microsoft.com/office/powerpoint/2010/main" val="3162814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89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89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89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89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89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89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89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89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89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89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90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90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90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89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90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89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89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90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90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899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90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90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89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0900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900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0901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90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08932">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899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8932">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08932">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089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animBg="1"/>
      <p:bldP spid="508988" grpId="0" animBg="1"/>
      <p:bldP spid="508989" grpId="0" animBg="1"/>
      <p:bldP spid="508997" grpId="0" animBg="1"/>
      <p:bldP spid="508998" grpId="0" animBg="1"/>
      <p:bldP spid="509005" grpId="0" animBg="1"/>
      <p:bldP spid="509006" grpId="0" animBg="1"/>
      <p:bldP spid="509007" grpId="0" animBg="1"/>
      <p:bldP spid="509008" grpId="0" animBg="1"/>
      <p:bldP spid="509009" grpId="0" animBg="1"/>
      <p:bldP spid="509010" grpId="0" animBg="1"/>
      <p:bldP spid="509011" grpId="0" animBg="1"/>
      <p:bldP spid="509012" grpId="0" animBg="1"/>
      <p:bldP spid="509013" grpId="0" animBg="1"/>
      <p:bldP spid="509014" grpId="0" animBg="1"/>
      <p:bldP spid="509015" grpId="0" animBg="1"/>
      <p:bldP spid="5090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3" name="Rectangle 7"/>
          <p:cNvSpPr>
            <a:spLocks noGrp="1" noChangeArrowheads="1"/>
          </p:cNvSpPr>
          <p:nvPr>
            <p:ph type="title"/>
          </p:nvPr>
        </p:nvSpPr>
        <p:spPr/>
        <p:txBody>
          <a:bodyPr/>
          <a:lstStyle/>
          <a:p>
            <a:r>
              <a:rPr lang="en-US" altLang="en-US" sz="4000"/>
              <a:t>Affects of temperature on an enzyme</a:t>
            </a:r>
          </a:p>
        </p:txBody>
      </p:sp>
      <p:sp>
        <p:nvSpPr>
          <p:cNvPr id="111624" name="Rectangle 8"/>
          <p:cNvSpPr>
            <a:spLocks noGrp="1" noChangeArrowheads="1"/>
          </p:cNvSpPr>
          <p:nvPr>
            <p:ph type="body" sz="half" idx="1"/>
          </p:nvPr>
        </p:nvSpPr>
        <p:spPr>
          <a:xfrm>
            <a:off x="685800" y="2151529"/>
            <a:ext cx="3810000" cy="4419600"/>
          </a:xfrm>
        </p:spPr>
        <p:txBody>
          <a:bodyPr/>
          <a:lstStyle/>
          <a:p>
            <a:r>
              <a:rPr lang="en-US" altLang="en-US" sz="2800" dirty="0"/>
              <a:t>If temp to high or to low the enzyme will not fit.  No reaction will occur.</a:t>
            </a:r>
          </a:p>
        </p:txBody>
      </p:sp>
      <p:pic>
        <p:nvPicPr>
          <p:cNvPr id="111620" name="Picture 4" descr="Denat"/>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114800" y="1582270"/>
            <a:ext cx="44958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49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dissolve">
                                      <p:cBhvr>
                                        <p:cTn id="7" dur="500"/>
                                        <p:tgtEl>
                                          <p:spTgt spid="111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24">
                                            <p:txEl>
                                              <p:pRg st="0" end="0"/>
                                            </p:txEl>
                                          </p:spTgt>
                                        </p:tgtEl>
                                        <p:attrNameLst>
                                          <p:attrName>style.visibility</p:attrName>
                                        </p:attrNameLst>
                                      </p:cBhvr>
                                      <p:to>
                                        <p:strVal val="visible"/>
                                      </p:to>
                                    </p:set>
                                    <p:animEffect transition="in" filter="dissolve">
                                      <p:cBhvr>
                                        <p:cTn id="12" dur="500"/>
                                        <p:tgtEl>
                                          <p:spTgt spid="1116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Enzymes and temperature</a:t>
            </a:r>
          </a:p>
        </p:txBody>
      </p:sp>
      <p:sp>
        <p:nvSpPr>
          <p:cNvPr id="470019" name="Rectangle 3" descr="Rectangle: Click to edit Master text styles&#10;Second level&#10;Third level&#10;Fourth level&#10;Fifth level"/>
          <p:cNvSpPr>
            <a:spLocks noGrp="1" noChangeArrowheads="1"/>
          </p:cNvSpPr>
          <p:nvPr>
            <p:ph type="body" idx="1"/>
          </p:nvPr>
        </p:nvSpPr>
        <p:spPr>
          <a:xfrm>
            <a:off x="838200" y="1371600"/>
            <a:ext cx="7772400" cy="1082675"/>
          </a:xfrm>
        </p:spPr>
        <p:txBody>
          <a:bodyPr/>
          <a:lstStyle/>
          <a:p>
            <a:r>
              <a:rPr lang="en-US"/>
              <a:t>Different enzymes function in different organisms in different environments</a:t>
            </a:r>
          </a:p>
        </p:txBody>
      </p:sp>
      <p:grpSp>
        <p:nvGrpSpPr>
          <p:cNvPr id="470024" name="Group 8"/>
          <p:cNvGrpSpPr>
            <a:grpSpLocks/>
          </p:cNvGrpSpPr>
          <p:nvPr/>
        </p:nvGrpSpPr>
        <p:grpSpPr bwMode="auto">
          <a:xfrm>
            <a:off x="3200400" y="3114675"/>
            <a:ext cx="752475" cy="3322638"/>
            <a:chOff x="2959" y="1421"/>
            <a:chExt cx="474" cy="2093"/>
          </a:xfrm>
        </p:grpSpPr>
        <p:sp>
          <p:nvSpPr>
            <p:cNvPr id="470025" name="Rectangle 9"/>
            <p:cNvSpPr>
              <a:spLocks noChangeArrowheads="1"/>
            </p:cNvSpPr>
            <p:nvPr/>
          </p:nvSpPr>
          <p:spPr bwMode="auto">
            <a:xfrm>
              <a:off x="2959" y="3264"/>
              <a:ext cx="474" cy="2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a:solidFill>
                    <a:srgbClr val="198721"/>
                  </a:solidFill>
                </a:rPr>
                <a:t>37°C</a:t>
              </a:r>
              <a:endParaRPr lang="en-US" b="1">
                <a:solidFill>
                  <a:srgbClr val="198721"/>
                </a:solidFill>
              </a:endParaRPr>
            </a:p>
          </p:txBody>
        </p:sp>
        <p:sp>
          <p:nvSpPr>
            <p:cNvPr id="470026" name="Line 10"/>
            <p:cNvSpPr>
              <a:spLocks noChangeShapeType="1"/>
            </p:cNvSpPr>
            <p:nvPr/>
          </p:nvSpPr>
          <p:spPr bwMode="auto">
            <a:xfrm>
              <a:off x="3168" y="1421"/>
              <a:ext cx="0" cy="1843"/>
            </a:xfrm>
            <a:prstGeom prst="line">
              <a:avLst/>
            </a:prstGeom>
            <a:noFill/>
            <a:ln w="38100">
              <a:solidFill>
                <a:srgbClr val="1987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7002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9988" y="3068638"/>
            <a:ext cx="3657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70033" name="Freeform 17"/>
          <p:cNvSpPr>
            <a:spLocks/>
          </p:cNvSpPr>
          <p:nvPr/>
        </p:nvSpPr>
        <p:spPr bwMode="auto">
          <a:xfrm>
            <a:off x="1076325" y="3227388"/>
            <a:ext cx="7415213" cy="2819400"/>
          </a:xfrm>
          <a:custGeom>
            <a:avLst/>
            <a:gdLst>
              <a:gd name="T0" fmla="*/ 3263 w 3263"/>
              <a:gd name="T1" fmla="*/ 1776 h 1776"/>
              <a:gd name="T2" fmla="*/ 0 w 3263"/>
              <a:gd name="T3" fmla="*/ 1776 h 1776"/>
              <a:gd name="T4" fmla="*/ 0 w 3263"/>
              <a:gd name="T5" fmla="*/ 0 h 1776"/>
            </a:gdLst>
            <a:ahLst/>
            <a:cxnLst>
              <a:cxn ang="0">
                <a:pos x="T0" y="T1"/>
              </a:cxn>
              <a:cxn ang="0">
                <a:pos x="T2" y="T3"/>
              </a:cxn>
              <a:cxn ang="0">
                <a:pos x="T4" y="T5"/>
              </a:cxn>
            </a:cxnLst>
            <a:rect l="0" t="0" r="r" b="b"/>
            <a:pathLst>
              <a:path w="3263" h="1776">
                <a:moveTo>
                  <a:pt x="3263" y="1776"/>
                </a:moveTo>
                <a:lnTo>
                  <a:pt x="0" y="1776"/>
                </a:lnTo>
                <a:lnTo>
                  <a:pt x="0"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029" name="Rectangle 13"/>
          <p:cNvSpPr>
            <a:spLocks noChangeArrowheads="1"/>
          </p:cNvSpPr>
          <p:nvPr/>
        </p:nvSpPr>
        <p:spPr bwMode="auto">
          <a:xfrm>
            <a:off x="3152775" y="6269038"/>
            <a:ext cx="1946275"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solidFill>
                  <a:srgbClr val="0F116A"/>
                </a:solidFill>
              </a:rPr>
              <a:t>temperature</a:t>
            </a:r>
            <a:endParaRPr lang="en-US" sz="3000" b="1">
              <a:solidFill>
                <a:srgbClr val="0F116A"/>
              </a:solidFill>
            </a:endParaRPr>
          </a:p>
        </p:txBody>
      </p:sp>
      <p:sp>
        <p:nvSpPr>
          <p:cNvPr id="470030" name="Line 14"/>
          <p:cNvSpPr>
            <a:spLocks noChangeShapeType="1"/>
          </p:cNvSpPr>
          <p:nvPr/>
        </p:nvSpPr>
        <p:spPr bwMode="auto">
          <a:xfrm>
            <a:off x="5260975" y="6497638"/>
            <a:ext cx="990600"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031" name="Rectangle 15"/>
          <p:cNvSpPr>
            <a:spLocks noChangeArrowheads="1"/>
          </p:cNvSpPr>
          <p:nvPr/>
        </p:nvSpPr>
        <p:spPr bwMode="auto">
          <a:xfrm rot="-5400000">
            <a:off x="-360362" y="4625975"/>
            <a:ext cx="201295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solidFill>
                  <a:srgbClr val="0F116A"/>
                </a:solidFill>
              </a:rPr>
              <a:t>reaction rate</a:t>
            </a:r>
            <a:endParaRPr lang="en-US" sz="3000" b="1">
              <a:solidFill>
                <a:srgbClr val="0F116A"/>
              </a:solidFill>
            </a:endParaRPr>
          </a:p>
        </p:txBody>
      </p:sp>
      <p:sp>
        <p:nvSpPr>
          <p:cNvPr id="470032" name="Line 16"/>
          <p:cNvSpPr>
            <a:spLocks noChangeShapeType="1"/>
          </p:cNvSpPr>
          <p:nvPr/>
        </p:nvSpPr>
        <p:spPr bwMode="auto">
          <a:xfrm rot="-5400000">
            <a:off x="384175" y="3602038"/>
            <a:ext cx="609600" cy="0"/>
          </a:xfrm>
          <a:prstGeom prst="line">
            <a:avLst/>
          </a:prstGeom>
          <a:noFill/>
          <a:ln w="38100">
            <a:solidFill>
              <a:srgbClr val="0F116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0036" name="Group 20"/>
          <p:cNvGrpSpPr>
            <a:grpSpLocks/>
          </p:cNvGrpSpPr>
          <p:nvPr/>
        </p:nvGrpSpPr>
        <p:grpSpPr bwMode="auto">
          <a:xfrm>
            <a:off x="6029325" y="3114675"/>
            <a:ext cx="752475" cy="3322638"/>
            <a:chOff x="2963" y="1421"/>
            <a:chExt cx="474" cy="2093"/>
          </a:xfrm>
        </p:grpSpPr>
        <p:sp>
          <p:nvSpPr>
            <p:cNvPr id="470037" name="Rectangle 21"/>
            <p:cNvSpPr>
              <a:spLocks noChangeArrowheads="1"/>
            </p:cNvSpPr>
            <p:nvPr/>
          </p:nvSpPr>
          <p:spPr bwMode="auto">
            <a:xfrm>
              <a:off x="2963" y="3264"/>
              <a:ext cx="474" cy="2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a:solidFill>
                    <a:srgbClr val="198721"/>
                  </a:solidFill>
                </a:rPr>
                <a:t>70°C</a:t>
              </a:r>
              <a:endParaRPr lang="en-US" b="1">
                <a:solidFill>
                  <a:srgbClr val="198721"/>
                </a:solidFill>
              </a:endParaRPr>
            </a:p>
          </p:txBody>
        </p:sp>
        <p:sp>
          <p:nvSpPr>
            <p:cNvPr id="470038" name="Line 22"/>
            <p:cNvSpPr>
              <a:spLocks noChangeShapeType="1"/>
            </p:cNvSpPr>
            <p:nvPr/>
          </p:nvSpPr>
          <p:spPr bwMode="auto">
            <a:xfrm>
              <a:off x="3168" y="1421"/>
              <a:ext cx="0" cy="1843"/>
            </a:xfrm>
            <a:prstGeom prst="line">
              <a:avLst/>
            </a:prstGeom>
            <a:noFill/>
            <a:ln w="38100">
              <a:solidFill>
                <a:srgbClr val="1987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0039" name="Rectangle 23"/>
          <p:cNvSpPr>
            <a:spLocks noChangeArrowheads="1"/>
          </p:cNvSpPr>
          <p:nvPr/>
        </p:nvSpPr>
        <p:spPr bwMode="auto">
          <a:xfrm>
            <a:off x="3486150" y="2736850"/>
            <a:ext cx="2019300" cy="304800"/>
          </a:xfrm>
          <a:prstGeom prst="rect">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r>
              <a:rPr lang="en-US" sz="2000" b="1">
                <a:solidFill>
                  <a:srgbClr val="0F116A"/>
                </a:solidFill>
              </a:rPr>
              <a:t>human enzyme</a:t>
            </a:r>
          </a:p>
        </p:txBody>
      </p:sp>
      <p:sp>
        <p:nvSpPr>
          <p:cNvPr id="470040" name="Rectangle 24"/>
          <p:cNvSpPr>
            <a:spLocks noChangeArrowheads="1"/>
          </p:cNvSpPr>
          <p:nvPr/>
        </p:nvSpPr>
        <p:spPr bwMode="auto">
          <a:xfrm>
            <a:off x="6319838" y="2552700"/>
            <a:ext cx="2160587" cy="488950"/>
          </a:xfrm>
          <a:prstGeom prst="rect">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a:lnSpc>
                <a:spcPct val="80000"/>
              </a:lnSpc>
            </a:pPr>
            <a:r>
              <a:rPr lang="en-US" sz="2000" b="1">
                <a:solidFill>
                  <a:srgbClr val="0F116A"/>
                </a:solidFill>
              </a:rPr>
              <a:t>hot spring</a:t>
            </a:r>
            <a:br>
              <a:rPr lang="en-US" sz="2000" b="1">
                <a:solidFill>
                  <a:srgbClr val="0F116A"/>
                </a:solidFill>
              </a:rPr>
            </a:br>
            <a:r>
              <a:rPr lang="en-US" sz="2000" b="1">
                <a:solidFill>
                  <a:srgbClr val="0F116A"/>
                </a:solidFill>
              </a:rPr>
              <a:t>bacteria enzyme</a:t>
            </a:r>
          </a:p>
        </p:txBody>
      </p:sp>
      <p:pic>
        <p:nvPicPr>
          <p:cNvPr id="470041" name="Picture 25"/>
          <p:cNvPicPr>
            <a:picLocks noChangeAspect="1" noChangeArrowheads="1"/>
          </p:cNvPicPr>
          <p:nvPr/>
        </p:nvPicPr>
        <p:blipFill>
          <a:blip r:embed="rId7">
            <a:extLst>
              <a:ext uri="{28A0092B-C50C-407E-A947-70E740481C1C}">
                <a14:useLocalDpi xmlns:a14="http://schemas.microsoft.com/office/drawing/2010/main" val="0"/>
              </a:ext>
            </a:extLst>
          </a:blip>
          <a:srcRect b="2594"/>
          <a:stretch>
            <a:fillRect/>
          </a:stretch>
        </p:blipFill>
        <p:spPr bwMode="auto">
          <a:xfrm>
            <a:off x="7169150" y="3295650"/>
            <a:ext cx="1795463" cy="24765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0034"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7000" y="3092450"/>
            <a:ext cx="3657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70042" name="Rectangle 26"/>
          <p:cNvSpPr>
            <a:spLocks noChangeArrowheads="1"/>
          </p:cNvSpPr>
          <p:nvPr/>
        </p:nvSpPr>
        <p:spPr bwMode="auto">
          <a:xfrm>
            <a:off x="8110538" y="6461125"/>
            <a:ext cx="1033462"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a:solidFill>
                  <a:srgbClr val="198721"/>
                </a:solidFill>
              </a:rPr>
              <a:t>(158°F)</a:t>
            </a:r>
          </a:p>
        </p:txBody>
      </p:sp>
    </p:spTree>
    <p:extLst>
      <p:ext uri="{BB962C8B-B14F-4D97-AF65-F5344CB8AC3E}">
        <p14:creationId xmlns:p14="http://schemas.microsoft.com/office/powerpoint/2010/main" val="3251972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470027"/>
                                        </p:tgtEl>
                                        <p:attrNameLst>
                                          <p:attrName>style.visibility</p:attrName>
                                        </p:attrNameLst>
                                      </p:cBhvr>
                                      <p:to>
                                        <p:strVal val="visible"/>
                                      </p:to>
                                    </p:set>
                                    <p:anim calcmode="lin" valueType="num">
                                      <p:cBhvr>
                                        <p:cTn id="7" dur="500" fill="hold"/>
                                        <p:tgtEl>
                                          <p:spTgt spid="470027"/>
                                        </p:tgtEl>
                                        <p:attrNameLst>
                                          <p:attrName>ppt_x</p:attrName>
                                        </p:attrNameLst>
                                      </p:cBhvr>
                                      <p:tavLst>
                                        <p:tav tm="0">
                                          <p:val>
                                            <p:strVal val="#ppt_x-#ppt_w/2"/>
                                          </p:val>
                                        </p:tav>
                                        <p:tav tm="100000">
                                          <p:val>
                                            <p:strVal val="#ppt_x"/>
                                          </p:val>
                                        </p:tav>
                                      </p:tavLst>
                                    </p:anim>
                                    <p:anim calcmode="lin" valueType="num">
                                      <p:cBhvr>
                                        <p:cTn id="8" dur="500" fill="hold"/>
                                        <p:tgtEl>
                                          <p:spTgt spid="470027"/>
                                        </p:tgtEl>
                                        <p:attrNameLst>
                                          <p:attrName>ppt_y</p:attrName>
                                        </p:attrNameLst>
                                      </p:cBhvr>
                                      <p:tavLst>
                                        <p:tav tm="0">
                                          <p:val>
                                            <p:strVal val="#ppt_y"/>
                                          </p:val>
                                        </p:tav>
                                        <p:tav tm="100000">
                                          <p:val>
                                            <p:strVal val="#ppt_y"/>
                                          </p:val>
                                        </p:tav>
                                      </p:tavLst>
                                    </p:anim>
                                    <p:anim calcmode="lin" valueType="num">
                                      <p:cBhvr>
                                        <p:cTn id="9" dur="500" fill="hold"/>
                                        <p:tgtEl>
                                          <p:spTgt spid="470027"/>
                                        </p:tgtEl>
                                        <p:attrNameLst>
                                          <p:attrName>ppt_w</p:attrName>
                                        </p:attrNameLst>
                                      </p:cBhvr>
                                      <p:tavLst>
                                        <p:tav tm="0">
                                          <p:val>
                                            <p:fltVal val="0"/>
                                          </p:val>
                                        </p:tav>
                                        <p:tav tm="100000">
                                          <p:val>
                                            <p:strVal val="#ppt_w"/>
                                          </p:val>
                                        </p:tav>
                                      </p:tavLst>
                                    </p:anim>
                                    <p:anim calcmode="lin" valueType="num">
                                      <p:cBhvr>
                                        <p:cTn id="10" dur="500" fill="hold"/>
                                        <p:tgtEl>
                                          <p:spTgt spid="4700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470024"/>
                                        </p:tgtEl>
                                        <p:attrNameLst>
                                          <p:attrName>style.visibility</p:attrName>
                                        </p:attrNameLst>
                                      </p:cBhvr>
                                      <p:to>
                                        <p:strVal val="visible"/>
                                      </p:to>
                                    </p:set>
                                    <p:animEffect transition="in" filter="wipe(down)">
                                      <p:cBhvr>
                                        <p:cTn id="15" dur="500"/>
                                        <p:tgtEl>
                                          <p:spTgt spid="470024"/>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0039"/>
                                        </p:tgtEl>
                                        <p:attrNameLst>
                                          <p:attrName>style.visibility</p:attrName>
                                        </p:attrNameLst>
                                      </p:cBhvr>
                                      <p:to>
                                        <p:strVal val="visible"/>
                                      </p:to>
                                    </p:set>
                                    <p:animEffect transition="in" filter="wipe(left)">
                                      <p:cBhvr>
                                        <p:cTn id="20" dur="500"/>
                                        <p:tgtEl>
                                          <p:spTgt spid="470039"/>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70041"/>
                                        </p:tgtEl>
                                        <p:attrNameLst>
                                          <p:attrName>style.visibility</p:attrName>
                                        </p:attrNameLst>
                                      </p:cBhvr>
                                      <p:to>
                                        <p:strVal val="visible"/>
                                      </p:to>
                                    </p:set>
                                    <p:animEffect transition="in" filter="wipe(left)">
                                      <p:cBhvr>
                                        <p:cTn id="25" dur="500"/>
                                        <p:tgtEl>
                                          <p:spTgt spid="470041"/>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470034"/>
                                        </p:tgtEl>
                                        <p:attrNameLst>
                                          <p:attrName>style.visibility</p:attrName>
                                        </p:attrNameLst>
                                      </p:cBhvr>
                                      <p:to>
                                        <p:strVal val="visible"/>
                                      </p:to>
                                    </p:set>
                                    <p:anim calcmode="lin" valueType="num">
                                      <p:cBhvr>
                                        <p:cTn id="30" dur="500" fill="hold"/>
                                        <p:tgtEl>
                                          <p:spTgt spid="470034"/>
                                        </p:tgtEl>
                                        <p:attrNameLst>
                                          <p:attrName>ppt_x</p:attrName>
                                        </p:attrNameLst>
                                      </p:cBhvr>
                                      <p:tavLst>
                                        <p:tav tm="0">
                                          <p:val>
                                            <p:strVal val="#ppt_x-#ppt_w/2"/>
                                          </p:val>
                                        </p:tav>
                                        <p:tav tm="100000">
                                          <p:val>
                                            <p:strVal val="#ppt_x"/>
                                          </p:val>
                                        </p:tav>
                                      </p:tavLst>
                                    </p:anim>
                                    <p:anim calcmode="lin" valueType="num">
                                      <p:cBhvr>
                                        <p:cTn id="31" dur="500" fill="hold"/>
                                        <p:tgtEl>
                                          <p:spTgt spid="470034"/>
                                        </p:tgtEl>
                                        <p:attrNameLst>
                                          <p:attrName>ppt_y</p:attrName>
                                        </p:attrNameLst>
                                      </p:cBhvr>
                                      <p:tavLst>
                                        <p:tav tm="0">
                                          <p:val>
                                            <p:strVal val="#ppt_y"/>
                                          </p:val>
                                        </p:tav>
                                        <p:tav tm="100000">
                                          <p:val>
                                            <p:strVal val="#ppt_y"/>
                                          </p:val>
                                        </p:tav>
                                      </p:tavLst>
                                    </p:anim>
                                    <p:anim calcmode="lin" valueType="num">
                                      <p:cBhvr>
                                        <p:cTn id="32" dur="500" fill="hold"/>
                                        <p:tgtEl>
                                          <p:spTgt spid="470034"/>
                                        </p:tgtEl>
                                        <p:attrNameLst>
                                          <p:attrName>ppt_w</p:attrName>
                                        </p:attrNameLst>
                                      </p:cBhvr>
                                      <p:tavLst>
                                        <p:tav tm="0">
                                          <p:val>
                                            <p:fltVal val="0"/>
                                          </p:val>
                                        </p:tav>
                                        <p:tav tm="100000">
                                          <p:val>
                                            <p:strVal val="#ppt_w"/>
                                          </p:val>
                                        </p:tav>
                                      </p:tavLst>
                                    </p:anim>
                                    <p:anim calcmode="lin" valueType="num">
                                      <p:cBhvr>
                                        <p:cTn id="33" dur="500" fill="hold"/>
                                        <p:tgtEl>
                                          <p:spTgt spid="4700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470036"/>
                                        </p:tgtEl>
                                        <p:attrNameLst>
                                          <p:attrName>style.visibility</p:attrName>
                                        </p:attrNameLst>
                                      </p:cBhvr>
                                      <p:to>
                                        <p:strVal val="visible"/>
                                      </p:to>
                                    </p:set>
                                    <p:animEffect transition="in" filter="wipe(down)">
                                      <p:cBhvr>
                                        <p:cTn id="38" dur="500"/>
                                        <p:tgtEl>
                                          <p:spTgt spid="470036"/>
                                        </p:tgtEl>
                                      </p:cBhvr>
                                    </p:animEffect>
                                  </p:childTnLst>
                                  <p:subTnLst>
                                    <p:audio>
                                      <p:cMediaNode>
                                        <p:cTn display="0" masterRel="sameClick">
                                          <p:stCondLst>
                                            <p:cond evt="begin" delay="0">
                                              <p:tn val="36"/>
                                            </p:cond>
                                          </p:stCondLst>
                                          <p:endCondLst>
                                            <p:cond evt="onStopAudio" delay="0">
                                              <p:tgtEl>
                                                <p:sldTgt/>
                                              </p:tgtEl>
                                            </p:cond>
                                          </p:endCondLst>
                                        </p:cTn>
                                        <p:tgtEl>
                                          <p:sndTgt r:embed="rId4"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0042">
                                            <p:txEl>
                                              <p:pRg st="0" end="0"/>
                                            </p:txEl>
                                          </p:spTgt>
                                        </p:tgtEl>
                                        <p:attrNameLst>
                                          <p:attrName>style.visibility</p:attrName>
                                        </p:attrNameLst>
                                      </p:cBhvr>
                                      <p:to>
                                        <p:strVal val="visible"/>
                                      </p:to>
                                    </p:set>
                                    <p:animEffect transition="in" filter="wipe(left)">
                                      <p:cBhvr>
                                        <p:cTn id="43" dur="500"/>
                                        <p:tgtEl>
                                          <p:spTgt spid="470042">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0040"/>
                                        </p:tgtEl>
                                        <p:attrNameLst>
                                          <p:attrName>style.visibility</p:attrName>
                                        </p:attrNameLst>
                                      </p:cBhvr>
                                      <p:to>
                                        <p:strVal val="visible"/>
                                      </p:to>
                                    </p:set>
                                    <p:animEffect transition="in" filter="wipe(left)">
                                      <p:cBhvr>
                                        <p:cTn id="48" dur="500"/>
                                        <p:tgtEl>
                                          <p:spTgt spid="470040"/>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9" grpId="0" animBg="1" autoUpdateAnimBg="0"/>
      <p:bldP spid="470040" grpId="0" animBg="1" autoUpdateAnimBg="0"/>
      <p:bldP spid="47004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7" name="Rectangle 5"/>
          <p:cNvSpPr>
            <a:spLocks noGrp="1" noChangeArrowheads="1"/>
          </p:cNvSpPr>
          <p:nvPr>
            <p:ph type="title"/>
          </p:nvPr>
        </p:nvSpPr>
        <p:spPr/>
        <p:txBody>
          <a:bodyPr/>
          <a:lstStyle/>
          <a:p>
            <a:r>
              <a:rPr lang="en-US" altLang="en-US"/>
              <a:t>How pH affects an enzyme</a:t>
            </a:r>
          </a:p>
        </p:txBody>
      </p:sp>
      <p:sp>
        <p:nvSpPr>
          <p:cNvPr id="105481" name="Rectangle 9"/>
          <p:cNvSpPr>
            <a:spLocks noGrp="1" noChangeArrowheads="1"/>
          </p:cNvSpPr>
          <p:nvPr>
            <p:ph type="body" sz="half" idx="1"/>
          </p:nvPr>
        </p:nvSpPr>
        <p:spPr/>
        <p:txBody>
          <a:bodyPr/>
          <a:lstStyle/>
          <a:p>
            <a:r>
              <a:rPr lang="en-US" altLang="en-US" sz="2800" dirty="0"/>
              <a:t>If the pH is to high or low the enzyme will not work, because its shape will change.</a:t>
            </a:r>
          </a:p>
        </p:txBody>
      </p:sp>
      <p:pic>
        <p:nvPicPr>
          <p:cNvPr id="105480" name="Picture 8" descr="phact"/>
          <p:cNvPicPr>
            <a:picLocks noChangeAspect="1" noChangeArrowheads="1" noCro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838625" y="1237129"/>
            <a:ext cx="2960233" cy="3110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2"/>
          <p:cNvSpPr txBox="1">
            <a:spLocks noChangeArrowheads="1"/>
          </p:cNvSpPr>
          <p:nvPr/>
        </p:nvSpPr>
        <p:spPr bwMode="auto">
          <a:xfrm>
            <a:off x="268941" y="3591578"/>
            <a:ext cx="6333565" cy="298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F116A"/>
              </a:buClr>
              <a:buSzPct val="120000"/>
              <a:buFont typeface="Wingdings" pitchFamily="84" charset="2"/>
              <a:buChar char="§"/>
              <a:defRPr sz="28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4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0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18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18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18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18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18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1800" b="1">
                <a:solidFill>
                  <a:schemeClr val="tx1"/>
                </a:solidFill>
                <a:latin typeface="+mn-lt"/>
              </a:defRPr>
            </a:lvl9pPr>
          </a:lstStyle>
          <a:p>
            <a:pPr eaLnBrk="1" hangingPunct="1">
              <a:lnSpc>
                <a:spcPct val="90000"/>
              </a:lnSpc>
            </a:pPr>
            <a:r>
              <a:rPr lang="en-US" altLang="en-US" kern="0" dirty="0" smtClean="0"/>
              <a:t>All enzymes have an optimum pH that they function best at.</a:t>
            </a:r>
          </a:p>
          <a:p>
            <a:pPr eaLnBrk="1" hangingPunct="1">
              <a:lnSpc>
                <a:spcPct val="90000"/>
              </a:lnSpc>
            </a:pPr>
            <a:r>
              <a:rPr lang="en-US" altLang="en-US" kern="0" dirty="0" smtClean="0"/>
              <a:t>If the pH is to low or to high the enzyme will work slow because the change in pH changes the shape of the enzyme making it harder for the substrate to fit in.</a:t>
            </a:r>
            <a:endParaRPr lang="en-US" altLang="en-US" kern="0" dirty="0"/>
          </a:p>
        </p:txBody>
      </p:sp>
    </p:spTree>
    <p:extLst>
      <p:ext uri="{BB962C8B-B14F-4D97-AF65-F5344CB8AC3E}">
        <p14:creationId xmlns:p14="http://schemas.microsoft.com/office/powerpoint/2010/main" val="37895891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81">
                                            <p:txEl>
                                              <p:pRg st="0" end="0"/>
                                            </p:txEl>
                                          </p:spTgt>
                                        </p:tgtEl>
                                        <p:attrNameLst>
                                          <p:attrName>style.visibility</p:attrName>
                                        </p:attrNameLst>
                                      </p:cBhvr>
                                      <p:to>
                                        <p:strVal val="visible"/>
                                      </p:to>
                                    </p:set>
                                    <p:animEffect transition="in" filter="dissolve">
                                      <p:cBhvr>
                                        <p:cTn id="12" dur="500"/>
                                        <p:tgtEl>
                                          <p:spTgt spid="1054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81"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7" name="Rectangle 5"/>
          <p:cNvSpPr>
            <a:spLocks noGrp="1" noChangeArrowheads="1"/>
          </p:cNvSpPr>
          <p:nvPr>
            <p:ph type="title"/>
          </p:nvPr>
        </p:nvSpPr>
        <p:spPr>
          <a:xfrm>
            <a:off x="112059" y="1896035"/>
            <a:ext cx="3653118" cy="762000"/>
          </a:xfrm>
        </p:spPr>
        <p:txBody>
          <a:bodyPr/>
          <a:lstStyle/>
          <a:p>
            <a:r>
              <a:rPr lang="en-US" altLang="en-US" sz="4000" dirty="0"/>
              <a:t>Analyze the graph at what </a:t>
            </a:r>
            <a:r>
              <a:rPr lang="en-US" altLang="en-US" sz="4000" dirty="0" smtClean="0"/>
              <a:t>p</a:t>
            </a:r>
            <a:r>
              <a:rPr lang="en-US" altLang="en-US" sz="4000" dirty="0"/>
              <a:t>H</a:t>
            </a:r>
            <a:r>
              <a:rPr lang="en-US" altLang="en-US" sz="4000" dirty="0" smtClean="0"/>
              <a:t> </a:t>
            </a:r>
            <a:r>
              <a:rPr lang="en-US" altLang="en-US" sz="4000" dirty="0"/>
              <a:t>does Chymotrypsin function best?</a:t>
            </a:r>
          </a:p>
        </p:txBody>
      </p:sp>
      <p:pic>
        <p:nvPicPr>
          <p:cNvPr id="95236" name="Picture 4" descr="enzyme-neutral"/>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24240" y="1066800"/>
            <a:ext cx="5277714" cy="5253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88133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dissolve">
                                      <p:cBhvr>
                                        <p:cTn id="7"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descr="Rectangle: Click to edit Master text styles&#10;Second level&#10;Third level&#10;Fourth level&#10;Fifth level"/>
          <p:cNvSpPr>
            <a:spLocks noGrp="1" noChangeArrowheads="1"/>
          </p:cNvSpPr>
          <p:nvPr>
            <p:ph type="body" idx="1"/>
          </p:nvPr>
        </p:nvSpPr>
        <p:spPr>
          <a:xfrm>
            <a:off x="631825" y="1371600"/>
            <a:ext cx="5103957" cy="5195888"/>
          </a:xfrm>
        </p:spPr>
        <p:txBody>
          <a:bodyPr/>
          <a:lstStyle/>
          <a:p>
            <a:pPr>
              <a:lnSpc>
                <a:spcPct val="90000"/>
              </a:lnSpc>
            </a:pPr>
            <a:r>
              <a:rPr lang="en-US" sz="3200" dirty="0"/>
              <a:t>Inhibitor &amp; substrate “compete” for </a:t>
            </a:r>
            <a:r>
              <a:rPr lang="en-US" sz="3200" u="sng" dirty="0">
                <a:solidFill>
                  <a:srgbClr val="C00000"/>
                </a:solidFill>
              </a:rPr>
              <a:t>active site</a:t>
            </a:r>
            <a:endParaRPr lang="en-US" sz="3200" dirty="0">
              <a:solidFill>
                <a:srgbClr val="C00000"/>
              </a:solidFill>
            </a:endParaRPr>
          </a:p>
          <a:p>
            <a:pPr lvl="1">
              <a:lnSpc>
                <a:spcPct val="90000"/>
              </a:lnSpc>
            </a:pPr>
            <a:r>
              <a:rPr lang="en-US" sz="3200" u="sng" dirty="0" smtClean="0">
                <a:solidFill>
                  <a:srgbClr val="C00000"/>
                </a:solidFill>
              </a:rPr>
              <a:t>Slows down</a:t>
            </a:r>
            <a:r>
              <a:rPr lang="en-US" sz="3200" dirty="0" smtClean="0"/>
              <a:t> reaction</a:t>
            </a:r>
          </a:p>
          <a:p>
            <a:pPr lvl="1">
              <a:lnSpc>
                <a:spcPct val="90000"/>
              </a:lnSpc>
            </a:pPr>
            <a:r>
              <a:rPr lang="en-US" sz="3200" dirty="0" smtClean="0"/>
              <a:t>Example: </a:t>
            </a:r>
            <a:r>
              <a:rPr lang="en-US" sz="3200" u="sng" dirty="0" smtClean="0">
                <a:solidFill>
                  <a:srgbClr val="C00000"/>
                </a:solidFill>
              </a:rPr>
              <a:t>penicillin</a:t>
            </a:r>
          </a:p>
          <a:p>
            <a:pPr lvl="2">
              <a:lnSpc>
                <a:spcPct val="90000"/>
              </a:lnSpc>
            </a:pPr>
            <a:r>
              <a:rPr lang="en-US" sz="2800" dirty="0" smtClean="0"/>
              <a:t>blocks </a:t>
            </a:r>
            <a:r>
              <a:rPr lang="en-US" sz="2800" dirty="0"/>
              <a:t>enzyme bacteria use to build cell </a:t>
            </a:r>
            <a:r>
              <a:rPr lang="en-US" sz="2800" dirty="0" smtClean="0"/>
              <a:t>walls</a:t>
            </a:r>
            <a:endParaRPr lang="en-US" sz="2800" dirty="0"/>
          </a:p>
        </p:txBody>
      </p:sp>
      <p:pic>
        <p:nvPicPr>
          <p:cNvPr id="452618" name="Picture 10" descr="f8-12a_how_enzymes_can__c"/>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63" t="3000" r="22502" b="11972"/>
          <a:stretch/>
        </p:blipFill>
        <p:spPr bwMode="auto">
          <a:xfrm>
            <a:off x="5260769" y="1767724"/>
            <a:ext cx="3883231" cy="44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10" name="Rectangle 2"/>
          <p:cNvSpPr>
            <a:spLocks noGrp="1" noChangeArrowheads="1"/>
          </p:cNvSpPr>
          <p:nvPr>
            <p:ph type="title"/>
          </p:nvPr>
        </p:nvSpPr>
        <p:spPr>
          <a:xfrm>
            <a:off x="685800" y="685800"/>
            <a:ext cx="7848600" cy="762000"/>
          </a:xfrm>
        </p:spPr>
        <p:txBody>
          <a:bodyPr/>
          <a:lstStyle/>
          <a:p>
            <a:r>
              <a:rPr lang="en-US"/>
              <a:t>Competitive Inhibitor </a:t>
            </a:r>
          </a:p>
        </p:txBody>
      </p:sp>
    </p:spTree>
    <p:extLst>
      <p:ext uri="{BB962C8B-B14F-4D97-AF65-F5344CB8AC3E}">
        <p14:creationId xmlns:p14="http://schemas.microsoft.com/office/powerpoint/2010/main" val="1792202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2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2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3" name="Group 13"/>
          <p:cNvGrpSpPr>
            <a:grpSpLocks/>
          </p:cNvGrpSpPr>
          <p:nvPr/>
        </p:nvGrpSpPr>
        <p:grpSpPr bwMode="auto">
          <a:xfrm>
            <a:off x="4049486" y="4892634"/>
            <a:ext cx="5094514" cy="1965366"/>
            <a:chOff x="2145" y="2788"/>
            <a:chExt cx="3615" cy="1532"/>
          </a:xfrm>
        </p:grpSpPr>
        <p:pic>
          <p:nvPicPr>
            <p:cNvPr id="389129" name="Picture 9" descr="f8-09_the_catalytic_cyc_cb"/>
            <p:cNvPicPr>
              <a:picLocks noChangeAspect="1" noChangeArrowheads="1"/>
            </p:cNvPicPr>
            <p:nvPr/>
          </p:nvPicPr>
          <p:blipFill>
            <a:blip r:embed="rId3">
              <a:extLst>
                <a:ext uri="{28A0092B-C50C-407E-A947-70E740481C1C}">
                  <a14:useLocalDpi xmlns:a14="http://schemas.microsoft.com/office/drawing/2010/main" val="0"/>
                </a:ext>
              </a:extLst>
            </a:blip>
            <a:srcRect t="22501" b="21001"/>
            <a:stretch>
              <a:fillRect/>
            </a:stretch>
          </p:blipFill>
          <p:spPr bwMode="auto">
            <a:xfrm>
              <a:off x="2145" y="2788"/>
              <a:ext cx="361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30" name="Rectangle 10"/>
            <p:cNvSpPr>
              <a:spLocks noChangeArrowheads="1"/>
            </p:cNvSpPr>
            <p:nvPr/>
          </p:nvSpPr>
          <p:spPr bwMode="auto">
            <a:xfrm>
              <a:off x="4272" y="3744"/>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1" name="Oval 11"/>
            <p:cNvSpPr>
              <a:spLocks noChangeArrowheads="1"/>
            </p:cNvSpPr>
            <p:nvPr/>
          </p:nvSpPr>
          <p:spPr bwMode="auto">
            <a:xfrm>
              <a:off x="4980" y="3168"/>
              <a:ext cx="192"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32" name="Rectangle 12"/>
            <p:cNvSpPr>
              <a:spLocks noChangeArrowheads="1"/>
            </p:cNvSpPr>
            <p:nvPr/>
          </p:nvSpPr>
          <p:spPr bwMode="auto">
            <a:xfrm>
              <a:off x="4272" y="3360"/>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122" name="Rectangle 2"/>
          <p:cNvSpPr>
            <a:spLocks noGrp="1" noChangeArrowheads="1"/>
          </p:cNvSpPr>
          <p:nvPr>
            <p:ph type="title"/>
          </p:nvPr>
        </p:nvSpPr>
        <p:spPr/>
        <p:txBody>
          <a:bodyPr/>
          <a:lstStyle/>
          <a:p>
            <a:r>
              <a:rPr lang="en-US"/>
              <a:t>Enzymes </a:t>
            </a:r>
          </a:p>
        </p:txBody>
      </p:sp>
      <p:sp>
        <p:nvSpPr>
          <p:cNvPr id="389123" name="Rectangle 3" descr="Rectangle: Click to edit Master text styles&#10;Second level&#10;Third level&#10;Fourth level&#10;Fifth level"/>
          <p:cNvSpPr>
            <a:spLocks noGrp="1" noChangeArrowheads="1"/>
          </p:cNvSpPr>
          <p:nvPr>
            <p:ph type="body" idx="1"/>
          </p:nvPr>
        </p:nvSpPr>
        <p:spPr>
          <a:xfrm>
            <a:off x="685800" y="1371600"/>
            <a:ext cx="7772400" cy="4800600"/>
          </a:xfrm>
        </p:spPr>
        <p:txBody>
          <a:bodyPr/>
          <a:lstStyle/>
          <a:p>
            <a:pPr>
              <a:lnSpc>
                <a:spcPct val="90000"/>
              </a:lnSpc>
            </a:pPr>
            <a:r>
              <a:rPr lang="en-US" sz="2800" u="sng" dirty="0" smtClean="0">
                <a:solidFill>
                  <a:srgbClr val="C00000"/>
                </a:solidFill>
              </a:rPr>
              <a:t>Proteins</a:t>
            </a:r>
          </a:p>
          <a:p>
            <a:pPr>
              <a:lnSpc>
                <a:spcPct val="90000"/>
              </a:lnSpc>
            </a:pPr>
            <a:r>
              <a:rPr lang="en-US" sz="2800" dirty="0" smtClean="0"/>
              <a:t>Help </a:t>
            </a:r>
            <a:r>
              <a:rPr lang="en-US" sz="2800" dirty="0"/>
              <a:t>chemical </a:t>
            </a:r>
            <a:r>
              <a:rPr lang="en-US" sz="2800" dirty="0" smtClean="0"/>
              <a:t>reactions happen</a:t>
            </a:r>
            <a:endParaRPr lang="en-US" sz="2800" dirty="0"/>
          </a:p>
          <a:p>
            <a:pPr marL="685800" lvl="1">
              <a:lnSpc>
                <a:spcPct val="90000"/>
              </a:lnSpc>
            </a:pPr>
            <a:r>
              <a:rPr lang="en-US" dirty="0"/>
              <a:t>reduce </a:t>
            </a:r>
            <a:r>
              <a:rPr lang="en-US" u="sng" dirty="0">
                <a:solidFill>
                  <a:srgbClr val="C00000"/>
                </a:solidFill>
              </a:rPr>
              <a:t>activation energy</a:t>
            </a:r>
          </a:p>
          <a:p>
            <a:pPr marL="685800" lvl="1">
              <a:lnSpc>
                <a:spcPct val="90000"/>
              </a:lnSpc>
            </a:pPr>
            <a:r>
              <a:rPr lang="en-US" u="sng" dirty="0" smtClean="0">
                <a:solidFill>
                  <a:srgbClr val="C00000"/>
                </a:solidFill>
              </a:rPr>
              <a:t>increase </a:t>
            </a:r>
            <a:r>
              <a:rPr lang="en-US" u="sng" dirty="0">
                <a:solidFill>
                  <a:srgbClr val="C00000"/>
                </a:solidFill>
              </a:rPr>
              <a:t>rate</a:t>
            </a:r>
            <a:r>
              <a:rPr lang="en-US" dirty="0"/>
              <a:t> of reaction without being </a:t>
            </a:r>
            <a:r>
              <a:rPr lang="en-US" u="sng" dirty="0" smtClean="0">
                <a:solidFill>
                  <a:srgbClr val="C00000"/>
                </a:solidFill>
              </a:rPr>
              <a:t>used up</a:t>
            </a:r>
            <a:endParaRPr lang="en-US" sz="2000" u="sng" dirty="0">
              <a:solidFill>
                <a:srgbClr val="C00000"/>
              </a:solidFill>
            </a:endParaRPr>
          </a:p>
          <a:p>
            <a:pPr>
              <a:lnSpc>
                <a:spcPct val="90000"/>
              </a:lnSpc>
            </a:pPr>
            <a:r>
              <a:rPr lang="en-US" sz="2800" u="sng" dirty="0">
                <a:solidFill>
                  <a:srgbClr val="C00000"/>
                </a:solidFill>
              </a:rPr>
              <a:t>R</a:t>
            </a:r>
            <a:r>
              <a:rPr lang="en-US" sz="2800" u="sng" dirty="0" smtClean="0">
                <a:solidFill>
                  <a:srgbClr val="C00000"/>
                </a:solidFill>
              </a:rPr>
              <a:t>equired</a:t>
            </a:r>
            <a:r>
              <a:rPr lang="en-US" sz="2800" dirty="0" smtClean="0"/>
              <a:t> </a:t>
            </a:r>
            <a:r>
              <a:rPr lang="en-US" sz="2800" dirty="0"/>
              <a:t>for most biological reactions</a:t>
            </a:r>
          </a:p>
          <a:p>
            <a:pPr>
              <a:lnSpc>
                <a:spcPct val="90000"/>
              </a:lnSpc>
            </a:pPr>
            <a:r>
              <a:rPr lang="en-US" sz="2800" dirty="0" smtClean="0"/>
              <a:t>Very </a:t>
            </a:r>
            <a:r>
              <a:rPr lang="en-US" sz="2800" u="sng" dirty="0">
                <a:solidFill>
                  <a:srgbClr val="C00000"/>
                </a:solidFill>
              </a:rPr>
              <a:t>specific</a:t>
            </a:r>
          </a:p>
          <a:p>
            <a:pPr marL="685800" lvl="1">
              <a:lnSpc>
                <a:spcPct val="90000"/>
              </a:lnSpc>
            </a:pPr>
            <a:r>
              <a:rPr lang="en-US" u="sng" dirty="0">
                <a:solidFill>
                  <a:srgbClr val="C00000"/>
                </a:solidFill>
              </a:rPr>
              <a:t>thousands</a:t>
            </a:r>
            <a:r>
              <a:rPr lang="en-US" dirty="0"/>
              <a:t> of different enzymes in </a:t>
            </a:r>
            <a:r>
              <a:rPr lang="en-US" dirty="0" smtClean="0"/>
              <a:t>cells!</a:t>
            </a:r>
            <a:endParaRPr lang="en-US" dirty="0"/>
          </a:p>
        </p:txBody>
      </p:sp>
      <p:pic>
        <p:nvPicPr>
          <p:cNvPr id="389134" name="Picture 14" descr="f8-07_activation_energy_c"/>
          <p:cNvPicPr>
            <a:picLocks noChangeAspect="1" noChangeArrowheads="1"/>
          </p:cNvPicPr>
          <p:nvPr/>
        </p:nvPicPr>
        <p:blipFill>
          <a:blip r:embed="rId4">
            <a:extLst>
              <a:ext uri="{28A0092B-C50C-407E-A947-70E740481C1C}">
                <a14:useLocalDpi xmlns:a14="http://schemas.microsoft.com/office/drawing/2010/main" val="0"/>
              </a:ext>
            </a:extLst>
          </a:blip>
          <a:srcRect l="56924" t="18750" b="21001"/>
          <a:stretch>
            <a:fillRect/>
          </a:stretch>
        </p:blipFill>
        <p:spPr bwMode="auto">
          <a:xfrm>
            <a:off x="6923088" y="333375"/>
            <a:ext cx="21447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Enzymes</a:t>
            </a:r>
          </a:p>
        </p:txBody>
      </p:sp>
      <p:sp>
        <p:nvSpPr>
          <p:cNvPr id="40963" name="Rectangle 3"/>
          <p:cNvSpPr>
            <a:spLocks noGrp="1" noChangeArrowheads="1"/>
          </p:cNvSpPr>
          <p:nvPr>
            <p:ph type="body" idx="1"/>
          </p:nvPr>
        </p:nvSpPr>
        <p:spPr/>
        <p:txBody>
          <a:bodyPr/>
          <a:lstStyle/>
          <a:p>
            <a:pPr>
              <a:lnSpc>
                <a:spcPct val="90000"/>
              </a:lnSpc>
            </a:pPr>
            <a:r>
              <a:rPr lang="en-US" altLang="en-US" sz="2800" dirty="0"/>
              <a:t>Enzymes are proteins that act as biological catalysts.</a:t>
            </a:r>
          </a:p>
          <a:p>
            <a:pPr>
              <a:lnSpc>
                <a:spcPct val="90000"/>
              </a:lnSpc>
            </a:pPr>
            <a:r>
              <a:rPr lang="en-US" altLang="en-US" sz="2800" dirty="0"/>
              <a:t>Cells use enzymes to speed up chemical reactions that take place in cells.</a:t>
            </a:r>
          </a:p>
          <a:p>
            <a:pPr>
              <a:lnSpc>
                <a:spcPct val="90000"/>
              </a:lnSpc>
            </a:pPr>
            <a:r>
              <a:rPr lang="en-US" altLang="en-US" sz="2800" dirty="0"/>
              <a:t>Enzyme speed up reactions by lowering the activation energies. </a:t>
            </a:r>
            <a:endParaRPr lang="en-US" altLang="en-US" sz="2800" i="1" dirty="0"/>
          </a:p>
          <a:p>
            <a:pPr>
              <a:lnSpc>
                <a:spcPct val="90000"/>
              </a:lnSpc>
            </a:pPr>
            <a:r>
              <a:rPr lang="en-US" altLang="en-US" sz="2800" dirty="0"/>
              <a:t>Because a particular enzyme catalyzes only one reaction, there are thousands of different enzymes in a cell catalyzing thousands of different chemical reactions</a:t>
            </a:r>
          </a:p>
          <a:p>
            <a:pPr>
              <a:lnSpc>
                <a:spcPct val="90000"/>
              </a:lnSpc>
            </a:pPr>
            <a:endParaRPr lang="en-US" altLang="en-US" sz="2800" dirty="0"/>
          </a:p>
        </p:txBody>
      </p:sp>
    </p:spTree>
    <p:extLst>
      <p:ext uri="{BB962C8B-B14F-4D97-AF65-F5344CB8AC3E}">
        <p14:creationId xmlns:p14="http://schemas.microsoft.com/office/powerpoint/2010/main" val="3428449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dissolve">
                                      <p:cBhvr>
                                        <p:cTn id="17" dur="500"/>
                                        <p:tgtEl>
                                          <p:spTgt spid="40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dissolve">
                                      <p:cBhvr>
                                        <p:cTn id="22" dur="500"/>
                                        <p:tgtEl>
                                          <p:spTgt spid="409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dissolve">
                                      <p:cBhvr>
                                        <p:cTn id="2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type="title"/>
          </p:nvPr>
        </p:nvSpPr>
        <p:spPr/>
        <p:txBody>
          <a:bodyPr/>
          <a:lstStyle/>
          <a:p>
            <a:endParaRPr lang="en-US" altLang="en-US"/>
          </a:p>
        </p:txBody>
      </p:sp>
      <p:pic>
        <p:nvPicPr>
          <p:cNvPr id="100356" name="Picture 4" descr="enzymes+10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825749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 Energy In Reactions</a:t>
            </a:r>
          </a:p>
        </p:txBody>
      </p:sp>
      <p:sp>
        <p:nvSpPr>
          <p:cNvPr id="41987" name="Rectangle 3"/>
          <p:cNvSpPr>
            <a:spLocks noGrp="1" noChangeArrowheads="1"/>
          </p:cNvSpPr>
          <p:nvPr>
            <p:ph type="body" sz="half" idx="1"/>
          </p:nvPr>
        </p:nvSpPr>
        <p:spPr/>
        <p:txBody>
          <a:bodyPr/>
          <a:lstStyle/>
          <a:p>
            <a:r>
              <a:rPr lang="en-US" altLang="en-US" sz="2800"/>
              <a:t>Energy is released or absorbed whenever chemical bonds are formed or broken.</a:t>
            </a:r>
          </a:p>
          <a:p>
            <a:r>
              <a:rPr lang="en-US" altLang="en-US" sz="2800"/>
              <a:t>Because chemical reactions involve breaking and forming of bonds, they involve changes in energy.</a:t>
            </a:r>
          </a:p>
        </p:txBody>
      </p:sp>
      <p:pic>
        <p:nvPicPr>
          <p:cNvPr id="41988" name="Picture 4" descr="slide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143000"/>
            <a:ext cx="4385183" cy="4983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5569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dissolve">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dissolve">
                                      <p:cBhvr>
                                        <p:cTn id="17"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504825" y="376238"/>
            <a:ext cx="7772400" cy="762000"/>
          </a:xfrm>
        </p:spPr>
        <p:txBody>
          <a:bodyPr/>
          <a:lstStyle/>
          <a:p>
            <a:r>
              <a:rPr lang="en-US" dirty="0" smtClean="0"/>
              <a:t>What do enzymes do?</a:t>
            </a:r>
            <a:endParaRPr lang="en-US" dirty="0"/>
          </a:p>
        </p:txBody>
      </p:sp>
      <p:sp>
        <p:nvSpPr>
          <p:cNvPr id="416771" name="Rectangle 3" descr="Rectangle: Click to edit Master text styles&#10;Second level&#10;Third level&#10;Fourth level&#10;Fifth level"/>
          <p:cNvSpPr>
            <a:spLocks noGrp="1" noChangeArrowheads="1"/>
          </p:cNvSpPr>
          <p:nvPr>
            <p:ph type="body" idx="1"/>
          </p:nvPr>
        </p:nvSpPr>
        <p:spPr>
          <a:xfrm>
            <a:off x="468313" y="1175544"/>
            <a:ext cx="7772400" cy="1828800"/>
          </a:xfrm>
        </p:spPr>
        <p:txBody>
          <a:bodyPr/>
          <a:lstStyle/>
          <a:p>
            <a:r>
              <a:rPr lang="en-US" u="sng" dirty="0">
                <a:solidFill>
                  <a:srgbClr val="CC0000"/>
                </a:solidFill>
              </a:rPr>
              <a:t>Catalysts</a:t>
            </a:r>
            <a:endParaRPr lang="en-US" dirty="0"/>
          </a:p>
          <a:p>
            <a:pPr lvl="1"/>
            <a:r>
              <a:rPr lang="en-US" dirty="0" smtClean="0"/>
              <a:t>reduce </a:t>
            </a:r>
            <a:r>
              <a:rPr lang="en-US" dirty="0"/>
              <a:t>the amount of energy </a:t>
            </a:r>
            <a:r>
              <a:rPr lang="en-US" dirty="0" smtClean="0"/>
              <a:t>needed to </a:t>
            </a:r>
            <a:r>
              <a:rPr lang="en-US" dirty="0"/>
              <a:t/>
            </a:r>
            <a:br>
              <a:rPr lang="en-US" dirty="0"/>
            </a:br>
            <a:r>
              <a:rPr lang="en-US" dirty="0"/>
              <a:t>start a </a:t>
            </a:r>
            <a:r>
              <a:rPr lang="en-US" dirty="0" smtClean="0"/>
              <a:t>reaction</a:t>
            </a:r>
          </a:p>
          <a:p>
            <a:pPr marL="457200" lvl="1" indent="0">
              <a:buNone/>
            </a:pPr>
            <a:r>
              <a:rPr lang="en-US" dirty="0" smtClean="0"/>
              <a:t>They are not used up in the reaction</a:t>
            </a:r>
            <a:endParaRPr lang="en-US" dirty="0"/>
          </a:p>
        </p:txBody>
      </p:sp>
      <p:pic>
        <p:nvPicPr>
          <p:cNvPr id="416776" name="Picture 8" descr="f8-07_activation_energy_c"/>
          <p:cNvPicPr>
            <a:picLocks noChangeAspect="1" noChangeArrowheads="1"/>
          </p:cNvPicPr>
          <p:nvPr/>
        </p:nvPicPr>
        <p:blipFill>
          <a:blip r:embed="rId3">
            <a:extLst>
              <a:ext uri="{28A0092B-C50C-407E-A947-70E740481C1C}">
                <a14:useLocalDpi xmlns:a14="http://schemas.microsoft.com/office/drawing/2010/main" val="0"/>
              </a:ext>
            </a:extLst>
          </a:blip>
          <a:srcRect t="9000" r="92250" b="7500"/>
          <a:stretch>
            <a:fillRect/>
          </a:stretch>
        </p:blipFill>
        <p:spPr bwMode="auto">
          <a:xfrm>
            <a:off x="1295400" y="3124200"/>
            <a:ext cx="4445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7" name="Picture 9" descr="penguin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2888" y="5557838"/>
            <a:ext cx="1274762" cy="1295400"/>
          </a:xfrm>
          <a:prstGeom prst="rect">
            <a:avLst/>
          </a:prstGeom>
          <a:noFill/>
          <a:extLst>
            <a:ext uri="{909E8E84-426E-40DD-AFC4-6F175D3DCCD1}">
              <a14:hiddenFill xmlns:a14="http://schemas.microsoft.com/office/drawing/2010/main">
                <a:solidFill>
                  <a:srgbClr val="FFFFFF"/>
                </a:solidFill>
              </a14:hiddenFill>
            </a:ext>
          </a:extLst>
        </p:spPr>
      </p:pic>
      <p:sp>
        <p:nvSpPr>
          <p:cNvPr id="416778" name="AutoShape 10"/>
          <p:cNvSpPr>
            <a:spLocks noChangeArrowheads="1"/>
          </p:cNvSpPr>
          <p:nvPr/>
        </p:nvSpPr>
        <p:spPr bwMode="auto">
          <a:xfrm>
            <a:off x="6306670" y="3806826"/>
            <a:ext cx="2540000" cy="811212"/>
          </a:xfrm>
          <a:prstGeom prst="wedgeEllipseCallout">
            <a:avLst>
              <a:gd name="adj1" fmla="val 23042"/>
              <a:gd name="adj2" fmla="val 15386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nSpc>
                <a:spcPct val="90000"/>
              </a:lnSpc>
            </a:pPr>
            <a:r>
              <a:rPr lang="en-US" sz="1800" b="1" dirty="0" err="1">
                <a:solidFill>
                  <a:srgbClr val="0F116A"/>
                </a:solidFill>
                <a:latin typeface="Comic Sans MS" pitchFamily="84" charset="0"/>
              </a:rPr>
              <a:t>Pheeew</a:t>
            </a:r>
            <a:r>
              <a:rPr lang="en-US" sz="1800" b="1" dirty="0">
                <a:solidFill>
                  <a:srgbClr val="0F116A"/>
                </a:solidFill>
                <a:latin typeface="Comic Sans MS" pitchFamily="84" charset="0"/>
              </a:rPr>
              <a:t>…</a:t>
            </a:r>
            <a:br>
              <a:rPr lang="en-US" sz="1800" b="1" dirty="0">
                <a:solidFill>
                  <a:srgbClr val="0F116A"/>
                </a:solidFill>
                <a:latin typeface="Comic Sans MS" pitchFamily="84" charset="0"/>
              </a:rPr>
            </a:br>
            <a:r>
              <a:rPr lang="en-US" sz="1800" b="1" dirty="0">
                <a:solidFill>
                  <a:srgbClr val="0F116A"/>
                </a:solidFill>
                <a:latin typeface="Comic Sans MS" pitchFamily="84" charset="0"/>
              </a:rPr>
              <a:t>that takes a lot</a:t>
            </a:r>
            <a:br>
              <a:rPr lang="en-US" sz="1800" b="1" dirty="0">
                <a:solidFill>
                  <a:srgbClr val="0F116A"/>
                </a:solidFill>
                <a:latin typeface="Comic Sans MS" pitchFamily="84" charset="0"/>
              </a:rPr>
            </a:br>
            <a:r>
              <a:rPr lang="en-US" sz="1800" b="1" u="sng" dirty="0">
                <a:solidFill>
                  <a:srgbClr val="0F116A"/>
                </a:solidFill>
                <a:latin typeface="Comic Sans MS" pitchFamily="84" charset="0"/>
              </a:rPr>
              <a:t>less</a:t>
            </a:r>
            <a:r>
              <a:rPr lang="en-US" sz="1800" b="1" dirty="0">
                <a:solidFill>
                  <a:srgbClr val="0F116A"/>
                </a:solidFill>
                <a:latin typeface="Comic Sans MS" pitchFamily="84" charset="0"/>
              </a:rPr>
              <a:t> energy</a:t>
            </a:r>
            <a:r>
              <a:rPr lang="en-US" sz="1800" b="1" i="1" dirty="0">
                <a:solidFill>
                  <a:srgbClr val="0F116A"/>
                </a:solidFill>
                <a:latin typeface="Comic Sans MS" pitchFamily="84" charset="0"/>
              </a:rPr>
              <a:t>!</a:t>
            </a:r>
            <a:endParaRPr lang="en-US" sz="1800" b="1" dirty="0">
              <a:solidFill>
                <a:srgbClr val="0F116A"/>
              </a:solidFill>
              <a:latin typeface="Comic Sans MS" pitchFamily="84" charset="0"/>
            </a:endParaRPr>
          </a:p>
        </p:txBody>
      </p:sp>
      <p:pic>
        <p:nvPicPr>
          <p:cNvPr id="416779" name="Picture 11" descr="08_07b"/>
          <p:cNvPicPr>
            <a:picLocks noChangeAspect="1" noChangeArrowheads="1"/>
          </p:cNvPicPr>
          <p:nvPr/>
        </p:nvPicPr>
        <p:blipFill>
          <a:blip r:embed="rId5">
            <a:extLst>
              <a:ext uri="{28A0092B-C50C-407E-A947-70E740481C1C}">
                <a14:useLocalDpi xmlns:a14="http://schemas.microsoft.com/office/drawing/2010/main" val="0"/>
              </a:ext>
            </a:extLst>
          </a:blip>
          <a:srcRect l="23625" t="3000" r="28125" b="8250"/>
          <a:stretch>
            <a:fillRect/>
          </a:stretch>
        </p:blipFill>
        <p:spPr bwMode="auto">
          <a:xfrm>
            <a:off x="1709738" y="3263900"/>
            <a:ext cx="2271712"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83" name="AutoShape 15"/>
          <p:cNvSpPr>
            <a:spLocks noChangeArrowheads="1"/>
          </p:cNvSpPr>
          <p:nvPr/>
        </p:nvSpPr>
        <p:spPr bwMode="auto">
          <a:xfrm>
            <a:off x="1795463" y="5173663"/>
            <a:ext cx="819150" cy="273050"/>
          </a:xfrm>
          <a:prstGeom prst="roundRect">
            <a:avLst>
              <a:gd name="adj" fmla="val 166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eaLnBrk="1" hangingPunct="1"/>
            <a:r>
              <a:rPr lang="en-US" sz="1600" b="1" dirty="0">
                <a:solidFill>
                  <a:srgbClr val="000000"/>
                </a:solidFill>
              </a:rPr>
              <a:t>reactant</a:t>
            </a:r>
            <a:endParaRPr lang="en-US" sz="1600" b="1" dirty="0"/>
          </a:p>
        </p:txBody>
      </p:sp>
      <p:sp>
        <p:nvSpPr>
          <p:cNvPr id="416784" name="Freeform 16"/>
          <p:cNvSpPr>
            <a:spLocks/>
          </p:cNvSpPr>
          <p:nvPr/>
        </p:nvSpPr>
        <p:spPr bwMode="auto">
          <a:xfrm>
            <a:off x="2736850" y="4162425"/>
            <a:ext cx="865188" cy="469900"/>
          </a:xfrm>
          <a:custGeom>
            <a:avLst/>
            <a:gdLst>
              <a:gd name="T0" fmla="*/ 364 w 364"/>
              <a:gd name="T1" fmla="*/ 0 h 198"/>
              <a:gd name="T2" fmla="*/ 207 w 364"/>
              <a:gd name="T3" fmla="*/ 0 h 198"/>
              <a:gd name="T4" fmla="*/ 0 w 364"/>
              <a:gd name="T5" fmla="*/ 198 h 198"/>
            </a:gdLst>
            <a:ahLst/>
            <a:cxnLst>
              <a:cxn ang="0">
                <a:pos x="T0" y="T1"/>
              </a:cxn>
              <a:cxn ang="0">
                <a:pos x="T2" y="T3"/>
              </a:cxn>
              <a:cxn ang="0">
                <a:pos x="T4" y="T5"/>
              </a:cxn>
            </a:cxnLst>
            <a:rect l="0" t="0" r="r" b="b"/>
            <a:pathLst>
              <a:path w="364" h="198">
                <a:moveTo>
                  <a:pt x="364" y="0"/>
                </a:moveTo>
                <a:lnTo>
                  <a:pt x="207" y="0"/>
                </a:lnTo>
                <a:lnTo>
                  <a:pt x="0" y="1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785" name="Line 17"/>
          <p:cNvSpPr>
            <a:spLocks noChangeShapeType="1"/>
          </p:cNvSpPr>
          <p:nvPr/>
        </p:nvSpPr>
        <p:spPr bwMode="auto">
          <a:xfrm flipH="1">
            <a:off x="2800350" y="3363913"/>
            <a:ext cx="630238" cy="215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87" name="AutoShape 19"/>
          <p:cNvSpPr>
            <a:spLocks noChangeArrowheads="1"/>
          </p:cNvSpPr>
          <p:nvPr/>
        </p:nvSpPr>
        <p:spPr bwMode="auto">
          <a:xfrm>
            <a:off x="3211513" y="6208713"/>
            <a:ext cx="784225" cy="273050"/>
          </a:xfrm>
          <a:prstGeom prst="roundRect">
            <a:avLst>
              <a:gd name="adj" fmla="val 166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eaLnBrk="1" hangingPunct="1"/>
            <a:r>
              <a:rPr lang="en-US" sz="1600" b="1" dirty="0">
                <a:solidFill>
                  <a:srgbClr val="000000"/>
                </a:solidFill>
              </a:rPr>
              <a:t>product</a:t>
            </a:r>
          </a:p>
        </p:txBody>
      </p:sp>
      <p:sp>
        <p:nvSpPr>
          <p:cNvPr id="416788" name="AutoShape 20"/>
          <p:cNvSpPr>
            <a:spLocks noChangeArrowheads="1"/>
          </p:cNvSpPr>
          <p:nvPr/>
        </p:nvSpPr>
        <p:spPr bwMode="auto">
          <a:xfrm>
            <a:off x="3459163" y="3082925"/>
            <a:ext cx="2038350" cy="273050"/>
          </a:xfrm>
          <a:prstGeom prst="roundRect">
            <a:avLst>
              <a:gd name="adj" fmla="val 16667"/>
            </a:avLst>
          </a:prstGeom>
          <a:solidFill>
            <a:srgbClr val="FFEA18"/>
          </a:solidFill>
          <a:ln>
            <a:noFill/>
          </a:ln>
          <a:extLst>
            <a:ext uri="{91240B29-F687-4F45-9708-019B960494DF}">
              <a14:hiddenLine xmlns:a14="http://schemas.microsoft.com/office/drawing/2010/main" w="12700">
                <a:solidFill>
                  <a:srgbClr val="CC0000"/>
                </a:solidFill>
                <a:round/>
                <a:headEnd/>
                <a:tailEnd/>
              </a14:hiddenLine>
            </a:ext>
          </a:extLst>
        </p:spPr>
        <p:txBody>
          <a:bodyPr wrap="none" lIns="0" tIns="0" rIns="0" bIns="0">
            <a:spAutoFit/>
          </a:bodyPr>
          <a:lstStyle/>
          <a:p>
            <a:pPr algn="l" eaLnBrk="1" hangingPunct="1"/>
            <a:r>
              <a:rPr lang="en-US" sz="1600" b="1" dirty="0" err="1">
                <a:solidFill>
                  <a:srgbClr val="000000"/>
                </a:solidFill>
              </a:rPr>
              <a:t>uncatalyzed</a:t>
            </a:r>
            <a:r>
              <a:rPr lang="en-US" sz="1600" b="1" dirty="0">
                <a:solidFill>
                  <a:srgbClr val="000000"/>
                </a:solidFill>
              </a:rPr>
              <a:t> reaction</a:t>
            </a:r>
          </a:p>
        </p:txBody>
      </p:sp>
      <p:sp>
        <p:nvSpPr>
          <p:cNvPr id="416789" name="AutoShape 21"/>
          <p:cNvSpPr>
            <a:spLocks noChangeArrowheads="1"/>
          </p:cNvSpPr>
          <p:nvPr/>
        </p:nvSpPr>
        <p:spPr bwMode="auto">
          <a:xfrm>
            <a:off x="3459163" y="4040188"/>
            <a:ext cx="1790700" cy="273050"/>
          </a:xfrm>
          <a:prstGeom prst="roundRect">
            <a:avLst>
              <a:gd name="adj" fmla="val 16667"/>
            </a:avLst>
          </a:prstGeom>
          <a:solidFill>
            <a:srgbClr val="FFEA18"/>
          </a:solidFill>
          <a:ln>
            <a:noFill/>
          </a:ln>
          <a:extLst>
            <a:ext uri="{91240B29-F687-4F45-9708-019B960494DF}">
              <a14:hiddenLine xmlns:a14="http://schemas.microsoft.com/office/drawing/2010/main" w="12700">
                <a:solidFill>
                  <a:srgbClr val="CC0000"/>
                </a:solidFill>
                <a:round/>
                <a:headEnd/>
                <a:tailEnd/>
              </a14:hiddenLine>
            </a:ext>
          </a:extLst>
        </p:spPr>
        <p:txBody>
          <a:bodyPr wrap="none" lIns="0" tIns="0" rIns="0" bIns="0">
            <a:spAutoFit/>
          </a:bodyPr>
          <a:lstStyle/>
          <a:p>
            <a:pPr algn="l" eaLnBrk="1" hangingPunct="1"/>
            <a:r>
              <a:rPr lang="en-US" sz="1600" b="1" dirty="0">
                <a:solidFill>
                  <a:srgbClr val="000000"/>
                </a:solidFill>
              </a:rPr>
              <a:t>catalyzed reaction</a:t>
            </a:r>
          </a:p>
        </p:txBody>
      </p:sp>
      <p:sp>
        <p:nvSpPr>
          <p:cNvPr id="416790" name="Line 22"/>
          <p:cNvSpPr>
            <a:spLocks noChangeShapeType="1"/>
          </p:cNvSpPr>
          <p:nvPr/>
        </p:nvSpPr>
        <p:spPr bwMode="auto">
          <a:xfrm>
            <a:off x="2765425" y="4625975"/>
            <a:ext cx="2057400" cy="0"/>
          </a:xfrm>
          <a:prstGeom prst="line">
            <a:avLst/>
          </a:prstGeom>
          <a:noFill/>
          <a:ln w="1905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3" name="Line 25"/>
          <p:cNvSpPr>
            <a:spLocks noChangeShapeType="1"/>
          </p:cNvSpPr>
          <p:nvPr/>
        </p:nvSpPr>
        <p:spPr bwMode="auto">
          <a:xfrm>
            <a:off x="4391025" y="4618038"/>
            <a:ext cx="0" cy="327025"/>
          </a:xfrm>
          <a:prstGeom prst="line">
            <a:avLst/>
          </a:prstGeom>
          <a:noFill/>
          <a:ln w="19050">
            <a:solidFill>
              <a:srgbClr val="CC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4" name="AutoShape 26"/>
          <p:cNvSpPr>
            <a:spLocks noChangeArrowheads="1"/>
          </p:cNvSpPr>
          <p:nvPr/>
        </p:nvSpPr>
        <p:spPr bwMode="auto">
          <a:xfrm>
            <a:off x="4518025" y="4641850"/>
            <a:ext cx="2227263" cy="233363"/>
          </a:xfrm>
          <a:prstGeom prst="roundRect">
            <a:avLst>
              <a:gd name="adj" fmla="val 16667"/>
            </a:avLst>
          </a:prstGeom>
          <a:solidFill>
            <a:srgbClr val="FFEA18"/>
          </a:solidFill>
          <a:ln>
            <a:noFill/>
          </a:ln>
          <a:extLst>
            <a:ext uri="{91240B29-F687-4F45-9708-019B960494DF}">
              <a14:hiddenLine xmlns:a14="http://schemas.microsoft.com/office/drawing/2010/main" w="12700">
                <a:solidFill>
                  <a:srgbClr val="CC0000"/>
                </a:solidFill>
                <a:round/>
                <a:headEnd/>
                <a:tailEnd/>
              </a14:hiddenLine>
            </a:ext>
          </a:extLst>
        </p:spPr>
        <p:txBody>
          <a:bodyPr wrap="none" lIns="0" tIns="0" rIns="0" bIns="0">
            <a:spAutoFit/>
          </a:bodyPr>
          <a:lstStyle/>
          <a:p>
            <a:pPr algn="l" eaLnBrk="1" hangingPunct="1">
              <a:lnSpc>
                <a:spcPct val="85000"/>
              </a:lnSpc>
            </a:pPr>
            <a:r>
              <a:rPr lang="en-US" sz="1600" b="1">
                <a:solidFill>
                  <a:srgbClr val="000000"/>
                </a:solidFill>
              </a:rPr>
              <a:t>NEW activation energy</a:t>
            </a:r>
          </a:p>
        </p:txBody>
      </p:sp>
      <p:sp>
        <p:nvSpPr>
          <p:cNvPr id="416795" name="Line 27"/>
          <p:cNvSpPr>
            <a:spLocks noChangeShapeType="1"/>
          </p:cNvSpPr>
          <p:nvPr/>
        </p:nvSpPr>
        <p:spPr bwMode="auto">
          <a:xfrm>
            <a:off x="2741613" y="3576638"/>
            <a:ext cx="2057400" cy="0"/>
          </a:xfrm>
          <a:prstGeom prst="line">
            <a:avLst/>
          </a:prstGeom>
          <a:noFill/>
          <a:ln w="1905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6" name="Line 28"/>
          <p:cNvSpPr>
            <a:spLocks noChangeShapeType="1"/>
          </p:cNvSpPr>
          <p:nvPr/>
        </p:nvSpPr>
        <p:spPr bwMode="auto">
          <a:xfrm>
            <a:off x="3133725" y="4945063"/>
            <a:ext cx="1736725" cy="0"/>
          </a:xfrm>
          <a:prstGeom prst="line">
            <a:avLst/>
          </a:prstGeom>
          <a:noFill/>
          <a:ln w="1905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67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67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67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67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67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67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67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67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67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67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67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67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67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67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6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8" grpId="0" animBg="1"/>
      <p:bldP spid="416783" grpId="0"/>
      <p:bldP spid="416784" grpId="0" animBg="1"/>
      <p:bldP spid="416785" grpId="0" animBg="1"/>
      <p:bldP spid="416787" grpId="0"/>
      <p:bldP spid="416788" grpId="0" animBg="1"/>
      <p:bldP spid="416789" grpId="0" animBg="1"/>
      <p:bldP spid="416790" grpId="0" animBg="1"/>
      <p:bldP spid="416793" grpId="0" animBg="1"/>
      <p:bldP spid="416794" grpId="0" animBg="1"/>
      <p:bldP spid="416795" grpId="0" animBg="1"/>
      <p:bldP spid="4167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175" name="Group 7"/>
          <p:cNvGrpSpPr>
            <a:grpSpLocks/>
          </p:cNvGrpSpPr>
          <p:nvPr/>
        </p:nvGrpSpPr>
        <p:grpSpPr bwMode="auto">
          <a:xfrm>
            <a:off x="1692275" y="4038600"/>
            <a:ext cx="6651625" cy="2819400"/>
            <a:chOff x="2145" y="2788"/>
            <a:chExt cx="3615" cy="1532"/>
          </a:xfrm>
        </p:grpSpPr>
        <p:pic>
          <p:nvPicPr>
            <p:cNvPr id="391176" name="Picture 8" descr="f8-09_the_catalytic_cyc_cb"/>
            <p:cNvPicPr>
              <a:picLocks noChangeAspect="1" noChangeArrowheads="1"/>
            </p:cNvPicPr>
            <p:nvPr/>
          </p:nvPicPr>
          <p:blipFill>
            <a:blip r:embed="rId3">
              <a:extLst>
                <a:ext uri="{28A0092B-C50C-407E-A947-70E740481C1C}">
                  <a14:useLocalDpi xmlns:a14="http://schemas.microsoft.com/office/drawing/2010/main" val="0"/>
                </a:ext>
              </a:extLst>
            </a:blip>
            <a:srcRect t="22501" b="21001"/>
            <a:stretch>
              <a:fillRect/>
            </a:stretch>
          </p:blipFill>
          <p:spPr bwMode="auto">
            <a:xfrm>
              <a:off x="2145" y="2788"/>
              <a:ext cx="361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77" name="Rectangle 9"/>
            <p:cNvSpPr>
              <a:spLocks noChangeArrowheads="1"/>
            </p:cNvSpPr>
            <p:nvPr/>
          </p:nvSpPr>
          <p:spPr bwMode="auto">
            <a:xfrm>
              <a:off x="4272" y="3744"/>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78" name="Oval 10"/>
            <p:cNvSpPr>
              <a:spLocks noChangeArrowheads="1"/>
            </p:cNvSpPr>
            <p:nvPr/>
          </p:nvSpPr>
          <p:spPr bwMode="auto">
            <a:xfrm>
              <a:off x="4980" y="3168"/>
              <a:ext cx="192"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79" name="Rectangle 11"/>
            <p:cNvSpPr>
              <a:spLocks noChangeArrowheads="1"/>
            </p:cNvSpPr>
            <p:nvPr/>
          </p:nvSpPr>
          <p:spPr bwMode="auto">
            <a:xfrm>
              <a:off x="4272" y="3360"/>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1170" name="Rectangle 2"/>
          <p:cNvSpPr>
            <a:spLocks noGrp="1" noChangeArrowheads="1"/>
          </p:cNvSpPr>
          <p:nvPr>
            <p:ph type="title"/>
          </p:nvPr>
        </p:nvSpPr>
        <p:spPr>
          <a:xfrm>
            <a:off x="609600" y="685800"/>
            <a:ext cx="8229600" cy="762000"/>
          </a:xfrm>
        </p:spPr>
        <p:txBody>
          <a:bodyPr/>
          <a:lstStyle/>
          <a:p>
            <a:r>
              <a:rPr lang="en-US"/>
              <a:t>Enzymes vocabulary</a:t>
            </a:r>
            <a:endParaRPr lang="en-US">
              <a:solidFill>
                <a:srgbClr val="000000"/>
              </a:solidFill>
            </a:endParaRPr>
          </a:p>
        </p:txBody>
      </p:sp>
      <p:sp>
        <p:nvSpPr>
          <p:cNvPr id="391171" name="Rectangle 3" descr="Rectangle: Click to edit Master text styles&#10;Second level&#10;Third level&#10;Fourth level&#10;Fifth level"/>
          <p:cNvSpPr>
            <a:spLocks noGrp="1" noChangeArrowheads="1"/>
          </p:cNvSpPr>
          <p:nvPr>
            <p:ph type="body" idx="1"/>
          </p:nvPr>
        </p:nvSpPr>
        <p:spPr>
          <a:xfrm>
            <a:off x="838200" y="1371600"/>
            <a:ext cx="8153400" cy="3498851"/>
          </a:xfrm>
          <a:noFill/>
          <a:ln/>
        </p:spPr>
        <p:txBody>
          <a:bodyPr/>
          <a:lstStyle/>
          <a:p>
            <a:pPr>
              <a:lnSpc>
                <a:spcPct val="90000"/>
              </a:lnSpc>
              <a:buClrTx/>
              <a:buFont typeface="Wingdings" pitchFamily="84" charset="2"/>
              <a:buNone/>
            </a:pPr>
            <a:r>
              <a:rPr lang="en-US" sz="2600" u="sng" dirty="0">
                <a:solidFill>
                  <a:srgbClr val="CC0000"/>
                </a:solidFill>
              </a:rPr>
              <a:t>substrate</a:t>
            </a:r>
            <a:r>
              <a:rPr lang="en-US" sz="2600" dirty="0"/>
              <a:t> </a:t>
            </a:r>
            <a:endParaRPr lang="en-US" sz="2800" dirty="0"/>
          </a:p>
          <a:p>
            <a:pPr marL="1085850" lvl="2">
              <a:lnSpc>
                <a:spcPct val="90000"/>
              </a:lnSpc>
            </a:pPr>
            <a:r>
              <a:rPr lang="en-US" dirty="0"/>
              <a:t>reactant which binds to </a:t>
            </a:r>
            <a:r>
              <a:rPr lang="en-US" dirty="0" smtClean="0"/>
              <a:t>enzyme</a:t>
            </a:r>
            <a:endParaRPr lang="en-US" dirty="0"/>
          </a:p>
          <a:p>
            <a:pPr>
              <a:lnSpc>
                <a:spcPct val="90000"/>
              </a:lnSpc>
              <a:buClrTx/>
              <a:buNone/>
            </a:pPr>
            <a:r>
              <a:rPr lang="en-US" sz="2600" u="sng" dirty="0" smtClean="0">
                <a:solidFill>
                  <a:srgbClr val="CC0000"/>
                </a:solidFill>
              </a:rPr>
              <a:t>active site</a:t>
            </a:r>
            <a:r>
              <a:rPr lang="en-US" sz="2600" dirty="0" smtClean="0"/>
              <a:t> </a:t>
            </a:r>
          </a:p>
          <a:p>
            <a:pPr marL="1085850" lvl="2">
              <a:lnSpc>
                <a:spcPct val="90000"/>
              </a:lnSpc>
            </a:pPr>
            <a:r>
              <a:rPr lang="en-US" dirty="0" smtClean="0"/>
              <a:t>enzyme’s catalytic site</a:t>
            </a:r>
          </a:p>
          <a:p>
            <a:pPr marL="1085850" lvl="2">
              <a:lnSpc>
                <a:spcPct val="90000"/>
              </a:lnSpc>
            </a:pPr>
            <a:r>
              <a:rPr lang="en-US" dirty="0" smtClean="0"/>
              <a:t>substrate fits into active site</a:t>
            </a:r>
          </a:p>
          <a:p>
            <a:pPr>
              <a:lnSpc>
                <a:spcPct val="90000"/>
              </a:lnSpc>
              <a:buClrTx/>
              <a:buFont typeface="Wingdings" pitchFamily="84" charset="2"/>
              <a:buNone/>
            </a:pPr>
            <a:r>
              <a:rPr lang="en-US" sz="2600" u="sng" dirty="0" smtClean="0">
                <a:solidFill>
                  <a:srgbClr val="CC0000"/>
                </a:solidFill>
              </a:rPr>
              <a:t>product</a:t>
            </a:r>
            <a:r>
              <a:rPr lang="en-US" sz="2600" dirty="0" smtClean="0"/>
              <a:t> </a:t>
            </a:r>
            <a:endParaRPr lang="en-US" sz="2600" dirty="0"/>
          </a:p>
          <a:p>
            <a:pPr marL="1085850" lvl="2">
              <a:lnSpc>
                <a:spcPct val="90000"/>
              </a:lnSpc>
            </a:pPr>
            <a:r>
              <a:rPr lang="en-US" dirty="0"/>
              <a:t>end result of </a:t>
            </a:r>
            <a:r>
              <a:rPr lang="en-US" dirty="0" smtClean="0"/>
              <a:t>reaction</a:t>
            </a:r>
            <a:endParaRPr lang="en-US" dirty="0"/>
          </a:p>
        </p:txBody>
      </p:sp>
      <p:sp>
        <p:nvSpPr>
          <p:cNvPr id="391180" name="AutoShape 12"/>
          <p:cNvSpPr>
            <a:spLocks noChangeArrowheads="1"/>
          </p:cNvSpPr>
          <p:nvPr/>
        </p:nvSpPr>
        <p:spPr bwMode="auto">
          <a:xfrm>
            <a:off x="428625" y="4786313"/>
            <a:ext cx="1619250" cy="441325"/>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r>
              <a:rPr lang="en-US" sz="2600" b="1" dirty="0">
                <a:solidFill>
                  <a:srgbClr val="0F116A"/>
                </a:solidFill>
              </a:rPr>
              <a:t>substrate</a:t>
            </a:r>
            <a:endParaRPr lang="en-US" sz="2600" b="1" u="sng" dirty="0">
              <a:solidFill>
                <a:srgbClr val="CC0000"/>
              </a:solidFill>
            </a:endParaRPr>
          </a:p>
        </p:txBody>
      </p:sp>
      <p:sp>
        <p:nvSpPr>
          <p:cNvPr id="391182" name="AutoShape 14"/>
          <p:cNvSpPr>
            <a:spLocks noChangeArrowheads="1"/>
          </p:cNvSpPr>
          <p:nvPr/>
        </p:nvSpPr>
        <p:spPr bwMode="auto">
          <a:xfrm>
            <a:off x="230188" y="6270625"/>
            <a:ext cx="1344612" cy="441325"/>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r>
              <a:rPr lang="en-US" sz="2600" b="1">
                <a:solidFill>
                  <a:srgbClr val="0F116A"/>
                </a:solidFill>
              </a:rPr>
              <a:t>enzyme</a:t>
            </a:r>
            <a:endParaRPr lang="en-US" sz="2600" b="1" u="sng">
              <a:solidFill>
                <a:srgbClr val="CC0000"/>
              </a:solidFill>
            </a:endParaRPr>
          </a:p>
        </p:txBody>
      </p:sp>
      <p:sp>
        <p:nvSpPr>
          <p:cNvPr id="391183" name="AutoShape 15"/>
          <p:cNvSpPr>
            <a:spLocks noChangeArrowheads="1"/>
          </p:cNvSpPr>
          <p:nvPr/>
        </p:nvSpPr>
        <p:spPr bwMode="auto">
          <a:xfrm>
            <a:off x="7538970" y="4649114"/>
            <a:ext cx="1371734" cy="442674"/>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r>
              <a:rPr lang="en-US" sz="2600" b="1" dirty="0" smtClean="0">
                <a:solidFill>
                  <a:srgbClr val="0F116A"/>
                </a:solidFill>
              </a:rPr>
              <a:t>product</a:t>
            </a:r>
            <a:endParaRPr lang="en-US" sz="2600" b="1" u="sng" dirty="0">
              <a:solidFill>
                <a:srgbClr val="CC0000"/>
              </a:solidFill>
            </a:endParaRPr>
          </a:p>
        </p:txBody>
      </p:sp>
      <p:sp>
        <p:nvSpPr>
          <p:cNvPr id="391185" name="Freeform 17"/>
          <p:cNvSpPr>
            <a:spLocks/>
          </p:cNvSpPr>
          <p:nvPr/>
        </p:nvSpPr>
        <p:spPr bwMode="auto">
          <a:xfrm>
            <a:off x="3654425" y="4783138"/>
            <a:ext cx="512763" cy="465137"/>
          </a:xfrm>
          <a:custGeom>
            <a:avLst/>
            <a:gdLst>
              <a:gd name="T0" fmla="*/ 323 w 323"/>
              <a:gd name="T1" fmla="*/ 0 h 293"/>
              <a:gd name="T2" fmla="*/ 45 w 323"/>
              <a:gd name="T3" fmla="*/ 96 h 293"/>
              <a:gd name="T4" fmla="*/ 50 w 323"/>
              <a:gd name="T5" fmla="*/ 293 h 293"/>
            </a:gdLst>
            <a:ahLst/>
            <a:cxnLst>
              <a:cxn ang="0">
                <a:pos x="T0" y="T1"/>
              </a:cxn>
              <a:cxn ang="0">
                <a:pos x="T2" y="T3"/>
              </a:cxn>
              <a:cxn ang="0">
                <a:pos x="T4" y="T5"/>
              </a:cxn>
            </a:cxnLst>
            <a:rect l="0" t="0" r="r" b="b"/>
            <a:pathLst>
              <a:path w="323" h="293">
                <a:moveTo>
                  <a:pt x="323" y="0"/>
                </a:moveTo>
                <a:cubicBezTo>
                  <a:pt x="206" y="23"/>
                  <a:pt x="90" y="47"/>
                  <a:pt x="45" y="96"/>
                </a:cubicBezTo>
                <a:cubicBezTo>
                  <a:pt x="0" y="145"/>
                  <a:pt x="25" y="219"/>
                  <a:pt x="50" y="293"/>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4" name="AutoShape 16"/>
          <p:cNvSpPr>
            <a:spLocks noChangeArrowheads="1"/>
          </p:cNvSpPr>
          <p:nvPr/>
        </p:nvSpPr>
        <p:spPr bwMode="auto">
          <a:xfrm>
            <a:off x="4146550" y="4459288"/>
            <a:ext cx="1730375" cy="441325"/>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r>
              <a:rPr lang="en-US" sz="2600" b="1">
                <a:solidFill>
                  <a:srgbClr val="0F116A"/>
                </a:solidFill>
              </a:rPr>
              <a:t>active site</a:t>
            </a:r>
            <a:endParaRPr lang="en-US" sz="2600" b="1" u="sng">
              <a:solidFill>
                <a:srgbClr val="CC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11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11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17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1171">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1171">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0" grpId="0" animBg="1"/>
      <p:bldP spid="391182" grpId="0" animBg="1"/>
      <p:bldP spid="391183" grpId="0" animBg="1"/>
      <p:bldP spid="391185" grpId="0" animBg="1"/>
      <p:bldP spid="39118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a:xfrm>
            <a:off x="609600" y="564776"/>
            <a:ext cx="7772400" cy="762000"/>
          </a:xfrm>
        </p:spPr>
        <p:txBody>
          <a:bodyPr/>
          <a:lstStyle/>
          <a:p>
            <a:r>
              <a:rPr lang="en-US" altLang="en-US" sz="4000" dirty="0"/>
              <a:t>All enzymes have an active site, where substrates are attracted to.</a:t>
            </a:r>
          </a:p>
        </p:txBody>
      </p:sp>
      <p:sp>
        <p:nvSpPr>
          <p:cNvPr id="58375" name="Rectangle 7"/>
          <p:cNvSpPr>
            <a:spLocks noGrp="1" noChangeArrowheads="1"/>
          </p:cNvSpPr>
          <p:nvPr>
            <p:ph type="body" idx="1"/>
          </p:nvPr>
        </p:nvSpPr>
        <p:spPr>
          <a:xfrm>
            <a:off x="609600" y="2599765"/>
            <a:ext cx="7772400" cy="4419600"/>
          </a:xfrm>
        </p:spPr>
        <p:txBody>
          <a:bodyPr/>
          <a:lstStyle/>
          <a:p>
            <a:r>
              <a:rPr lang="en-US" altLang="en-US" dirty="0"/>
              <a:t>Enzymes are used over and over again.</a:t>
            </a:r>
          </a:p>
        </p:txBody>
      </p:sp>
      <p:pic>
        <p:nvPicPr>
          <p:cNvPr id="58372" name="Picture 4" descr="fig061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3759294"/>
            <a:ext cx="73660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8737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ssolve">
                                      <p:cBhvr>
                                        <p:cTn id="7" dur="500"/>
                                        <p:tgtEl>
                                          <p:spTgt spid="58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5">
                                            <p:txEl>
                                              <p:pRg st="0" end="0"/>
                                            </p:txEl>
                                          </p:spTgt>
                                        </p:tgtEl>
                                        <p:attrNameLst>
                                          <p:attrName>style.visibility</p:attrName>
                                        </p:attrNameLst>
                                      </p:cBhvr>
                                      <p:to>
                                        <p:strVal val="visible"/>
                                      </p:to>
                                    </p:set>
                                    <p:animEffect transition="in" filter="dissolve">
                                      <p:cBhvr>
                                        <p:cTn id="12" dur="500"/>
                                        <p:tgtEl>
                                          <p:spTgt spid="583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7321" name="Group 9"/>
          <p:cNvGrpSpPr>
            <a:grpSpLocks/>
          </p:cNvGrpSpPr>
          <p:nvPr/>
        </p:nvGrpSpPr>
        <p:grpSpPr bwMode="auto">
          <a:xfrm>
            <a:off x="1530484" y="3539631"/>
            <a:ext cx="6083032" cy="3074925"/>
            <a:chOff x="1291" y="2677"/>
            <a:chExt cx="3264" cy="1643"/>
          </a:xfrm>
        </p:grpSpPr>
        <p:pic>
          <p:nvPicPr>
            <p:cNvPr id="397318" name="Picture 6" descr="f8-08_the_active_site_o_c"/>
            <p:cNvPicPr>
              <a:picLocks noChangeAspect="1" noChangeArrowheads="1"/>
            </p:cNvPicPr>
            <p:nvPr/>
          </p:nvPicPr>
          <p:blipFill>
            <a:blip r:embed="rId3">
              <a:extLst>
                <a:ext uri="{28A0092B-C50C-407E-A947-70E740481C1C}">
                  <a14:useLocalDpi xmlns:a14="http://schemas.microsoft.com/office/drawing/2010/main" val="0"/>
                </a:ext>
              </a:extLst>
            </a:blip>
            <a:srcRect t="19501" b="12000"/>
            <a:stretch>
              <a:fillRect/>
            </a:stretch>
          </p:blipFill>
          <p:spPr bwMode="auto">
            <a:xfrm>
              <a:off x="1355" y="2677"/>
              <a:ext cx="3200"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ChangeArrowheads="1"/>
            </p:cNvSpPr>
            <p:nvPr/>
          </p:nvSpPr>
          <p:spPr bwMode="auto">
            <a:xfrm>
              <a:off x="1291" y="4080"/>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0" name="Rectangle 8"/>
            <p:cNvSpPr>
              <a:spLocks noChangeArrowheads="1"/>
            </p:cNvSpPr>
            <p:nvPr/>
          </p:nvSpPr>
          <p:spPr bwMode="auto">
            <a:xfrm>
              <a:off x="2875" y="4080"/>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7314" name="Rectangle 2"/>
          <p:cNvSpPr>
            <a:spLocks noGrp="1" noChangeArrowheads="1"/>
          </p:cNvSpPr>
          <p:nvPr>
            <p:ph type="title"/>
          </p:nvPr>
        </p:nvSpPr>
        <p:spPr/>
        <p:txBody>
          <a:bodyPr/>
          <a:lstStyle/>
          <a:p>
            <a:r>
              <a:rPr lang="en-US" dirty="0" smtClean="0"/>
              <a:t>How do they work?</a:t>
            </a:r>
            <a:endParaRPr lang="en-US" dirty="0"/>
          </a:p>
        </p:txBody>
      </p:sp>
      <p:sp>
        <p:nvSpPr>
          <p:cNvPr id="397315" name="Rectangle 3" descr="Rectangle: Click to edit Master text styles&#10;Second level&#10;Third level&#10;Fourth level&#10;Fifth level"/>
          <p:cNvSpPr>
            <a:spLocks noGrp="1" noChangeArrowheads="1"/>
          </p:cNvSpPr>
          <p:nvPr>
            <p:ph type="body" idx="1"/>
          </p:nvPr>
        </p:nvSpPr>
        <p:spPr>
          <a:xfrm>
            <a:off x="693738" y="1371600"/>
            <a:ext cx="7916862" cy="3429000"/>
          </a:xfrm>
        </p:spPr>
        <p:txBody>
          <a:bodyPr/>
          <a:lstStyle/>
          <a:p>
            <a:r>
              <a:rPr lang="en-US" u="sng" dirty="0" smtClean="0">
                <a:solidFill>
                  <a:srgbClr val="C00000"/>
                </a:solidFill>
              </a:rPr>
              <a:t>Induced fit model</a:t>
            </a:r>
          </a:p>
          <a:p>
            <a:pPr lvl="1"/>
            <a:r>
              <a:rPr lang="en-US" dirty="0" smtClean="0"/>
              <a:t>3-D </a:t>
            </a:r>
            <a:r>
              <a:rPr lang="en-US" dirty="0"/>
              <a:t>structure of enzyme fits substrate</a:t>
            </a:r>
          </a:p>
          <a:p>
            <a:pPr lvl="1"/>
            <a:r>
              <a:rPr lang="en-US" dirty="0"/>
              <a:t>substrate binding </a:t>
            </a:r>
            <a:r>
              <a:rPr lang="en-US" dirty="0" smtClean="0"/>
              <a:t>causes </a:t>
            </a:r>
            <a:r>
              <a:rPr lang="en-US" dirty="0"/>
              <a:t>enzyme to </a:t>
            </a:r>
            <a:r>
              <a:rPr lang="en-US" u="sng" dirty="0">
                <a:solidFill>
                  <a:srgbClr val="CC0000"/>
                </a:solidFill>
              </a:rPr>
              <a:t>change shape</a:t>
            </a:r>
            <a:r>
              <a:rPr lang="en-US" dirty="0"/>
              <a:t> leading to a tighter fit </a:t>
            </a:r>
          </a:p>
        </p:txBody>
      </p:sp>
    </p:spTree>
    <p:extLst>
      <p:ext uri="{BB962C8B-B14F-4D97-AF65-F5344CB8AC3E}">
        <p14:creationId xmlns:p14="http://schemas.microsoft.com/office/powerpoint/2010/main" val="2742426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TotalTime>
  <Words>1108</Words>
  <Application>Microsoft Office PowerPoint</Application>
  <PresentationFormat>On-screen Show (4:3)</PresentationFormat>
  <Paragraphs>121</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Comic Sans MS</vt:lpstr>
      <vt:lpstr>Symbol</vt:lpstr>
      <vt:lpstr>Times</vt:lpstr>
      <vt:lpstr>Wingdings</vt:lpstr>
      <vt:lpstr> template2005</vt:lpstr>
      <vt:lpstr>Enzymes: They do all the work!</vt:lpstr>
      <vt:lpstr>Enzymes </vt:lpstr>
      <vt:lpstr>Enzymes</vt:lpstr>
      <vt:lpstr>PowerPoint Presentation</vt:lpstr>
      <vt:lpstr> Energy In Reactions</vt:lpstr>
      <vt:lpstr>What do enzymes do?</vt:lpstr>
      <vt:lpstr>Enzymes vocabulary</vt:lpstr>
      <vt:lpstr>All enzymes have an active site, where substrates are attracted to.</vt:lpstr>
      <vt:lpstr>How do they work?</vt:lpstr>
      <vt:lpstr>Naming conventions</vt:lpstr>
      <vt:lpstr>What affects enzymes?</vt:lpstr>
      <vt:lpstr>Amount Of Substrate Present</vt:lpstr>
      <vt:lpstr>Enzyme concentration</vt:lpstr>
      <vt:lpstr>Substrate concentration</vt:lpstr>
      <vt:lpstr>Affects of temperature on an enzyme</vt:lpstr>
      <vt:lpstr>Enzymes and temperature</vt:lpstr>
      <vt:lpstr>How pH affects an enzyme</vt:lpstr>
      <vt:lpstr>Analyze the graph at what pH does Chymotrypsin function best?</vt:lpstr>
      <vt:lpstr>Competitive Inhibitor </vt:lpstr>
    </vt:vector>
  </TitlesOfParts>
  <Company>Kim Foglia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&amp; Enzymes</dc:title>
  <dc:creator>Shannon</dc:creator>
  <cp:lastModifiedBy>Darci Cordero</cp:lastModifiedBy>
  <cp:revision>118</cp:revision>
  <cp:lastPrinted>2007-12-14T04:01:49Z</cp:lastPrinted>
  <dcterms:modified xsi:type="dcterms:W3CDTF">2015-11-11T05:21:44Z</dcterms:modified>
</cp:coreProperties>
</file>