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59" r:id="rId4"/>
    <p:sldId id="284" r:id="rId5"/>
    <p:sldId id="260" r:id="rId6"/>
    <p:sldId id="261" r:id="rId7"/>
    <p:sldId id="292" r:id="rId8"/>
    <p:sldId id="293" r:id="rId9"/>
    <p:sldId id="294" r:id="rId10"/>
    <p:sldId id="295" r:id="rId11"/>
    <p:sldId id="297" r:id="rId12"/>
    <p:sldId id="296" r:id="rId13"/>
    <p:sldId id="299" r:id="rId14"/>
    <p:sldId id="298" r:id="rId15"/>
    <p:sldId id="263" r:id="rId16"/>
    <p:sldId id="265" r:id="rId17"/>
    <p:sldId id="266" r:id="rId18"/>
    <p:sldId id="267" r:id="rId19"/>
    <p:sldId id="270" r:id="rId20"/>
    <p:sldId id="291" r:id="rId21"/>
    <p:sldId id="285" r:id="rId22"/>
    <p:sldId id="288" r:id="rId23"/>
    <p:sldId id="289" r:id="rId24"/>
    <p:sldId id="271" r:id="rId25"/>
    <p:sldId id="272" r:id="rId26"/>
    <p:sldId id="273" r:id="rId27"/>
    <p:sldId id="290" r:id="rId28"/>
    <p:sldId id="274" r:id="rId29"/>
    <p:sldId id="287" r:id="rId30"/>
    <p:sldId id="27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284" autoAdjust="0"/>
  </p:normalViewPr>
  <p:slideViewPr>
    <p:cSldViewPr>
      <p:cViewPr varScale="1">
        <p:scale>
          <a:sx n="103" d="100"/>
          <a:sy n="103" d="100"/>
        </p:scale>
        <p:origin x="18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2A5C58-3196-4B2D-A5DE-28EE9B080B0F}" type="datetimeFigureOut">
              <a:rPr lang="en-US" smtClean="0"/>
              <a:t>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880EC0-46B5-44AA-8691-1FACC91D8460}" type="slidenum">
              <a:rPr lang="en-US" smtClean="0"/>
              <a:t>‹#›</a:t>
            </a:fld>
            <a:endParaRPr lang="en-US"/>
          </a:p>
        </p:txBody>
      </p:sp>
    </p:spTree>
    <p:extLst>
      <p:ext uri="{BB962C8B-B14F-4D97-AF65-F5344CB8AC3E}">
        <p14:creationId xmlns:p14="http://schemas.microsoft.com/office/powerpoint/2010/main" val="7605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0EF72E61-01DF-4312-9F50-5613973E7C7E}" type="slidenum">
              <a:rPr lang="en-US" sz="1200">
                <a:solidFill>
                  <a:prstClr val="black"/>
                </a:solidFill>
                <a:latin typeface="Times" pitchFamily="18" charset="0"/>
              </a:rPr>
              <a:pPr/>
              <a:t>1</a:t>
            </a:fld>
            <a:endParaRPr lang="en-US" sz="1200">
              <a:solidFill>
                <a:prstClr val="black"/>
              </a:solidFill>
              <a:latin typeface="Times"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13560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2E0693A-CAC9-4ED1-9FA0-F4841E5F1563}" type="slidenum">
              <a:rPr lang="en-US" sz="1200">
                <a:solidFill>
                  <a:prstClr val="black"/>
                </a:solidFill>
                <a:latin typeface="Times" pitchFamily="18" charset="0"/>
              </a:rPr>
              <a:pPr/>
              <a:t>18</a:t>
            </a:fld>
            <a:endParaRPr lang="en-US" sz="1200">
              <a:solidFill>
                <a:prstClr val="black"/>
              </a:solidFill>
              <a:latin typeface="Times"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330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F59F6669-D51E-40A5-9D7D-18F1D0E49B00}" type="slidenum">
              <a:rPr lang="en-US" sz="1200">
                <a:solidFill>
                  <a:prstClr val="black"/>
                </a:solidFill>
                <a:latin typeface="Times" pitchFamily="18" charset="0"/>
              </a:rPr>
              <a:pPr/>
              <a:t>19</a:t>
            </a:fld>
            <a:endParaRPr lang="en-US" sz="1200">
              <a:solidFill>
                <a:prstClr val="black"/>
              </a:solidFill>
              <a:latin typeface="Times"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0485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C8E38DA-91CC-43F5-B4F0-4B2963D043CE}" type="slidenum">
              <a:rPr lang="en-US" sz="1200">
                <a:solidFill>
                  <a:prstClr val="black"/>
                </a:solidFill>
                <a:latin typeface="Times" pitchFamily="18" charset="0"/>
              </a:rPr>
              <a:pPr/>
              <a:t>24</a:t>
            </a:fld>
            <a:endParaRPr lang="en-US" sz="1200">
              <a:solidFill>
                <a:prstClr val="black"/>
              </a:solidFill>
              <a:latin typeface="Times"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4558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82B5CFB6-9816-4918-AA70-450BDD2DF195}" type="slidenum">
              <a:rPr lang="en-US" sz="1200">
                <a:solidFill>
                  <a:prstClr val="black"/>
                </a:solidFill>
                <a:latin typeface="Times" pitchFamily="18" charset="0"/>
              </a:rPr>
              <a:pPr/>
              <a:t>25</a:t>
            </a:fld>
            <a:endParaRPr lang="en-US" sz="1200">
              <a:solidFill>
                <a:prstClr val="black"/>
              </a:solidFill>
              <a:latin typeface="Times"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25382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B3C575CB-4EFD-4FC7-9474-7385F33ECD65}" type="slidenum">
              <a:rPr lang="en-US" sz="1200">
                <a:solidFill>
                  <a:prstClr val="black"/>
                </a:solidFill>
                <a:latin typeface="Times" pitchFamily="18" charset="0"/>
              </a:rPr>
              <a:pPr/>
              <a:t>26</a:t>
            </a:fld>
            <a:endParaRPr lang="en-US" sz="1200">
              <a:solidFill>
                <a:prstClr val="black"/>
              </a:solidFill>
              <a:latin typeface="Times"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0940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D675EF-216F-45DB-8DB2-ADB7344CC390}" type="slidenum">
              <a:rPr lang="en-US" smtClean="0"/>
              <a:t>27</a:t>
            </a:fld>
            <a:endParaRPr lang="en-US"/>
          </a:p>
        </p:txBody>
      </p:sp>
    </p:spTree>
    <p:extLst>
      <p:ext uri="{BB962C8B-B14F-4D97-AF65-F5344CB8AC3E}">
        <p14:creationId xmlns:p14="http://schemas.microsoft.com/office/powerpoint/2010/main" val="165375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2E2D9A2-76C8-4B63-8283-D806D834B3E8}" type="slidenum">
              <a:rPr lang="en-US" sz="1200">
                <a:solidFill>
                  <a:prstClr val="black"/>
                </a:solidFill>
                <a:latin typeface="Times" pitchFamily="18" charset="0"/>
              </a:rPr>
              <a:pPr/>
              <a:t>28</a:t>
            </a:fld>
            <a:endParaRPr lang="en-US" sz="1200">
              <a:solidFill>
                <a:prstClr val="black"/>
              </a:solidFill>
              <a:latin typeface="Times"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10374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D8FA7DDD-A0CD-4719-B1EF-C6D8AB659B0A}" type="slidenum">
              <a:rPr lang="en-US" sz="1200">
                <a:solidFill>
                  <a:prstClr val="black"/>
                </a:solidFill>
                <a:latin typeface="Times" pitchFamily="18" charset="0"/>
              </a:rPr>
              <a:pPr/>
              <a:t>30</a:t>
            </a:fld>
            <a:endParaRPr lang="en-US" sz="1200">
              <a:solidFill>
                <a:prstClr val="black"/>
              </a:solidFill>
              <a:latin typeface="Times"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475171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1F8B3970-84CC-4B44-94EE-162C15246F34}" type="slidenum">
              <a:rPr lang="en-US" sz="1200">
                <a:solidFill>
                  <a:prstClr val="black"/>
                </a:solidFill>
                <a:latin typeface="Times" pitchFamily="18" charset="0"/>
              </a:rPr>
              <a:pPr/>
              <a:t>31</a:t>
            </a:fld>
            <a:endParaRPr lang="en-US" sz="1200">
              <a:solidFill>
                <a:prstClr val="black"/>
              </a:solidFill>
              <a:latin typeface="Times"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dirty="0" smtClean="0">
                <a:solidFill>
                  <a:srgbClr val="000000"/>
                </a:solidFill>
                <a:latin typeface="Arial" pitchFamily="34" charset="0"/>
              </a:rPr>
              <a:t>The evolution of resistance to insecticides in hundreds of insect species is a classic example of natural selection in action.</a:t>
            </a:r>
          </a:p>
          <a:p>
            <a:pPr eaLnBrk="1" hangingPunct="1">
              <a:buClr>
                <a:srgbClr val="339933"/>
              </a:buClr>
            </a:pPr>
            <a:r>
              <a:rPr lang="en-US" dirty="0" smtClean="0">
                <a:solidFill>
                  <a:srgbClr val="000000"/>
                </a:solidFill>
                <a:latin typeface="Arial" pitchFamily="34" charset="0"/>
              </a:rPr>
              <a:t>The results of application of new insecticide are typically encouraging, killing 99% of the insects.</a:t>
            </a:r>
          </a:p>
          <a:p>
            <a:pPr eaLnBrk="1" hangingPunct="1">
              <a:buClr>
                <a:srgbClr val="339933"/>
              </a:buClr>
            </a:pPr>
            <a:r>
              <a:rPr lang="en-US" dirty="0" smtClean="0">
                <a:solidFill>
                  <a:srgbClr val="000000"/>
                </a:solidFill>
                <a:latin typeface="Arial" pitchFamily="34" charset="0"/>
              </a:rPr>
              <a:t>However, the effectiveness of the insecticide becomes less effective in subsequent applications. The few survivors from the early applications of the insecticide are those insects with genes that enable them to resist the chemical attack. Only these resistant individuals reproduce, passing on their resistance to their offspring. In each generation the % of insecticide-resistant individuals increases.</a:t>
            </a:r>
          </a:p>
          <a:p>
            <a:pPr eaLnBrk="1" hangingPunct="1"/>
            <a:endParaRPr lang="en-US" dirty="0" smtClean="0">
              <a:latin typeface="Arial" pitchFamily="34" charset="0"/>
            </a:endParaRPr>
          </a:p>
        </p:txBody>
      </p:sp>
    </p:spTree>
    <p:extLst>
      <p:ext uri="{BB962C8B-B14F-4D97-AF65-F5344CB8AC3E}">
        <p14:creationId xmlns:p14="http://schemas.microsoft.com/office/powerpoint/2010/main" val="257811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7753DB3-B0B7-4535-8B84-8A92A749D5F2}" type="slidenum">
              <a:rPr lang="en-US" sz="1200">
                <a:solidFill>
                  <a:prstClr val="black"/>
                </a:solidFill>
                <a:latin typeface="Times" pitchFamily="18" charset="0"/>
              </a:rPr>
              <a:pPr/>
              <a:t>2</a:t>
            </a:fld>
            <a:endParaRPr lang="en-US" sz="1200">
              <a:solidFill>
                <a:prstClr val="black"/>
              </a:solidFill>
              <a:latin typeface="Times"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6961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C6A25DB9-35CC-40FC-BC36-68FF28074097}" type="slidenum">
              <a:rPr lang="en-US" sz="1200">
                <a:solidFill>
                  <a:prstClr val="black"/>
                </a:solidFill>
                <a:latin typeface="Times" pitchFamily="18" charset="0"/>
              </a:rPr>
              <a:pPr/>
              <a:t>3</a:t>
            </a:fld>
            <a:endParaRPr lang="en-US" sz="1200">
              <a:solidFill>
                <a:prstClr val="black"/>
              </a:solidFill>
              <a:latin typeface="Times"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5162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880EC0-46B5-44AA-8691-1FACC91D8460}" type="slidenum">
              <a:rPr lang="en-US" smtClean="0"/>
              <a:t>4</a:t>
            </a:fld>
            <a:endParaRPr lang="en-US"/>
          </a:p>
        </p:txBody>
      </p:sp>
    </p:spTree>
    <p:extLst>
      <p:ext uri="{BB962C8B-B14F-4D97-AF65-F5344CB8AC3E}">
        <p14:creationId xmlns:p14="http://schemas.microsoft.com/office/powerpoint/2010/main" val="3815846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9368F920-C74C-4A93-B730-FAF008EA0CE4}" type="slidenum">
              <a:rPr lang="en-US" sz="1200">
                <a:solidFill>
                  <a:prstClr val="black"/>
                </a:solidFill>
                <a:latin typeface="Times" pitchFamily="18" charset="0"/>
              </a:rPr>
              <a:pPr/>
              <a:t>5</a:t>
            </a:fld>
            <a:endParaRPr lang="en-US" sz="1200">
              <a:solidFill>
                <a:prstClr val="black"/>
              </a:solidFill>
              <a:latin typeface="Times"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3521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22562584-ADB5-45B7-9D78-57DF2490ABDD}" type="slidenum">
              <a:rPr lang="en-US" sz="1200">
                <a:solidFill>
                  <a:prstClr val="black"/>
                </a:solidFill>
                <a:latin typeface="Times" pitchFamily="18" charset="0"/>
              </a:rPr>
              <a:pPr/>
              <a:t>6</a:t>
            </a:fld>
            <a:endParaRPr lang="en-US" sz="1200">
              <a:solidFill>
                <a:prstClr val="black"/>
              </a:solidFill>
              <a:latin typeface="Times"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There are innumerable intermediate &amp; transitional forms</a:t>
            </a:r>
          </a:p>
          <a:p>
            <a:pPr eaLnBrk="1" hangingPunct="1"/>
            <a:r>
              <a:rPr lang="en-US" smtClean="0">
                <a:latin typeface="Arial" pitchFamily="34" charset="0"/>
              </a:rPr>
              <a:t>Whales as land creatures returning to the water….</a:t>
            </a:r>
          </a:p>
          <a:p>
            <a:pPr eaLnBrk="1" hangingPunct="1"/>
            <a:r>
              <a:rPr lang="en-US" smtClean="0">
                <a:latin typeface="Arial" pitchFamily="34" charset="0"/>
              </a:rPr>
              <a:t>Where are the intermediate forms of whale ancestors?</a:t>
            </a:r>
          </a:p>
          <a:p>
            <a:pPr eaLnBrk="1" hangingPunct="1"/>
            <a:r>
              <a:rPr lang="en-US" smtClean="0">
                <a:latin typeface="Arial" pitchFamily="34" charset="0"/>
              </a:rPr>
              <a:t>Cartoon making fun of this idea.</a:t>
            </a:r>
          </a:p>
          <a:p>
            <a:pPr eaLnBrk="1" hangingPunct="1"/>
            <a:r>
              <a:rPr lang="en-US" smtClean="0">
                <a:latin typeface="Arial" pitchFamily="34" charset="0"/>
              </a:rPr>
              <a:t>The cartoons disappeared 10-12 years ago when this fossil was found.</a:t>
            </a:r>
          </a:p>
          <a:p>
            <a:pPr eaLnBrk="1" hangingPunct="1"/>
            <a:endParaRPr lang="en-US" smtClean="0">
              <a:latin typeface="Arial" pitchFamily="34" charset="0"/>
            </a:endParaRPr>
          </a:p>
          <a:p>
            <a:pPr eaLnBrk="1" hangingPunct="1"/>
            <a:r>
              <a:rPr lang="en-US" i="1" smtClean="0">
                <a:latin typeface="Arial" pitchFamily="34" charset="0"/>
              </a:rPr>
              <a:t>Ambilocetic natans</a:t>
            </a:r>
            <a:r>
              <a:rPr lang="en-US" smtClean="0">
                <a:latin typeface="Arial" pitchFamily="34" charset="0"/>
              </a:rPr>
              <a:t> = “Walking whale who likes to swim”</a:t>
            </a:r>
          </a:p>
          <a:p>
            <a:pPr eaLnBrk="1" hangingPunct="1"/>
            <a:endParaRPr lang="en-US" smtClean="0">
              <a:latin typeface="Arial" pitchFamily="34" charset="0"/>
            </a:endParaRPr>
          </a:p>
          <a:p>
            <a:pPr eaLnBrk="1" hangingPunct="1"/>
            <a:r>
              <a:rPr lang="en-US" smtClean="0">
                <a:latin typeface="Arial" pitchFamily="34" charset="0"/>
              </a:rPr>
              <a:t>4-5 intermediate forms all found in last 2 decades</a:t>
            </a:r>
          </a:p>
          <a:p>
            <a:pPr eaLnBrk="1" hangingPunct="1"/>
            <a:r>
              <a:rPr lang="en-US" smtClean="0">
                <a:latin typeface="Arial" pitchFamily="34" charset="0"/>
              </a:rPr>
              <a:t>Indus River valley in between India &amp; Pakistan.</a:t>
            </a:r>
          </a:p>
        </p:txBody>
      </p:sp>
    </p:spTree>
    <p:extLst>
      <p:ext uri="{BB962C8B-B14F-4D97-AF65-F5344CB8AC3E}">
        <p14:creationId xmlns:p14="http://schemas.microsoft.com/office/powerpoint/2010/main" val="231119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34C73D11-0A57-4453-8306-ABF754DFBD9F}" type="slidenum">
              <a:rPr lang="en-US" sz="1200">
                <a:solidFill>
                  <a:prstClr val="black"/>
                </a:solidFill>
                <a:latin typeface="Times" pitchFamily="18" charset="0"/>
              </a:rPr>
              <a:pPr/>
              <a:t>15</a:t>
            </a:fld>
            <a:endParaRPr lang="en-US" sz="1200">
              <a:solidFill>
                <a:prstClr val="black"/>
              </a:solidFill>
              <a:latin typeface="Times"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2905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4CE3FE7C-B45A-4CB5-AAB7-4013BBC300C6}" type="slidenum">
              <a:rPr lang="en-US" sz="1200">
                <a:solidFill>
                  <a:prstClr val="black"/>
                </a:solidFill>
                <a:latin typeface="Times" pitchFamily="18" charset="0"/>
              </a:rPr>
              <a:pPr/>
              <a:t>16</a:t>
            </a:fld>
            <a:endParaRPr lang="en-US" sz="1200">
              <a:solidFill>
                <a:prstClr val="black"/>
              </a:solidFill>
              <a:latin typeface="Times"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3101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fld id="{A42A4F10-A8AF-4EA3-BDB3-99BF80ED1119}" type="slidenum">
              <a:rPr lang="en-US" sz="1200">
                <a:solidFill>
                  <a:prstClr val="black"/>
                </a:solidFill>
                <a:latin typeface="Times" pitchFamily="18" charset="0"/>
              </a:rPr>
              <a:pPr/>
              <a:t>17</a:t>
            </a:fld>
            <a:endParaRPr lang="en-US" sz="1200">
              <a:solidFill>
                <a:prstClr val="black"/>
              </a:solidFill>
              <a:latin typeface="Times"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1334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40458C"/>
              </a:solidFill>
              <a:latin typeface="Times" pitchFamily="18" charset="0"/>
            </a:endParaRPr>
          </a:p>
        </p:txBody>
      </p:sp>
      <p:sp>
        <p:nvSpPr>
          <p:cNvPr id="5" name="Rectangle 74"/>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grpSp>
        <p:nvGrpSpPr>
          <p:cNvPr id="6" name="Group 78"/>
          <p:cNvGrpSpPr>
            <a:grpSpLocks/>
          </p:cNvGrpSpPr>
          <p:nvPr/>
        </p:nvGrpSpPr>
        <p:grpSpPr bwMode="auto">
          <a:xfrm>
            <a:off x="381000" y="1524000"/>
            <a:ext cx="6324600" cy="2590800"/>
            <a:chOff x="240" y="960"/>
            <a:chExt cx="3984" cy="1632"/>
          </a:xfrm>
        </p:grpSpPr>
        <p:sp>
          <p:nvSpPr>
            <p:cNvPr id="7" name="Line 75"/>
            <p:cNvSpPr>
              <a:spLocks noChangeShapeType="1"/>
            </p:cNvSpPr>
            <p:nvPr userDrawn="1"/>
          </p:nvSpPr>
          <p:spPr bwMode="auto">
            <a:xfrm>
              <a:off x="240"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8" name="Line 76"/>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9" name="Oval 77"/>
            <p:cNvSpPr>
              <a:spLocks noChangeArrowheads="1"/>
            </p:cNvSpPr>
            <p:nvPr userDrawn="1"/>
          </p:nvSpPr>
          <p:spPr bwMode="auto">
            <a:xfrm>
              <a:off x="336" y="1104"/>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grpSp>
      <p:grpSp>
        <p:nvGrpSpPr>
          <p:cNvPr id="10" name="Group 79"/>
          <p:cNvGrpSpPr>
            <a:grpSpLocks/>
          </p:cNvGrpSpPr>
          <p:nvPr/>
        </p:nvGrpSpPr>
        <p:grpSpPr bwMode="auto">
          <a:xfrm rot="10800000">
            <a:off x="2286000" y="2819400"/>
            <a:ext cx="6324600" cy="2590800"/>
            <a:chOff x="240" y="960"/>
            <a:chExt cx="3984" cy="1632"/>
          </a:xfrm>
        </p:grpSpPr>
        <p:sp>
          <p:nvSpPr>
            <p:cNvPr id="11" name="Line 80"/>
            <p:cNvSpPr>
              <a:spLocks noChangeShapeType="1"/>
            </p:cNvSpPr>
            <p:nvPr userDrawn="1"/>
          </p:nvSpPr>
          <p:spPr bwMode="auto">
            <a:xfrm>
              <a:off x="242" y="1152"/>
              <a:ext cx="3984"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12" name="Line 81"/>
            <p:cNvSpPr>
              <a:spLocks noChangeShapeType="1"/>
            </p:cNvSpPr>
            <p:nvPr userDrawn="1"/>
          </p:nvSpPr>
          <p:spPr bwMode="auto">
            <a:xfrm>
              <a:off x="384" y="960"/>
              <a:ext cx="0" cy="1632"/>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13" name="Oval 82"/>
            <p:cNvSpPr>
              <a:spLocks noChangeArrowheads="1"/>
            </p:cNvSpPr>
            <p:nvPr userDrawn="1"/>
          </p:nvSpPr>
          <p:spPr bwMode="auto">
            <a:xfrm>
              <a:off x="336" y="1104"/>
              <a:ext cx="96" cy="96"/>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gr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48" charset="2"/>
              <a:buNone/>
              <a:defRPr/>
            </a:lvl1pPr>
          </a:lstStyle>
          <a:p>
            <a:r>
              <a:rPr lang="en-US"/>
              <a:t>Click to edit Master subtitle style</a:t>
            </a:r>
          </a:p>
        </p:txBody>
      </p:sp>
      <p:sp>
        <p:nvSpPr>
          <p:cNvPr id="14" name="Rectangle 69"/>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defRPr>
            </a:lvl1pPr>
          </a:lstStyle>
          <a:p>
            <a:pPr fontAlgn="base">
              <a:spcBef>
                <a:spcPct val="0"/>
              </a:spcBef>
              <a:spcAft>
                <a:spcPct val="0"/>
              </a:spcAft>
              <a:defRPr/>
            </a:pPr>
            <a:r>
              <a:rPr lang="en-US">
                <a:solidFill>
                  <a:srgbClr val="40458C"/>
                </a:solidFill>
              </a:rPr>
              <a:t>2006-2007</a:t>
            </a:r>
          </a:p>
        </p:txBody>
      </p:sp>
      <p:sp>
        <p:nvSpPr>
          <p:cNvPr id="15" name="Rectangle 7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atin typeface="Arial" charset="0"/>
              </a:defRPr>
            </a:lvl1pPr>
          </a:lstStyle>
          <a:p>
            <a:pPr algn="ctr" fontAlgn="base">
              <a:spcBef>
                <a:spcPct val="0"/>
              </a:spcBef>
              <a:spcAft>
                <a:spcPct val="0"/>
              </a:spcAft>
              <a:defRPr/>
            </a:pPr>
            <a:endParaRPr lang="en-US">
              <a:solidFill>
                <a:srgbClr val="40458C"/>
              </a:solidFill>
            </a:endParaRPr>
          </a:p>
        </p:txBody>
      </p:sp>
    </p:spTree>
    <p:extLst>
      <p:ext uri="{BB962C8B-B14F-4D97-AF65-F5344CB8AC3E}">
        <p14:creationId xmlns:p14="http://schemas.microsoft.com/office/powerpoint/2010/main" val="2386730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9B71051F-B026-428E-A8FF-9A0266B7F707}"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85249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sldNum" sz="quarter" idx="10"/>
          </p:nvPr>
        </p:nvSpPr>
        <p:spPr>
          <a:ln/>
        </p:spPr>
        <p:txBody>
          <a:bodyPr/>
          <a:lstStyle>
            <a:lvl1pPr>
              <a:defRPr/>
            </a:lvl1pPr>
          </a:lstStyle>
          <a:p>
            <a:pPr>
              <a:defRPr/>
            </a:pPr>
            <a:fld id="{70558679-A616-4CDE-8A4E-49888AD681A1}"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392888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a:xfrm>
            <a:off x="634538" y="295101"/>
            <a:ext cx="7772400" cy="762000"/>
          </a:xfrm>
        </p:spPr>
        <p:txBody>
          <a:bodyPr/>
          <a:lstStyle/>
          <a:p>
            <a:r>
              <a:rPr lang="en-US" smtClean="0"/>
              <a:t>Click to edit Master title style</a:t>
            </a:r>
            <a:endParaRPr lang="en-US"/>
          </a:p>
        </p:txBody>
      </p:sp>
      <p:sp>
        <p:nvSpPr>
          <p:cNvPr id="4" name="Rectangle 67"/>
          <p:cNvSpPr>
            <a:spLocks noGrp="1" noChangeArrowheads="1"/>
          </p:cNvSpPr>
          <p:nvPr>
            <p:ph type="sldNum" sz="quarter" idx="10"/>
          </p:nvPr>
        </p:nvSpPr>
        <p:spPr/>
        <p:txBody>
          <a:bodyPr/>
          <a:lstStyle>
            <a:lvl1pPr>
              <a:defRPr/>
            </a:lvl1pPr>
          </a:lstStyle>
          <a:p>
            <a:pPr>
              <a:defRPr/>
            </a:pPr>
            <a:fld id="{D11F394F-1DF5-4BB9-AB17-8907D5A2AA58}"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7191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sldNum" sz="quarter" idx="10"/>
          </p:nvPr>
        </p:nvSpPr>
        <p:spPr>
          <a:ln/>
        </p:spPr>
        <p:txBody>
          <a:bodyPr/>
          <a:lstStyle>
            <a:lvl1pPr>
              <a:defRPr/>
            </a:lvl1pPr>
          </a:lstStyle>
          <a:p>
            <a:pPr>
              <a:defRPr/>
            </a:pPr>
            <a:fld id="{DF57E36F-3F21-4438-99E7-EFE204FC3E3E}"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163289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sldNum" sz="quarter" idx="10"/>
          </p:nvPr>
        </p:nvSpPr>
        <p:spPr>
          <a:ln/>
        </p:spPr>
        <p:txBody>
          <a:bodyPr/>
          <a:lstStyle>
            <a:lvl1pPr>
              <a:defRPr/>
            </a:lvl1pPr>
          </a:lstStyle>
          <a:p>
            <a:pPr>
              <a:defRPr/>
            </a:pPr>
            <a:fld id="{B0FBC27C-1A15-4A63-B298-CF7731C429F4}"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89552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sldNum" sz="quarter" idx="10"/>
          </p:nvPr>
        </p:nvSpPr>
        <p:spPr>
          <a:ln/>
        </p:spPr>
        <p:txBody>
          <a:bodyPr/>
          <a:lstStyle>
            <a:lvl1pPr>
              <a:defRPr/>
            </a:lvl1pPr>
          </a:lstStyle>
          <a:p>
            <a:pPr>
              <a:defRPr/>
            </a:pPr>
            <a:fld id="{6DF5ADD7-E46E-4E23-AA3D-0F834320B591}"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133268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sldNum" sz="quarter" idx="10"/>
          </p:nvPr>
        </p:nvSpPr>
        <p:spPr>
          <a:ln/>
        </p:spPr>
        <p:txBody>
          <a:bodyPr/>
          <a:lstStyle>
            <a:lvl1pPr>
              <a:defRPr/>
            </a:lvl1pPr>
          </a:lstStyle>
          <a:p>
            <a:pPr>
              <a:defRPr/>
            </a:pPr>
            <a:fld id="{52616694-319E-495F-A342-A304D8DBB12E}"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22836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sldNum" sz="quarter" idx="10"/>
          </p:nvPr>
        </p:nvSpPr>
        <p:spPr>
          <a:ln/>
        </p:spPr>
        <p:txBody>
          <a:bodyPr/>
          <a:lstStyle>
            <a:lvl1pPr>
              <a:defRPr/>
            </a:lvl1pPr>
          </a:lstStyle>
          <a:p>
            <a:pPr>
              <a:defRPr/>
            </a:pPr>
            <a:fld id="{374B042A-7F64-4725-8FEB-6F0ABC64F9E4}"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56264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F91F3D0E-E86A-4481-80B7-81C4045F4888}"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273776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sldNum" sz="quarter" idx="10"/>
          </p:nvPr>
        </p:nvSpPr>
        <p:spPr>
          <a:ln/>
        </p:spPr>
        <p:txBody>
          <a:bodyPr/>
          <a:lstStyle>
            <a:lvl1pPr>
              <a:defRPr/>
            </a:lvl1pPr>
          </a:lstStyle>
          <a:p>
            <a:pPr>
              <a:defRPr/>
            </a:pPr>
            <a:fld id="{E3FB02EE-1013-466B-9162-F2BC4610EC6C}" type="slidenum">
              <a:rPr lang="en-US">
                <a:solidFill>
                  <a:srgbClr val="40458C"/>
                </a:solidFill>
              </a:rPr>
              <a:pPr>
                <a:defRPr/>
              </a:pPr>
              <a:t>‹#›</a:t>
            </a:fld>
            <a:endParaRPr lang="en-US">
              <a:solidFill>
                <a:srgbClr val="6F89F7"/>
              </a:solidFill>
            </a:endParaRPr>
          </a:p>
        </p:txBody>
      </p:sp>
    </p:spTree>
    <p:extLst>
      <p:ext uri="{BB962C8B-B14F-4D97-AF65-F5344CB8AC3E}">
        <p14:creationId xmlns:p14="http://schemas.microsoft.com/office/powerpoint/2010/main" val="3285840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39" name="Rectangle 67"/>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atin typeface="Arial" charset="0"/>
              </a:defRPr>
            </a:lvl1pPr>
          </a:lstStyle>
          <a:p>
            <a:pPr fontAlgn="base">
              <a:spcBef>
                <a:spcPct val="0"/>
              </a:spcBef>
              <a:spcAft>
                <a:spcPct val="0"/>
              </a:spcAft>
              <a:defRPr/>
            </a:pPr>
            <a:fld id="{E7E9D1A4-5B69-4ED1-8970-627B4713EFDF}" type="slidenum">
              <a:rPr lang="en-US">
                <a:solidFill>
                  <a:srgbClr val="40458C"/>
                </a:solidFill>
              </a:rPr>
              <a:pPr fontAlgn="base">
                <a:spcBef>
                  <a:spcPct val="0"/>
                </a:spcBef>
                <a:spcAft>
                  <a:spcPct val="0"/>
                </a:spcAft>
                <a:defRPr/>
              </a:pPr>
              <a:t>‹#›</a:t>
            </a:fld>
            <a:endParaRPr lang="en-US">
              <a:solidFill>
                <a:srgbClr val="6F89F7"/>
              </a:solidFill>
            </a:endParaRPr>
          </a:p>
        </p:txBody>
      </p:sp>
      <p:sp>
        <p:nvSpPr>
          <p:cNvPr id="1029" name="Line 75"/>
          <p:cNvSpPr>
            <a:spLocks noChangeShapeType="1"/>
          </p:cNvSpPr>
          <p:nvPr/>
        </p:nvSpPr>
        <p:spPr bwMode="auto">
          <a:xfrm>
            <a:off x="381000" y="1219200"/>
            <a:ext cx="6324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1030" name="Line 76"/>
          <p:cNvSpPr>
            <a:spLocks noChangeShapeType="1"/>
          </p:cNvSpPr>
          <p:nvPr/>
        </p:nvSpPr>
        <p:spPr bwMode="auto">
          <a:xfrm>
            <a:off x="609600" y="914400"/>
            <a:ext cx="0" cy="259080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1031" name="Oval 77"/>
          <p:cNvSpPr>
            <a:spLocks noChangeArrowheads="1"/>
          </p:cNvSpPr>
          <p:nvPr/>
        </p:nvSpPr>
        <p:spPr bwMode="auto">
          <a:xfrm>
            <a:off x="533400" y="1143000"/>
            <a:ext cx="152400" cy="15240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1032" name="Rectangle 78"/>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40458C"/>
              </a:solidFill>
              <a:latin typeface="Times" pitchFamily="18" charset="0"/>
            </a:endParaRPr>
          </a:p>
        </p:txBody>
      </p:sp>
      <p:sp>
        <p:nvSpPr>
          <p:cNvPr id="1033" name="Rectangle 79"/>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spTree>
    <p:extLst>
      <p:ext uri="{BB962C8B-B14F-4D97-AF65-F5344CB8AC3E}">
        <p14:creationId xmlns:p14="http://schemas.microsoft.com/office/powerpoint/2010/main" val="35843504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48"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audio" Target="../media/audio4.wav"/><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7.gif"/></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8.gif"/></Relationships>
</file>

<file path=ppt/slides/_rels/slide31.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audio" Target="../media/audio2.wav"/><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9"/>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r>
              <a:rPr lang="en-US" sz="1400" smtClean="0">
                <a:solidFill>
                  <a:srgbClr val="40458C"/>
                </a:solidFill>
              </a:rPr>
              <a:t>2006-2007</a:t>
            </a:r>
            <a:endParaRPr lang="en-US" sz="1400" b="0" smtClean="0">
              <a:solidFill>
                <a:srgbClr val="40458C"/>
              </a:solidFill>
            </a:endParaRPr>
          </a:p>
        </p:txBody>
      </p:sp>
      <p:pic>
        <p:nvPicPr>
          <p:cNvPr id="37891" name="Picture 2"/>
          <p:cNvPicPr>
            <a:picLocks noChangeArrowheads="1"/>
          </p:cNvPicPr>
          <p:nvPr/>
        </p:nvPicPr>
        <p:blipFill>
          <a:blip r:embed="rId3">
            <a:extLst>
              <a:ext uri="{28A0092B-C50C-407E-A947-70E740481C1C}">
                <a14:useLocalDpi xmlns:a14="http://schemas.microsoft.com/office/drawing/2010/main" val="0"/>
              </a:ext>
            </a:extLst>
          </a:blip>
          <a:srcRect l="11061"/>
          <a:stretch>
            <a:fillRect/>
          </a:stretch>
        </p:blipFill>
        <p:spPr bwMode="auto">
          <a:xfrm>
            <a:off x="0" y="311150"/>
            <a:ext cx="5827713" cy="16033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ChangeArrowheads="1"/>
          </p:cNvSpPr>
          <p:nvPr/>
        </p:nvSpPr>
        <p:spPr bwMode="auto">
          <a:xfrm>
            <a:off x="1373188" y="2828835"/>
            <a:ext cx="6397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3600" b="1" dirty="0">
                <a:solidFill>
                  <a:srgbClr val="660066"/>
                </a:solidFill>
                <a:ea typeface="Geneva"/>
                <a:cs typeface="Geneva"/>
              </a:rPr>
              <a:t>Evidence for </a:t>
            </a:r>
            <a:r>
              <a:rPr lang="en-US" sz="3600" b="1" dirty="0" smtClean="0">
                <a:solidFill>
                  <a:srgbClr val="660066"/>
                </a:solidFill>
                <a:ea typeface="Geneva"/>
                <a:cs typeface="Geneva"/>
              </a:rPr>
              <a:t>Evolution by </a:t>
            </a:r>
            <a:r>
              <a:rPr lang="en-US" sz="3600" b="1" dirty="0">
                <a:solidFill>
                  <a:srgbClr val="660066"/>
                </a:solidFill>
                <a:ea typeface="Geneva"/>
                <a:cs typeface="Geneva"/>
              </a:rPr>
              <a:t/>
            </a:r>
            <a:br>
              <a:rPr lang="en-US" sz="3600" b="1" dirty="0">
                <a:solidFill>
                  <a:srgbClr val="660066"/>
                </a:solidFill>
                <a:ea typeface="Geneva"/>
                <a:cs typeface="Geneva"/>
              </a:rPr>
            </a:br>
            <a:r>
              <a:rPr lang="en-US" sz="3600" b="1" dirty="0">
                <a:solidFill>
                  <a:srgbClr val="660066"/>
                </a:solidFill>
                <a:ea typeface="Geneva"/>
                <a:cs typeface="Geneva"/>
              </a:rPr>
              <a:t>Natural Selection</a:t>
            </a:r>
          </a:p>
        </p:txBody>
      </p:sp>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l="360" t="481"/>
          <a:stretch>
            <a:fillRect/>
          </a:stretch>
        </p:blipFill>
        <p:spPr bwMode="auto">
          <a:xfrm>
            <a:off x="5730875" y="4302125"/>
            <a:ext cx="34131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365" name="AutoShape 5"/>
          <p:cNvSpPr>
            <a:spLocks noChangeArrowheads="1"/>
          </p:cNvSpPr>
          <p:nvPr/>
        </p:nvSpPr>
        <p:spPr bwMode="auto">
          <a:xfrm>
            <a:off x="1287463" y="4608513"/>
            <a:ext cx="3787775" cy="1858962"/>
          </a:xfrm>
          <a:prstGeom prst="wedgeEllipseCallout">
            <a:avLst>
              <a:gd name="adj1" fmla="val 88472"/>
              <a:gd name="adj2" fmla="val 8412"/>
            </a:avLst>
          </a:prstGeom>
          <a:solidFill>
            <a:srgbClr val="FFEA18"/>
          </a:solidFill>
          <a:ln w="38100">
            <a:solidFill>
              <a:srgbClr val="CC0000"/>
            </a:solidFill>
            <a:miter lim="800000"/>
            <a:headEnd/>
            <a:tailEnd/>
          </a:ln>
        </p:spPr>
        <p:txBody>
          <a:bodyPr lIns="0" tIns="9144" rIns="0" bIns="9144" anchor="ctr"/>
          <a:lstStyle/>
          <a:p>
            <a:pPr algn="ctr" eaLnBrk="0" fontAlgn="base" hangingPunct="0">
              <a:spcBef>
                <a:spcPct val="0"/>
              </a:spcBef>
              <a:spcAft>
                <a:spcPct val="0"/>
              </a:spcAft>
            </a:pPr>
            <a:r>
              <a:rPr lang="en-US" sz="2600" b="1" i="1" dirty="0">
                <a:solidFill>
                  <a:srgbClr val="0F116A"/>
                </a:solidFill>
                <a:latin typeface="Comic Sans MS" pitchFamily="66" charset="0"/>
              </a:rPr>
              <a:t>Hunting for evolution clues… Elementary, my </a:t>
            </a:r>
            <a:r>
              <a:rPr lang="en-US" sz="2600" b="1" i="1" dirty="0" smtClean="0">
                <a:solidFill>
                  <a:srgbClr val="0F116A"/>
                </a:solidFill>
                <a:latin typeface="Comic Sans MS" pitchFamily="66" charset="0"/>
              </a:rPr>
              <a:t>dear </a:t>
            </a:r>
            <a:r>
              <a:rPr lang="en-US" sz="2600" b="1" i="1" dirty="0">
                <a:solidFill>
                  <a:srgbClr val="0F116A"/>
                </a:solidFill>
                <a:latin typeface="Comic Sans MS" pitchFamily="66" charset="0"/>
              </a:rPr>
              <a:t>Darwin!</a:t>
            </a:r>
          </a:p>
        </p:txBody>
      </p:sp>
    </p:spTree>
    <p:extLst>
      <p:ext uri="{BB962C8B-B14F-4D97-AF65-F5344CB8AC3E}">
        <p14:creationId xmlns:p14="http://schemas.microsoft.com/office/powerpoint/2010/main" val="292806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990600"/>
            <a:ext cx="7772400" cy="4419600"/>
          </a:xfrm>
        </p:spPr>
        <p:txBody>
          <a:bodyPr/>
          <a:lstStyle/>
          <a:p>
            <a:r>
              <a:rPr lang="en-US" sz="2800" dirty="0" smtClean="0"/>
              <a:t>Lived: ~47 million years ago</a:t>
            </a:r>
          </a:p>
          <a:p>
            <a:r>
              <a:rPr lang="en-US" sz="2800" dirty="0" smtClean="0"/>
              <a:t>Lived in shallow waters</a:t>
            </a:r>
          </a:p>
          <a:p>
            <a:pPr lvl="1"/>
            <a:r>
              <a:rPr lang="en-US" sz="2400" dirty="0" smtClean="0"/>
              <a:t>Webbed limbs</a:t>
            </a:r>
          </a:p>
          <a:p>
            <a:pPr lvl="1"/>
            <a:r>
              <a:rPr lang="en-US" sz="2400" dirty="0" smtClean="0"/>
              <a:t>Strong tail probably used in swimming</a:t>
            </a:r>
          </a:p>
          <a:p>
            <a:r>
              <a:rPr lang="en-US" sz="2800" dirty="0" smtClean="0"/>
              <a:t>First fossils discovered: 2001</a:t>
            </a:r>
            <a:endParaRPr lang="en-US" sz="2800" dirty="0"/>
          </a:p>
        </p:txBody>
      </p:sp>
      <p:sp>
        <p:nvSpPr>
          <p:cNvPr id="3" name="Title 2"/>
          <p:cNvSpPr>
            <a:spLocks noGrp="1"/>
          </p:cNvSpPr>
          <p:nvPr>
            <p:ph type="title"/>
          </p:nvPr>
        </p:nvSpPr>
        <p:spPr/>
        <p:txBody>
          <a:bodyPr/>
          <a:lstStyle/>
          <a:p>
            <a:r>
              <a:rPr lang="en-US" dirty="0" err="1" smtClean="0"/>
              <a:t>Rhodocetus</a:t>
            </a:r>
            <a:endParaRPr lang="en-US" dirty="0"/>
          </a:p>
        </p:txBody>
      </p:sp>
      <p:pic>
        <p:nvPicPr>
          <p:cNvPr id="5124" name="Picture 4" descr="http://upload.wikimedia.org/wikipedia/commons/5/58/Rhodocetus_BW.jpg"/>
          <p:cNvPicPr>
            <a:picLocks noChangeAspect="1" noChangeArrowheads="1"/>
          </p:cNvPicPr>
          <p:nvPr/>
        </p:nvPicPr>
        <p:blipFill rotWithShape="1">
          <a:blip r:embed="rId2">
            <a:extLst>
              <a:ext uri="{28A0092B-C50C-407E-A947-70E740481C1C}">
                <a14:useLocalDpi xmlns:a14="http://schemas.microsoft.com/office/drawing/2010/main" val="0"/>
              </a:ext>
            </a:extLst>
          </a:blip>
          <a:srcRect l="5465" t="15220" r="5465" b="7307"/>
          <a:stretch/>
        </p:blipFill>
        <p:spPr bwMode="auto">
          <a:xfrm flipH="1">
            <a:off x="3886200" y="4417948"/>
            <a:ext cx="4991879" cy="219269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t3.gstatic.com/images?q=tbn:ANd9GcR-yD6Xe0KA9jicVv9roB_L48liwXDLL5n3ZLk5YpoT_2IZt5f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693" y="3352800"/>
            <a:ext cx="4763996"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440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wgntHo1VcZM/TaoeLholv9I/AAAAAAAABYM/7kgQhykQW-8/s1600/Dorudon_atro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15677"/>
            <a:ext cx="6858000" cy="189452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62000" y="1066800"/>
            <a:ext cx="7772400" cy="2438400"/>
          </a:xfrm>
        </p:spPr>
        <p:txBody>
          <a:bodyPr/>
          <a:lstStyle/>
          <a:p>
            <a:r>
              <a:rPr lang="en-US" sz="2800" dirty="0" smtClean="0"/>
              <a:t>Lived: ~41 million years ago</a:t>
            </a:r>
          </a:p>
          <a:p>
            <a:r>
              <a:rPr lang="en-US" sz="2800" dirty="0" smtClean="0"/>
              <a:t>Aquatic (lived in ocean)</a:t>
            </a:r>
          </a:p>
          <a:p>
            <a:pPr lvl="1"/>
            <a:r>
              <a:rPr lang="en-US" sz="2600" dirty="0" smtClean="0"/>
              <a:t>First “whales”</a:t>
            </a:r>
          </a:p>
          <a:p>
            <a:pPr lvl="1"/>
            <a:r>
              <a:rPr lang="en-US" sz="2400" dirty="0" smtClean="0"/>
              <a:t>Skull, teeth, and ears like modern whales</a:t>
            </a:r>
          </a:p>
          <a:p>
            <a:r>
              <a:rPr lang="en-US" sz="2800" dirty="0" smtClean="0"/>
              <a:t>First fossils discovered: 1845</a:t>
            </a:r>
          </a:p>
        </p:txBody>
      </p:sp>
      <p:sp>
        <p:nvSpPr>
          <p:cNvPr id="3" name="Title 2"/>
          <p:cNvSpPr>
            <a:spLocks noGrp="1"/>
          </p:cNvSpPr>
          <p:nvPr>
            <p:ph type="title"/>
          </p:nvPr>
        </p:nvSpPr>
        <p:spPr/>
        <p:txBody>
          <a:bodyPr/>
          <a:lstStyle/>
          <a:p>
            <a:r>
              <a:rPr lang="en-US" dirty="0" err="1" smtClean="0"/>
              <a:t>Dorudon</a:t>
            </a:r>
            <a:endParaRPr lang="en-US" dirty="0"/>
          </a:p>
        </p:txBody>
      </p:sp>
      <p:pic>
        <p:nvPicPr>
          <p:cNvPr id="7172" name="Picture 4" descr="http://pnf-primeval.wikispaces.com/file/view/Dorudon%201.jpg/353279410/Dorudon%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89748" y="4800600"/>
            <a:ext cx="571500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56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palaeo.gly.bris.ac.uk/palaeofiles/whales/pictures/basilosaur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8" y="4267200"/>
            <a:ext cx="5316275"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62000" y="914400"/>
            <a:ext cx="7772400" cy="4419600"/>
          </a:xfrm>
        </p:spPr>
        <p:txBody>
          <a:bodyPr/>
          <a:lstStyle/>
          <a:p>
            <a:r>
              <a:rPr lang="en-US" sz="2800" dirty="0" smtClean="0"/>
              <a:t>Lived: ~40 million years ago</a:t>
            </a:r>
          </a:p>
          <a:p>
            <a:r>
              <a:rPr lang="en-US" sz="2800" dirty="0" smtClean="0"/>
              <a:t>Lived in ocean</a:t>
            </a:r>
          </a:p>
          <a:p>
            <a:pPr lvl="1"/>
            <a:r>
              <a:rPr lang="en-US" sz="2600" dirty="0" smtClean="0"/>
              <a:t>Very similar to </a:t>
            </a:r>
            <a:r>
              <a:rPr lang="en-US" sz="2600" dirty="0" err="1" smtClean="0"/>
              <a:t>Dorudon</a:t>
            </a:r>
            <a:endParaRPr lang="en-US" sz="2600" dirty="0" smtClean="0"/>
          </a:p>
          <a:p>
            <a:pPr lvl="1"/>
            <a:r>
              <a:rPr lang="en-US" sz="2400" dirty="0" smtClean="0"/>
              <a:t>Bone structure suggests it could only swim near the surface</a:t>
            </a:r>
          </a:p>
          <a:p>
            <a:pPr lvl="1"/>
            <a:r>
              <a:rPr lang="en-US" sz="2400" dirty="0" smtClean="0"/>
              <a:t>Small, useless hind limbs</a:t>
            </a:r>
          </a:p>
          <a:p>
            <a:r>
              <a:rPr lang="en-US" sz="2800" dirty="0" smtClean="0"/>
              <a:t>First fossils discovered: 1843</a:t>
            </a:r>
            <a:endParaRPr lang="en-US" sz="2800" dirty="0"/>
          </a:p>
        </p:txBody>
      </p:sp>
      <p:sp>
        <p:nvSpPr>
          <p:cNvPr id="3" name="Title 2"/>
          <p:cNvSpPr>
            <a:spLocks noGrp="1"/>
          </p:cNvSpPr>
          <p:nvPr>
            <p:ph type="title"/>
          </p:nvPr>
        </p:nvSpPr>
        <p:spPr/>
        <p:txBody>
          <a:bodyPr/>
          <a:lstStyle/>
          <a:p>
            <a:r>
              <a:rPr lang="en-US" dirty="0" err="1" smtClean="0"/>
              <a:t>Basilosaurus</a:t>
            </a:r>
            <a:endParaRPr lang="en-US" dirty="0"/>
          </a:p>
        </p:txBody>
      </p:sp>
      <p:pic>
        <p:nvPicPr>
          <p:cNvPr id="6146" name="Picture 2" descr="http://www.dinosaurjungle.com/focus_basilosaurus.jpg"/>
          <p:cNvPicPr>
            <a:picLocks noChangeAspect="1" noChangeArrowheads="1"/>
          </p:cNvPicPr>
          <p:nvPr/>
        </p:nvPicPr>
        <p:blipFill rotWithShape="1">
          <a:blip r:embed="rId3">
            <a:clrChange>
              <a:clrFrom>
                <a:srgbClr val="F0F3F8"/>
              </a:clrFrom>
              <a:clrTo>
                <a:srgbClr val="F0F3F8">
                  <a:alpha val="0"/>
                </a:srgbClr>
              </a:clrTo>
            </a:clrChange>
            <a:extLst>
              <a:ext uri="{28A0092B-C50C-407E-A947-70E740481C1C}">
                <a14:useLocalDpi xmlns:a14="http://schemas.microsoft.com/office/drawing/2010/main" val="0"/>
              </a:ext>
            </a:extLst>
          </a:blip>
          <a:srcRect t="24463" b="6241"/>
          <a:stretch/>
        </p:blipFill>
        <p:spPr bwMode="auto">
          <a:xfrm>
            <a:off x="3467100" y="4396234"/>
            <a:ext cx="5676900" cy="261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325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990600"/>
            <a:ext cx="7772400" cy="4419600"/>
          </a:xfrm>
        </p:spPr>
        <p:txBody>
          <a:bodyPr/>
          <a:lstStyle/>
          <a:p>
            <a:r>
              <a:rPr lang="en-US" dirty="0" smtClean="0"/>
              <a:t>First modern toothed whales appear ~20 million years ago</a:t>
            </a:r>
          </a:p>
          <a:p>
            <a:r>
              <a:rPr lang="en-US" dirty="0" smtClean="0"/>
              <a:t>First modern baleen whales appear ~15 million years ago</a:t>
            </a:r>
            <a:endParaRPr lang="en-US" dirty="0"/>
          </a:p>
        </p:txBody>
      </p:sp>
      <p:sp>
        <p:nvSpPr>
          <p:cNvPr id="3" name="Title 2"/>
          <p:cNvSpPr>
            <a:spLocks noGrp="1"/>
          </p:cNvSpPr>
          <p:nvPr>
            <p:ph type="title"/>
          </p:nvPr>
        </p:nvSpPr>
        <p:spPr/>
        <p:txBody>
          <a:bodyPr/>
          <a:lstStyle/>
          <a:p>
            <a:r>
              <a:rPr lang="en-US" dirty="0" smtClean="0"/>
              <a:t>Modern whales</a:t>
            </a:r>
            <a:endParaRPr lang="en-US" dirty="0"/>
          </a:p>
        </p:txBody>
      </p:sp>
      <p:pic>
        <p:nvPicPr>
          <p:cNvPr id="8194" name="Picture 2" descr="http://upload.wikimedia.org/wikipedia/commons/9/90/Orcinus_orca-Zeichnung.jpg"/>
          <p:cNvPicPr>
            <a:picLocks noChangeAspect="1" noChangeArrowheads="1"/>
          </p:cNvPicPr>
          <p:nvPr/>
        </p:nvPicPr>
        <p:blipFill rotWithShape="1">
          <a:blip r:embed="rId2">
            <a:extLst>
              <a:ext uri="{28A0092B-C50C-407E-A947-70E740481C1C}">
                <a14:useLocalDpi xmlns:a14="http://schemas.microsoft.com/office/drawing/2010/main" val="0"/>
              </a:ext>
            </a:extLst>
          </a:blip>
          <a:srcRect t="6816" r="9820" b="14864"/>
          <a:stretch/>
        </p:blipFill>
        <p:spPr bwMode="auto">
          <a:xfrm>
            <a:off x="171062" y="3505200"/>
            <a:ext cx="5131972" cy="28582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atic.ddmcdn.com/gif/baleen-whal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810000" cy="256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489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3429000" cy="762000"/>
          </a:xfrm>
        </p:spPr>
        <p:txBody>
          <a:bodyPr/>
          <a:lstStyle/>
          <a:p>
            <a:r>
              <a:rPr lang="en-US" dirty="0" smtClean="0"/>
              <a:t>The whole story…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
            <a:ext cx="4021138" cy="6659562"/>
          </a:xfrm>
          <a:prstGeom prst="rect">
            <a:avLst/>
          </a:prstGeom>
          <a:noFill/>
          <a:ln w="9525">
            <a:solidFill>
              <a:srgbClr val="0F116A"/>
            </a:solidFill>
            <a:miter lim="800000"/>
            <a:headEnd/>
            <a:tailEnd/>
          </a:ln>
          <a:effectLst>
            <a:outerShdw dist="126999" dir="2700000" algn="ctr" rotWithShape="0">
              <a:srgbClr val="0F116A">
                <a:alpha val="7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72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320675"/>
            <a:ext cx="32686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16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5488" y="45974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17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7662" y="4648200"/>
            <a:ext cx="27511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1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62" y="4648200"/>
            <a:ext cx="254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170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5488" y="21463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7"/>
          <p:cNvSpPr>
            <a:spLocks noGrp="1" noChangeArrowheads="1"/>
          </p:cNvSpPr>
          <p:nvPr>
            <p:ph type="title"/>
          </p:nvPr>
        </p:nvSpPr>
        <p:spPr>
          <a:xfrm>
            <a:off x="485775" y="347663"/>
            <a:ext cx="7772400" cy="762000"/>
          </a:xfrm>
          <a:noFill/>
        </p:spPr>
        <p:txBody>
          <a:bodyPr/>
          <a:lstStyle/>
          <a:p>
            <a:pPr eaLnBrk="1" hangingPunct="1"/>
            <a:r>
              <a:rPr lang="en-US" sz="3400" dirty="0"/>
              <a:t>2</a:t>
            </a:r>
            <a:r>
              <a:rPr lang="en-US" sz="3400" dirty="0" smtClean="0"/>
              <a:t>. Anatomical record</a:t>
            </a:r>
          </a:p>
        </p:txBody>
      </p:sp>
      <p:sp>
        <p:nvSpPr>
          <p:cNvPr id="541704" name="Rectangle 8"/>
          <p:cNvSpPr>
            <a:spLocks noChangeArrowheads="1"/>
          </p:cNvSpPr>
          <p:nvPr/>
        </p:nvSpPr>
        <p:spPr bwMode="auto">
          <a:xfrm>
            <a:off x="390525" y="1066800"/>
            <a:ext cx="5245100" cy="1006475"/>
          </a:xfrm>
          <a:prstGeom prst="rect">
            <a:avLst/>
          </a:prstGeom>
          <a:solidFill>
            <a:schemeClr val="bg2"/>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000" b="1" dirty="0">
                <a:solidFill>
                  <a:srgbClr val="0F116A"/>
                </a:solidFill>
              </a:rPr>
              <a:t>Animals with different structures </a:t>
            </a:r>
            <a:r>
              <a:rPr lang="en-US" sz="3000" b="1" u="sng" dirty="0">
                <a:solidFill>
                  <a:srgbClr val="C00000"/>
                </a:solidFill>
              </a:rPr>
              <a:t>on the surface</a:t>
            </a:r>
            <a:endParaRPr lang="en-US" sz="3000" b="1" dirty="0">
              <a:solidFill>
                <a:srgbClr val="C00000"/>
              </a:solidFill>
            </a:endParaRPr>
          </a:p>
        </p:txBody>
      </p:sp>
      <p:sp>
        <p:nvSpPr>
          <p:cNvPr id="541705" name="Rectangle 9"/>
          <p:cNvSpPr>
            <a:spLocks noChangeArrowheads="1"/>
          </p:cNvSpPr>
          <p:nvPr/>
        </p:nvSpPr>
        <p:spPr bwMode="auto">
          <a:xfrm>
            <a:off x="390525" y="2228850"/>
            <a:ext cx="5245100" cy="1006475"/>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000" b="1">
                <a:solidFill>
                  <a:srgbClr val="0F116A"/>
                </a:solidFill>
              </a:rPr>
              <a:t>But when you look under the skin…</a:t>
            </a:r>
          </a:p>
        </p:txBody>
      </p:sp>
      <p:sp>
        <p:nvSpPr>
          <p:cNvPr id="541706" name="Rectangle 10"/>
          <p:cNvSpPr>
            <a:spLocks noChangeArrowheads="1"/>
          </p:cNvSpPr>
          <p:nvPr/>
        </p:nvSpPr>
        <p:spPr bwMode="auto">
          <a:xfrm>
            <a:off x="381000" y="3367088"/>
            <a:ext cx="5245100" cy="1006475"/>
          </a:xfrm>
          <a:prstGeom prst="rect">
            <a:avLst/>
          </a:prstGeom>
          <a:solidFill>
            <a:srgbClr val="CC0000"/>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3000" b="1" u="sng">
                <a:solidFill>
                  <a:srgbClr val="FFFFFF"/>
                </a:solidFill>
              </a:rPr>
              <a:t>It tells an evolutionary story of common ancestors</a:t>
            </a:r>
            <a:endParaRPr lang="en-US" sz="3000" b="1">
              <a:solidFill>
                <a:srgbClr val="FFFFFF"/>
              </a:solidFill>
            </a:endParaRPr>
          </a:p>
        </p:txBody>
      </p:sp>
    </p:spTree>
    <p:extLst>
      <p:ext uri="{BB962C8B-B14F-4D97-AF65-F5344CB8AC3E}">
        <p14:creationId xmlns:p14="http://schemas.microsoft.com/office/powerpoint/2010/main" val="126893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41698"/>
                                        </p:tgtEl>
                                        <p:attrNameLst>
                                          <p:attrName>style.visibility</p:attrName>
                                        </p:attrNameLst>
                                      </p:cBhvr>
                                      <p:to>
                                        <p:strVal val="visible"/>
                                      </p:to>
                                    </p:set>
                                    <p:animEffect transition="in" filter="wipe(up)">
                                      <p:cBhvr>
                                        <p:cTn id="7" dur="500"/>
                                        <p:tgtEl>
                                          <p:spTgt spid="541698"/>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41702"/>
                                        </p:tgtEl>
                                        <p:attrNameLst>
                                          <p:attrName>style.visibility</p:attrName>
                                        </p:attrNameLst>
                                      </p:cBhvr>
                                      <p:to>
                                        <p:strVal val="visible"/>
                                      </p:to>
                                    </p:set>
                                    <p:animEffect transition="in" filter="wipe(up)">
                                      <p:cBhvr>
                                        <p:cTn id="11" dur="500"/>
                                        <p:tgtEl>
                                          <p:spTgt spid="541702"/>
                                        </p:tgtEl>
                                      </p:cBhvr>
                                    </p:animEffect>
                                  </p:childTnLst>
                                  <p:subTnLst>
                                    <p:audio>
                                      <p:cMediaNode>
                                        <p:cTn display="0" masterRel="sameClick">
                                          <p:stCondLst>
                                            <p:cond evt="begin" delay="0">
                                              <p:tn val="9"/>
                                            </p:cond>
                                          </p:stCondLst>
                                          <p:endCondLst>
                                            <p:cond evt="onStopAudio" delay="0">
                                              <p:tgtEl>
                                                <p:sldTgt/>
                                              </p:tgtEl>
                                            </p:cond>
                                          </p:endCondLst>
                                        </p:cTn>
                                        <p:tgtEl>
                                          <p:sndTgt r:embed="rId3" name="Pencil Check"/>
                                        </p:tgtEl>
                                      </p:cMediaNode>
                                    </p:audio>
                                  </p:sub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541699"/>
                                        </p:tgtEl>
                                        <p:attrNameLst>
                                          <p:attrName>style.visibility</p:attrName>
                                        </p:attrNameLst>
                                      </p:cBhvr>
                                      <p:to>
                                        <p:strVal val="visible"/>
                                      </p:to>
                                    </p:set>
                                    <p:animEffect transition="in" filter="wipe(up)">
                                      <p:cBhvr>
                                        <p:cTn id="15" dur="500"/>
                                        <p:tgtEl>
                                          <p:spTgt spid="541699"/>
                                        </p:tgtEl>
                                      </p:cBhvr>
                                    </p:animEffect>
                                  </p:childTnLst>
                                  <p:subTnLst>
                                    <p:audio>
                                      <p:cMediaNode>
                                        <p:cTn display="0" masterRel="sameClick">
                                          <p:stCondLst>
                                            <p:cond evt="begin" delay="0">
                                              <p:tn val="13"/>
                                            </p:cond>
                                          </p:stCondLst>
                                          <p:endCondLst>
                                            <p:cond evt="onStopAudio" delay="0">
                                              <p:tgtEl>
                                                <p:sldTgt/>
                                              </p:tgtEl>
                                            </p:cond>
                                          </p:endCondLst>
                                        </p:cTn>
                                        <p:tgtEl>
                                          <p:sndTgt r:embed="rId3" name="Pencil Check"/>
                                        </p:tgtEl>
                                      </p:cMediaNode>
                                    </p:audio>
                                  </p:sub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541700"/>
                                        </p:tgtEl>
                                        <p:attrNameLst>
                                          <p:attrName>style.visibility</p:attrName>
                                        </p:attrNameLst>
                                      </p:cBhvr>
                                      <p:to>
                                        <p:strVal val="visible"/>
                                      </p:to>
                                    </p:set>
                                    <p:animEffect transition="in" filter="wipe(up)">
                                      <p:cBhvr>
                                        <p:cTn id="19" dur="500"/>
                                        <p:tgtEl>
                                          <p:spTgt spid="541700"/>
                                        </p:tgtEl>
                                      </p:cBhvr>
                                    </p:animEffect>
                                  </p:childTnLst>
                                  <p:subTnLst>
                                    <p:audio>
                                      <p:cMediaNode>
                                        <p:cTn display="0" masterRel="sameClick">
                                          <p:stCondLst>
                                            <p:cond evt="begin" delay="0">
                                              <p:tn val="17"/>
                                            </p:cond>
                                          </p:stCondLst>
                                          <p:endCondLst>
                                            <p:cond evt="onStopAudio" delay="0">
                                              <p:tgtEl>
                                                <p:sldTgt/>
                                              </p:tgtEl>
                                            </p:cond>
                                          </p:endCondLst>
                                        </p:cTn>
                                        <p:tgtEl>
                                          <p:sndTgt r:embed="rId3" name="Pencil Check"/>
                                        </p:tgtEl>
                                      </p:cMediaNode>
                                    </p:audio>
                                  </p:sub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41701"/>
                                        </p:tgtEl>
                                        <p:attrNameLst>
                                          <p:attrName>style.visibility</p:attrName>
                                        </p:attrNameLst>
                                      </p:cBhvr>
                                      <p:to>
                                        <p:strVal val="visible"/>
                                      </p:to>
                                    </p:set>
                                    <p:animEffect transition="in" filter="wipe(up)">
                                      <p:cBhvr>
                                        <p:cTn id="23" dur="500"/>
                                        <p:tgtEl>
                                          <p:spTgt spid="541701"/>
                                        </p:tgtEl>
                                      </p:cBhvr>
                                    </p:animEffect>
                                  </p:childTnLst>
                                  <p:subTnLst>
                                    <p:audio>
                                      <p:cMediaNode>
                                        <p:cTn display="0" masterRel="sameClick">
                                          <p:stCondLst>
                                            <p:cond evt="begin" delay="0">
                                              <p:tn val="21"/>
                                            </p:cond>
                                          </p:stCondLst>
                                          <p:endCondLst>
                                            <p:cond evt="onStopAudio" delay="0">
                                              <p:tgtEl>
                                                <p:sldTgt/>
                                              </p:tgtEl>
                                            </p:cond>
                                          </p:endCondLst>
                                        </p:cTn>
                                        <p:tgtEl>
                                          <p:sndTgt r:embed="rId3" name="Pencil Check"/>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41704"/>
                                        </p:tgtEl>
                                        <p:attrNameLst>
                                          <p:attrName>style.visibility</p:attrName>
                                        </p:attrNameLst>
                                      </p:cBhvr>
                                      <p:to>
                                        <p:strVal val="visible"/>
                                      </p:to>
                                    </p:set>
                                    <p:anim calcmode="lin" valueType="num">
                                      <p:cBhvr additive="base">
                                        <p:cTn id="28" dur="500" fill="hold"/>
                                        <p:tgtEl>
                                          <p:spTgt spid="541704"/>
                                        </p:tgtEl>
                                        <p:attrNameLst>
                                          <p:attrName>ppt_x</p:attrName>
                                        </p:attrNameLst>
                                      </p:cBhvr>
                                      <p:tavLst>
                                        <p:tav tm="0">
                                          <p:val>
                                            <p:strVal val="1+#ppt_w/2"/>
                                          </p:val>
                                        </p:tav>
                                        <p:tav tm="100000">
                                          <p:val>
                                            <p:strVal val="#ppt_x"/>
                                          </p:val>
                                        </p:tav>
                                      </p:tavLst>
                                    </p:anim>
                                    <p:anim calcmode="lin" valueType="num">
                                      <p:cBhvr additive="base">
                                        <p:cTn id="29" dur="500" fill="hold"/>
                                        <p:tgtEl>
                                          <p:spTgt spid="5417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541705"/>
                                        </p:tgtEl>
                                        <p:attrNameLst>
                                          <p:attrName>style.visibility</p:attrName>
                                        </p:attrNameLst>
                                      </p:cBhvr>
                                      <p:to>
                                        <p:strVal val="visible"/>
                                      </p:to>
                                    </p:set>
                                    <p:anim calcmode="lin" valueType="num">
                                      <p:cBhvr additive="base">
                                        <p:cTn id="34" dur="500" fill="hold"/>
                                        <p:tgtEl>
                                          <p:spTgt spid="541705"/>
                                        </p:tgtEl>
                                        <p:attrNameLst>
                                          <p:attrName>ppt_x</p:attrName>
                                        </p:attrNameLst>
                                      </p:cBhvr>
                                      <p:tavLst>
                                        <p:tav tm="0">
                                          <p:val>
                                            <p:strVal val="1+#ppt_w/2"/>
                                          </p:val>
                                        </p:tav>
                                        <p:tav tm="100000">
                                          <p:val>
                                            <p:strVal val="#ppt_x"/>
                                          </p:val>
                                        </p:tav>
                                      </p:tavLst>
                                    </p:anim>
                                    <p:anim calcmode="lin" valueType="num">
                                      <p:cBhvr additive="base">
                                        <p:cTn id="35" dur="500" fill="hold"/>
                                        <p:tgtEl>
                                          <p:spTgt spid="5417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541706"/>
                                        </p:tgtEl>
                                        <p:attrNameLst>
                                          <p:attrName>style.visibility</p:attrName>
                                        </p:attrNameLst>
                                      </p:cBhvr>
                                      <p:to>
                                        <p:strVal val="visible"/>
                                      </p:to>
                                    </p:set>
                                    <p:anim calcmode="lin" valueType="num">
                                      <p:cBhvr additive="base">
                                        <p:cTn id="40" dur="500" fill="hold"/>
                                        <p:tgtEl>
                                          <p:spTgt spid="541706"/>
                                        </p:tgtEl>
                                        <p:attrNameLst>
                                          <p:attrName>ppt_x</p:attrName>
                                        </p:attrNameLst>
                                      </p:cBhvr>
                                      <p:tavLst>
                                        <p:tav tm="0">
                                          <p:val>
                                            <p:strVal val="1+#ppt_w/2"/>
                                          </p:val>
                                        </p:tav>
                                        <p:tav tm="100000">
                                          <p:val>
                                            <p:strVal val="#ppt_x"/>
                                          </p:val>
                                        </p:tav>
                                      </p:tavLst>
                                    </p:anim>
                                    <p:anim calcmode="lin" valueType="num">
                                      <p:cBhvr additive="base">
                                        <p:cTn id="41" dur="500" fill="hold"/>
                                        <p:tgtEl>
                                          <p:spTgt spid="5417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animBg="1" autoUpdateAnimBg="0"/>
      <p:bldP spid="541705" grpId="0" animBg="1" autoUpdateAnimBg="0"/>
      <p:bldP spid="54170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3885"/>
          <a:stretch>
            <a:fillRect/>
          </a:stretch>
        </p:blipFill>
        <p:spPr bwMode="auto">
          <a:xfrm>
            <a:off x="3787093" y="2622550"/>
            <a:ext cx="513585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341313" y="457200"/>
            <a:ext cx="7772400" cy="762000"/>
          </a:xfrm>
        </p:spPr>
        <p:txBody>
          <a:bodyPr/>
          <a:lstStyle/>
          <a:p>
            <a:pPr eaLnBrk="1" hangingPunct="1"/>
            <a:r>
              <a:rPr lang="en-US" dirty="0" smtClean="0"/>
              <a:t>Homologous structures</a:t>
            </a:r>
          </a:p>
        </p:txBody>
      </p:sp>
      <p:sp>
        <p:nvSpPr>
          <p:cNvPr id="545795" name="Rectangle 3" descr="Rectangle: Click to edit Master text styles&#10;Second level&#10;Third level&#10;Fourth level&#10;Fifth level"/>
          <p:cNvSpPr>
            <a:spLocks noGrp="1" noChangeArrowheads="1"/>
          </p:cNvSpPr>
          <p:nvPr>
            <p:ph type="body" idx="1"/>
          </p:nvPr>
        </p:nvSpPr>
        <p:spPr>
          <a:xfrm>
            <a:off x="304800" y="1098550"/>
            <a:ext cx="8297862" cy="5378450"/>
          </a:xfrm>
        </p:spPr>
        <p:txBody>
          <a:bodyPr/>
          <a:lstStyle/>
          <a:p>
            <a:pPr eaLnBrk="1" hangingPunct="1"/>
            <a:r>
              <a:rPr lang="en-US" sz="2800" dirty="0" smtClean="0">
                <a:solidFill>
                  <a:srgbClr val="002060"/>
                </a:solidFill>
              </a:rPr>
              <a:t>Structures that come from the same </a:t>
            </a:r>
            <a:r>
              <a:rPr lang="en-US" sz="2800" u="sng" dirty="0" smtClean="0">
                <a:solidFill>
                  <a:srgbClr val="CC0000"/>
                </a:solidFill>
              </a:rPr>
              <a:t>origin</a:t>
            </a:r>
            <a:endParaRPr lang="en-US" sz="2800" dirty="0" smtClean="0"/>
          </a:p>
          <a:p>
            <a:pPr lvl="2" eaLnBrk="1" hangingPunct="1"/>
            <a:r>
              <a:rPr lang="en-US" dirty="0" smtClean="0"/>
              <a:t>homo- = </a:t>
            </a:r>
            <a:r>
              <a:rPr lang="en-US" u="sng" dirty="0" smtClean="0">
                <a:solidFill>
                  <a:srgbClr val="C00000"/>
                </a:solidFill>
              </a:rPr>
              <a:t>same</a:t>
            </a:r>
            <a:r>
              <a:rPr lang="en-US" dirty="0" smtClean="0">
                <a:solidFill>
                  <a:srgbClr val="C00000"/>
                </a:solidFill>
              </a:rPr>
              <a:t>	</a:t>
            </a:r>
            <a:r>
              <a:rPr lang="en-US" dirty="0" smtClean="0"/>
              <a:t>-</a:t>
            </a:r>
            <a:r>
              <a:rPr lang="en-US" dirty="0" err="1" smtClean="0"/>
              <a:t>logous</a:t>
            </a:r>
            <a:r>
              <a:rPr lang="en-US" dirty="0" smtClean="0"/>
              <a:t> = </a:t>
            </a:r>
            <a:r>
              <a:rPr lang="en-US" u="sng" dirty="0" smtClean="0">
                <a:solidFill>
                  <a:srgbClr val="C00000"/>
                </a:solidFill>
              </a:rPr>
              <a:t>information</a:t>
            </a:r>
          </a:p>
          <a:p>
            <a:pPr eaLnBrk="1" hangingPunct="1"/>
            <a:r>
              <a:rPr lang="en-US" sz="2800" dirty="0" smtClean="0"/>
              <a:t>Forelimbs of human, cats, whales, &amp; bats </a:t>
            </a:r>
          </a:p>
          <a:p>
            <a:pPr lvl="1" eaLnBrk="1" hangingPunct="1"/>
            <a:r>
              <a:rPr lang="en-US" sz="2400" u="sng" dirty="0" smtClean="0">
                <a:solidFill>
                  <a:srgbClr val="CC0000"/>
                </a:solidFill>
              </a:rPr>
              <a:t>same structure</a:t>
            </a:r>
          </a:p>
          <a:p>
            <a:pPr lvl="2" eaLnBrk="1" hangingPunct="1"/>
            <a:r>
              <a:rPr lang="en-US" sz="2000" dirty="0" smtClean="0"/>
              <a:t>on the inside</a:t>
            </a:r>
            <a:endParaRPr lang="en-US" sz="2000" u="sng" dirty="0" smtClean="0">
              <a:solidFill>
                <a:srgbClr val="CC0000"/>
              </a:solidFill>
            </a:endParaRPr>
          </a:p>
          <a:p>
            <a:pPr lvl="1" eaLnBrk="1" hangingPunct="1"/>
            <a:r>
              <a:rPr lang="en-US" sz="2400" dirty="0" smtClean="0">
                <a:solidFill>
                  <a:schemeClr val="accent4"/>
                </a:solidFill>
              </a:rPr>
              <a:t>same </a:t>
            </a:r>
            <a:r>
              <a:rPr lang="en-US" sz="2400" u="sng" dirty="0" smtClean="0">
                <a:solidFill>
                  <a:srgbClr val="CC0000"/>
                </a:solidFill>
              </a:rPr>
              <a:t>development</a:t>
            </a:r>
            <a:br>
              <a:rPr lang="en-US" sz="2400" u="sng" dirty="0" smtClean="0">
                <a:solidFill>
                  <a:srgbClr val="CC0000"/>
                </a:solidFill>
              </a:rPr>
            </a:br>
            <a:r>
              <a:rPr lang="en-US" sz="2400" dirty="0" smtClean="0">
                <a:solidFill>
                  <a:schemeClr val="accent4"/>
                </a:solidFill>
              </a:rPr>
              <a:t>in embryo </a:t>
            </a:r>
          </a:p>
          <a:p>
            <a:pPr lvl="1" eaLnBrk="1" hangingPunct="1"/>
            <a:r>
              <a:rPr lang="en-US" sz="2400" u="sng" dirty="0" smtClean="0">
                <a:solidFill>
                  <a:srgbClr val="CC0000"/>
                </a:solidFill>
              </a:rPr>
              <a:t>different functions</a:t>
            </a:r>
          </a:p>
          <a:p>
            <a:pPr lvl="2" eaLnBrk="1" hangingPunct="1"/>
            <a:r>
              <a:rPr lang="en-US" sz="2000" dirty="0" smtClean="0"/>
              <a:t>on the outside</a:t>
            </a:r>
            <a:endParaRPr lang="en-US" sz="2000" u="sng" dirty="0" smtClean="0">
              <a:solidFill>
                <a:srgbClr val="CC0000"/>
              </a:solidFill>
            </a:endParaRPr>
          </a:p>
          <a:p>
            <a:pPr lvl="1" eaLnBrk="1" hangingPunct="1"/>
            <a:r>
              <a:rPr lang="en-US" sz="2400" dirty="0" smtClean="0">
                <a:solidFill>
                  <a:schemeClr val="accent4"/>
                </a:solidFill>
              </a:rPr>
              <a:t>evidence of</a:t>
            </a:r>
            <a:br>
              <a:rPr lang="en-US" sz="2400" dirty="0" smtClean="0">
                <a:solidFill>
                  <a:schemeClr val="accent4"/>
                </a:solidFill>
              </a:rPr>
            </a:br>
            <a:r>
              <a:rPr lang="en-US" sz="2400" u="sng" dirty="0" smtClean="0">
                <a:solidFill>
                  <a:srgbClr val="CC0000"/>
                </a:solidFill>
              </a:rPr>
              <a:t>common ancestor</a:t>
            </a:r>
            <a:r>
              <a:rPr lang="en-US" sz="2400" dirty="0" smtClean="0"/>
              <a:t> </a:t>
            </a:r>
          </a:p>
        </p:txBody>
      </p:sp>
    </p:spTree>
    <p:extLst>
      <p:ext uri="{BB962C8B-B14F-4D97-AF65-F5344CB8AC3E}">
        <p14:creationId xmlns:p14="http://schemas.microsoft.com/office/powerpoint/2010/main" val="381762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5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5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57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57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57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990600"/>
            <a:ext cx="278923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p:cNvPicPr>
            <a:picLocks noChangeAspect="1" noChangeArrowheads="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rcRect t="3178" r="3357"/>
          <a:stretch>
            <a:fillRect/>
          </a:stretch>
        </p:blipFill>
        <p:spPr bwMode="auto">
          <a:xfrm>
            <a:off x="6765743" y="3044031"/>
            <a:ext cx="237825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Grp="1" noChangeArrowheads="1"/>
          </p:cNvSpPr>
          <p:nvPr>
            <p:ph type="title"/>
          </p:nvPr>
        </p:nvSpPr>
        <p:spPr>
          <a:xfrm>
            <a:off x="315913" y="381000"/>
            <a:ext cx="7772400" cy="762000"/>
          </a:xfrm>
        </p:spPr>
        <p:txBody>
          <a:bodyPr/>
          <a:lstStyle/>
          <a:p>
            <a:pPr eaLnBrk="1" hangingPunct="1"/>
            <a:r>
              <a:rPr lang="en-US" smtClean="0"/>
              <a:t>But don’t be fooled by these…</a:t>
            </a:r>
          </a:p>
        </p:txBody>
      </p:sp>
      <p:sp>
        <p:nvSpPr>
          <p:cNvPr id="547845" name="Rectangle 5" descr="Rectangle: Click to edit Master text styles&#10;Second level&#10;Third level&#10;Fourth level&#10;Fifth level"/>
          <p:cNvSpPr>
            <a:spLocks noChangeArrowheads="1"/>
          </p:cNvSpPr>
          <p:nvPr/>
        </p:nvSpPr>
        <p:spPr bwMode="auto">
          <a:xfrm>
            <a:off x="1066800" y="990600"/>
            <a:ext cx="77724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SzPct val="120000"/>
              <a:buFont typeface="Wingdings" pitchFamily="2" charset="2"/>
              <a:buChar char="§"/>
            </a:pPr>
            <a:r>
              <a:rPr lang="en-US" sz="3000" b="1" u="sng" dirty="0">
                <a:solidFill>
                  <a:srgbClr val="C00000"/>
                </a:solidFill>
              </a:rPr>
              <a:t>Analogous</a:t>
            </a:r>
            <a:r>
              <a:rPr lang="en-US" sz="3000" b="1" dirty="0">
                <a:solidFill>
                  <a:srgbClr val="0F116A"/>
                </a:solidFill>
              </a:rPr>
              <a:t> structures</a:t>
            </a:r>
          </a:p>
          <a:p>
            <a:pPr marL="742950" lvl="1" indent="-285750" fontAlgn="base">
              <a:spcBef>
                <a:spcPct val="20000"/>
              </a:spcBef>
              <a:spcAft>
                <a:spcPct val="0"/>
              </a:spcAft>
              <a:buSzPct val="60000"/>
              <a:buFont typeface="Wingdings" pitchFamily="2" charset="2"/>
              <a:buChar char="u"/>
            </a:pPr>
            <a:r>
              <a:rPr lang="en-US" sz="2800" b="1" u="sng" dirty="0">
                <a:solidFill>
                  <a:srgbClr val="C00000"/>
                </a:solidFill>
              </a:rPr>
              <a:t>look similar</a:t>
            </a:r>
          </a:p>
          <a:p>
            <a:pPr marL="1143000" lvl="2" indent="-228600" fontAlgn="base">
              <a:spcBef>
                <a:spcPct val="20000"/>
              </a:spcBef>
              <a:spcAft>
                <a:spcPct val="0"/>
              </a:spcAft>
              <a:buClr>
                <a:srgbClr val="6F89F7"/>
              </a:buClr>
              <a:buSzPct val="95000"/>
              <a:buFont typeface="Wingdings" pitchFamily="2" charset="2"/>
              <a:buChar char="§"/>
            </a:pPr>
            <a:r>
              <a:rPr lang="en-US" sz="2400" b="1" dirty="0">
                <a:solidFill>
                  <a:srgbClr val="0F116A"/>
                </a:solidFill>
              </a:rPr>
              <a:t>on the outside</a:t>
            </a:r>
          </a:p>
          <a:p>
            <a:pPr marL="742950" lvl="1" indent="-285750" fontAlgn="base">
              <a:spcBef>
                <a:spcPct val="20000"/>
              </a:spcBef>
              <a:spcAft>
                <a:spcPct val="0"/>
              </a:spcAft>
              <a:buSzPct val="60000"/>
              <a:buFont typeface="Wingdings" pitchFamily="2" charset="2"/>
              <a:buChar char="u"/>
            </a:pPr>
            <a:r>
              <a:rPr lang="en-US" sz="2800" b="1" dirty="0">
                <a:solidFill>
                  <a:srgbClr val="40458C"/>
                </a:solidFill>
              </a:rPr>
              <a:t>same </a:t>
            </a:r>
            <a:r>
              <a:rPr lang="en-US" sz="2800" b="1" u="sng" dirty="0">
                <a:solidFill>
                  <a:srgbClr val="C00000"/>
                </a:solidFill>
              </a:rPr>
              <a:t>function</a:t>
            </a:r>
          </a:p>
          <a:p>
            <a:pPr marL="742950" lvl="1" indent="-285750" fontAlgn="base">
              <a:spcBef>
                <a:spcPct val="20000"/>
              </a:spcBef>
              <a:spcAft>
                <a:spcPct val="0"/>
              </a:spcAft>
              <a:buSzPct val="60000"/>
              <a:buFont typeface="Wingdings" pitchFamily="2" charset="2"/>
              <a:buChar char="u"/>
            </a:pPr>
            <a:r>
              <a:rPr lang="en-US" sz="2800" b="1" u="sng" dirty="0">
                <a:solidFill>
                  <a:srgbClr val="C00000"/>
                </a:solidFill>
              </a:rPr>
              <a:t>different</a:t>
            </a:r>
            <a:r>
              <a:rPr lang="en-US" sz="2800" b="1" dirty="0">
                <a:solidFill>
                  <a:srgbClr val="40458C"/>
                </a:solidFill>
              </a:rPr>
              <a:t> structure </a:t>
            </a:r>
            <a:r>
              <a:rPr lang="en-US" sz="2800" b="1" dirty="0" smtClean="0">
                <a:solidFill>
                  <a:srgbClr val="40458C"/>
                </a:solidFill>
              </a:rPr>
              <a:t>&amp;</a:t>
            </a:r>
            <a:br>
              <a:rPr lang="en-US" sz="2800" b="1" dirty="0" smtClean="0">
                <a:solidFill>
                  <a:srgbClr val="40458C"/>
                </a:solidFill>
              </a:rPr>
            </a:br>
            <a:r>
              <a:rPr lang="en-US" sz="2800" b="1" dirty="0" smtClean="0">
                <a:solidFill>
                  <a:srgbClr val="40458C"/>
                </a:solidFill>
              </a:rPr>
              <a:t>development</a:t>
            </a:r>
            <a:endParaRPr lang="en-US" sz="2800" b="1" dirty="0">
              <a:solidFill>
                <a:srgbClr val="40458C"/>
              </a:solidFill>
            </a:endParaRPr>
          </a:p>
          <a:p>
            <a:pPr marL="1143000" lvl="2" indent="-228600" fontAlgn="base">
              <a:spcBef>
                <a:spcPct val="20000"/>
              </a:spcBef>
              <a:spcAft>
                <a:spcPct val="0"/>
              </a:spcAft>
              <a:buClr>
                <a:srgbClr val="6F89F7"/>
              </a:buClr>
              <a:buSzPct val="95000"/>
              <a:buFont typeface="Wingdings" pitchFamily="2" charset="2"/>
              <a:buChar char="§"/>
            </a:pPr>
            <a:r>
              <a:rPr lang="en-US" sz="2400" b="1" dirty="0">
                <a:solidFill>
                  <a:srgbClr val="0F116A"/>
                </a:solidFill>
              </a:rPr>
              <a:t>on the inside</a:t>
            </a:r>
          </a:p>
          <a:p>
            <a:pPr marL="742950" lvl="1" indent="-285750" fontAlgn="base">
              <a:spcBef>
                <a:spcPct val="20000"/>
              </a:spcBef>
              <a:spcAft>
                <a:spcPct val="0"/>
              </a:spcAft>
              <a:buSzPct val="60000"/>
              <a:buFont typeface="Wingdings" pitchFamily="2" charset="2"/>
              <a:buChar char="u"/>
            </a:pPr>
            <a:r>
              <a:rPr lang="en-US" sz="2800" b="1" u="sng" dirty="0">
                <a:solidFill>
                  <a:srgbClr val="C00000"/>
                </a:solidFill>
              </a:rPr>
              <a:t>different origin</a:t>
            </a:r>
          </a:p>
          <a:p>
            <a:pPr marL="1200150" lvl="2" indent="-285750" fontAlgn="base">
              <a:spcBef>
                <a:spcPct val="20000"/>
              </a:spcBef>
              <a:spcAft>
                <a:spcPct val="0"/>
              </a:spcAft>
              <a:buClr>
                <a:srgbClr val="40458C"/>
              </a:buClr>
              <a:buSzPct val="60000"/>
              <a:buFont typeface="Wingdings" pitchFamily="2" charset="2"/>
              <a:buChar char="u"/>
            </a:pPr>
            <a:r>
              <a:rPr lang="en-US" sz="2800" b="1" dirty="0" smtClean="0"/>
              <a:t>Developed because of</a:t>
            </a:r>
            <a:br>
              <a:rPr lang="en-US" sz="2800" b="1" dirty="0" smtClean="0"/>
            </a:br>
            <a:r>
              <a:rPr lang="en-US" sz="2800" b="1" dirty="0" smtClean="0"/>
              <a:t>similar </a:t>
            </a:r>
            <a:r>
              <a:rPr lang="en-US" sz="2800" b="1" u="sng" dirty="0" smtClean="0">
                <a:solidFill>
                  <a:srgbClr val="C00000"/>
                </a:solidFill>
              </a:rPr>
              <a:t>selection pressure</a:t>
            </a:r>
            <a:endParaRPr lang="en-US" sz="2800" b="1" u="sng" dirty="0">
              <a:solidFill>
                <a:srgbClr val="C00000"/>
              </a:solidFill>
            </a:endParaRPr>
          </a:p>
        </p:txBody>
      </p:sp>
      <p:pic>
        <p:nvPicPr>
          <p:cNvPr id="547847" name="Picture 7" descr="pengui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750" y="5561013"/>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848" name="AutoShape 8"/>
          <p:cNvSpPr>
            <a:spLocks noChangeArrowheads="1"/>
          </p:cNvSpPr>
          <p:nvPr/>
        </p:nvSpPr>
        <p:spPr bwMode="auto">
          <a:xfrm flipH="1">
            <a:off x="39687" y="3935413"/>
            <a:ext cx="1712912" cy="1100137"/>
          </a:xfrm>
          <a:prstGeom prst="wedgeEllipseCallout">
            <a:avLst>
              <a:gd name="adj1" fmla="val -4525"/>
              <a:gd name="adj2" fmla="val 97760"/>
            </a:avLst>
          </a:prstGeom>
          <a:solidFill>
            <a:srgbClr val="FFEA18"/>
          </a:solidFill>
          <a:ln w="38100">
            <a:solidFill>
              <a:srgbClr val="CC0000"/>
            </a:solidFill>
            <a:miter lim="800000"/>
            <a:headEnd/>
            <a:tailEnd/>
          </a:ln>
        </p:spPr>
        <p:txBody>
          <a:bodyPr wrap="none" lIns="0" tIns="0" rIns="0" bIns="0" anchor="ctr"/>
          <a:lstStyle/>
          <a:p>
            <a:pPr algn="ctr" eaLnBrk="0" fontAlgn="base" hangingPunct="0">
              <a:spcBef>
                <a:spcPct val="0"/>
              </a:spcBef>
              <a:spcAft>
                <a:spcPct val="0"/>
              </a:spcAft>
            </a:pPr>
            <a:r>
              <a:rPr lang="en-US" sz="1600" b="1">
                <a:solidFill>
                  <a:srgbClr val="0F116A"/>
                </a:solidFill>
                <a:latin typeface="Comic Sans MS" pitchFamily="66" charset="0"/>
              </a:rPr>
              <a:t>How is a bird</a:t>
            </a:r>
            <a:br>
              <a:rPr lang="en-US" sz="1600" b="1">
                <a:solidFill>
                  <a:srgbClr val="0F116A"/>
                </a:solidFill>
                <a:latin typeface="Comic Sans MS" pitchFamily="66" charset="0"/>
              </a:rPr>
            </a:br>
            <a:r>
              <a:rPr lang="en-US" sz="1600" b="1">
                <a:solidFill>
                  <a:srgbClr val="0F116A"/>
                </a:solidFill>
                <a:latin typeface="Comic Sans MS" pitchFamily="66" charset="0"/>
              </a:rPr>
              <a:t>like a bug? </a:t>
            </a:r>
          </a:p>
        </p:txBody>
      </p:sp>
      <p:sp>
        <p:nvSpPr>
          <p:cNvPr id="47110" name="Rectangle 6"/>
          <p:cNvSpPr>
            <a:spLocks noChangeArrowheads="1"/>
          </p:cNvSpPr>
          <p:nvPr/>
        </p:nvSpPr>
        <p:spPr bwMode="auto">
          <a:xfrm>
            <a:off x="1123950" y="6064250"/>
            <a:ext cx="7761287" cy="488950"/>
          </a:xfrm>
          <a:prstGeom prst="rect">
            <a:avLst/>
          </a:prstGeom>
          <a:solidFill>
            <a:srgbClr val="FFCC18"/>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sz="2600" b="1" dirty="0">
                <a:solidFill>
                  <a:srgbClr val="0F116A"/>
                </a:solidFill>
              </a:rPr>
              <a:t>Solving a similar problem with a similar solution</a:t>
            </a:r>
            <a:endParaRPr lang="en-US" sz="3000" b="1" dirty="0">
              <a:solidFill>
                <a:srgbClr val="0F116A"/>
              </a:solidFill>
            </a:endParaRPr>
          </a:p>
        </p:txBody>
      </p:sp>
    </p:spTree>
    <p:extLst>
      <p:ext uri="{BB962C8B-B14F-4D97-AF65-F5344CB8AC3E}">
        <p14:creationId xmlns:p14="http://schemas.microsoft.com/office/powerpoint/2010/main" val="194312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78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78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78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78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784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784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784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7845">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7845">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8" grpId="0" animBg="1"/>
      <p:bldP spid="471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381000"/>
            <a:ext cx="7772400" cy="762000"/>
          </a:xfrm>
        </p:spPr>
        <p:txBody>
          <a:bodyPr/>
          <a:lstStyle/>
          <a:p>
            <a:pPr eaLnBrk="1" hangingPunct="1"/>
            <a:r>
              <a:rPr lang="en-US" dirty="0" smtClean="0"/>
              <a:t>Analogous structures</a:t>
            </a:r>
          </a:p>
        </p:txBody>
      </p:sp>
      <p:sp>
        <p:nvSpPr>
          <p:cNvPr id="48132" name="Rectangle 4" descr="Rectangle: Click to edit Master text styles&#10;Second level&#10;Third level&#10;Fourth level&#10;Fifth level"/>
          <p:cNvSpPr>
            <a:spLocks noChangeArrowheads="1"/>
          </p:cNvSpPr>
          <p:nvPr/>
        </p:nvSpPr>
        <p:spPr bwMode="auto">
          <a:xfrm>
            <a:off x="609600" y="1066800"/>
            <a:ext cx="777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SzPct val="120000"/>
              <a:buFont typeface="Wingdings" pitchFamily="2" charset="2"/>
              <a:buChar char="§"/>
            </a:pPr>
            <a:r>
              <a:rPr lang="en-US" sz="3000" b="1" dirty="0">
                <a:solidFill>
                  <a:srgbClr val="0F116A"/>
                </a:solidFill>
              </a:rPr>
              <a:t>Dolphins: </a:t>
            </a:r>
            <a:r>
              <a:rPr lang="en-US" sz="3000" b="1" u="sng" dirty="0">
                <a:solidFill>
                  <a:srgbClr val="CC0000"/>
                </a:solidFill>
              </a:rPr>
              <a:t>aquatic mammal</a:t>
            </a:r>
            <a:endParaRPr lang="en-US" sz="3000" b="1" dirty="0">
              <a:solidFill>
                <a:srgbClr val="0F116A"/>
              </a:solidFill>
            </a:endParaRPr>
          </a:p>
          <a:p>
            <a:pPr marL="342900" indent="-342900" fontAlgn="base">
              <a:spcBef>
                <a:spcPct val="20000"/>
              </a:spcBef>
              <a:spcAft>
                <a:spcPct val="0"/>
              </a:spcAft>
              <a:buSzPct val="120000"/>
              <a:buFont typeface="Wingdings" pitchFamily="2" charset="2"/>
              <a:buChar char="§"/>
            </a:pPr>
            <a:r>
              <a:rPr lang="en-US" sz="3000" b="1" dirty="0" smtClean="0">
                <a:solidFill>
                  <a:srgbClr val="0F116A"/>
                </a:solidFill>
              </a:rPr>
              <a:t>Sharks: </a:t>
            </a:r>
            <a:r>
              <a:rPr lang="en-US" sz="3000" b="1" u="sng" dirty="0">
                <a:solidFill>
                  <a:srgbClr val="CC0000"/>
                </a:solidFill>
              </a:rPr>
              <a:t>aquatic </a:t>
            </a:r>
            <a:r>
              <a:rPr lang="en-US" sz="3000" b="1" u="sng" dirty="0" smtClean="0">
                <a:solidFill>
                  <a:srgbClr val="CC0000"/>
                </a:solidFill>
              </a:rPr>
              <a:t>cartilaginous fish</a:t>
            </a:r>
            <a:endParaRPr lang="en-US" sz="3000" b="1" dirty="0">
              <a:solidFill>
                <a:srgbClr val="0F116A"/>
              </a:solidFill>
            </a:endParaRPr>
          </a:p>
          <a:p>
            <a:pPr marL="742950" lvl="1" indent="-285750" fontAlgn="base">
              <a:spcBef>
                <a:spcPct val="20000"/>
              </a:spcBef>
              <a:spcAft>
                <a:spcPct val="0"/>
              </a:spcAft>
              <a:buSzPct val="60000"/>
              <a:buFont typeface="Wingdings" pitchFamily="2" charset="2"/>
              <a:buChar char="u"/>
            </a:pPr>
            <a:r>
              <a:rPr lang="en-US" sz="2800" b="1" dirty="0">
                <a:solidFill>
                  <a:srgbClr val="40458C"/>
                </a:solidFill>
              </a:rPr>
              <a:t>both adapted to </a:t>
            </a:r>
            <a:br>
              <a:rPr lang="en-US" sz="2800" b="1" dirty="0">
                <a:solidFill>
                  <a:srgbClr val="40458C"/>
                </a:solidFill>
              </a:rPr>
            </a:br>
            <a:r>
              <a:rPr lang="en-US" sz="2800" b="1" dirty="0">
                <a:solidFill>
                  <a:srgbClr val="40458C"/>
                </a:solidFill>
              </a:rPr>
              <a:t>life in the sea</a:t>
            </a:r>
          </a:p>
          <a:p>
            <a:pPr marL="742950" lvl="1" indent="-285750" fontAlgn="base">
              <a:spcBef>
                <a:spcPct val="20000"/>
              </a:spcBef>
              <a:spcAft>
                <a:spcPct val="0"/>
              </a:spcAft>
              <a:buClr>
                <a:srgbClr val="40458C"/>
              </a:buClr>
              <a:buSzPct val="60000"/>
              <a:buFont typeface="Wingdings" pitchFamily="2" charset="2"/>
              <a:buChar char="u"/>
            </a:pPr>
            <a:r>
              <a:rPr lang="en-US" sz="2800" b="1" u="sng" dirty="0">
                <a:solidFill>
                  <a:srgbClr val="CC0000"/>
                </a:solidFill>
              </a:rPr>
              <a:t>not closely related</a:t>
            </a:r>
            <a:endParaRPr lang="en-US" sz="2800" b="1" dirty="0">
              <a:solidFill>
                <a:srgbClr val="40458C"/>
              </a:solidFill>
            </a:endParaRPr>
          </a:p>
        </p:txBody>
      </p:sp>
      <p:pic>
        <p:nvPicPr>
          <p:cNvPr id="481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869" y="3733800"/>
            <a:ext cx="3622731" cy="2717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1746" name="Picture 2" descr="File:Tiburó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476500"/>
            <a:ext cx="3190875" cy="319087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3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7350" y="457200"/>
            <a:ext cx="7772400" cy="762000"/>
          </a:xfrm>
        </p:spPr>
        <p:txBody>
          <a:bodyPr/>
          <a:lstStyle/>
          <a:p>
            <a:pPr eaLnBrk="1" hangingPunct="1"/>
            <a:r>
              <a:rPr lang="en-US" dirty="0" smtClean="0"/>
              <a:t>Vestigial structures</a:t>
            </a:r>
          </a:p>
        </p:txBody>
      </p:sp>
      <p:sp>
        <p:nvSpPr>
          <p:cNvPr id="51203" name="Rectangle 3" descr="Rectangle: Click to edit Master text styles&#10;Second level&#10;Third level&#10;Fourth level&#10;Fifth level"/>
          <p:cNvSpPr>
            <a:spLocks noGrp="1" noChangeArrowheads="1"/>
          </p:cNvSpPr>
          <p:nvPr>
            <p:ph type="body" idx="1"/>
          </p:nvPr>
        </p:nvSpPr>
        <p:spPr>
          <a:xfrm>
            <a:off x="609600" y="1066800"/>
            <a:ext cx="8001000" cy="3429000"/>
          </a:xfrm>
        </p:spPr>
        <p:txBody>
          <a:bodyPr/>
          <a:lstStyle/>
          <a:p>
            <a:pPr eaLnBrk="1" hangingPunct="1"/>
            <a:r>
              <a:rPr lang="en-US" dirty="0" smtClean="0"/>
              <a:t>Evolutionary “leftovers”</a:t>
            </a:r>
          </a:p>
          <a:p>
            <a:pPr lvl="1" eaLnBrk="1" hangingPunct="1"/>
            <a:r>
              <a:rPr lang="en-US" dirty="0" smtClean="0"/>
              <a:t>Hind </a:t>
            </a:r>
            <a:r>
              <a:rPr lang="en-US" u="sng" dirty="0" smtClean="0">
                <a:solidFill>
                  <a:srgbClr val="C00000"/>
                </a:solidFill>
              </a:rPr>
              <a:t>leg bones</a:t>
            </a:r>
            <a:r>
              <a:rPr lang="en-US" dirty="0" smtClean="0"/>
              <a:t> on whale fossils</a:t>
            </a:r>
          </a:p>
          <a:p>
            <a:pPr lvl="1" eaLnBrk="1" hangingPunct="1"/>
            <a:r>
              <a:rPr lang="en-US" dirty="0" smtClean="0"/>
              <a:t>Vestigial </a:t>
            </a:r>
            <a:r>
              <a:rPr lang="en-US" u="sng" dirty="0" smtClean="0">
                <a:solidFill>
                  <a:srgbClr val="C00000"/>
                </a:solidFill>
              </a:rPr>
              <a:t>pelvis bones</a:t>
            </a:r>
            <a:r>
              <a:rPr lang="en-US" dirty="0" smtClean="0"/>
              <a:t> on modern whales</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45866"/>
            <a:ext cx="4648199" cy="382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2" descr="http://www.edwardtbabinski.us/mpm/HMPBK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71464"/>
            <a:ext cx="4373031" cy="327977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3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b="4694"/>
          <a:stretch>
            <a:fillRect/>
          </a:stretch>
        </p:blipFill>
        <p:spPr bwMode="auto">
          <a:xfrm>
            <a:off x="5189538" y="2836863"/>
            <a:ext cx="3954462"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a:xfrm>
            <a:off x="555625" y="457200"/>
            <a:ext cx="7772400" cy="762000"/>
          </a:xfrm>
        </p:spPr>
        <p:txBody>
          <a:bodyPr/>
          <a:lstStyle/>
          <a:p>
            <a:pPr eaLnBrk="1" hangingPunct="1"/>
            <a:r>
              <a:rPr lang="en-US" dirty="0" smtClean="0"/>
              <a:t>Evidence supporting evolution</a:t>
            </a:r>
          </a:p>
        </p:txBody>
      </p:sp>
      <p:sp>
        <p:nvSpPr>
          <p:cNvPr id="529412" name="Rectangle 4" descr="Rectangle: Click to edit Master text styles&#10;Second level&#10;Third level&#10;Fourth level&#10;Fifth level"/>
          <p:cNvSpPr>
            <a:spLocks noGrp="1" noChangeArrowheads="1"/>
          </p:cNvSpPr>
          <p:nvPr>
            <p:ph type="body" idx="1"/>
          </p:nvPr>
        </p:nvSpPr>
        <p:spPr>
          <a:xfrm>
            <a:off x="609600" y="1308100"/>
            <a:ext cx="6437313" cy="5245100"/>
          </a:xfrm>
        </p:spPr>
        <p:txBody>
          <a:bodyPr/>
          <a:lstStyle/>
          <a:p>
            <a:pPr marL="514350" indent="-514350" eaLnBrk="1" hangingPunct="1">
              <a:buFont typeface="+mj-lt"/>
              <a:buAutoNum type="arabicPeriod"/>
            </a:pPr>
            <a:r>
              <a:rPr lang="en-US" sz="2800" u="sng" dirty="0" smtClean="0">
                <a:solidFill>
                  <a:srgbClr val="CC0000"/>
                </a:solidFill>
              </a:rPr>
              <a:t>Fossil record</a:t>
            </a:r>
            <a:endParaRPr lang="en-US" sz="2800" dirty="0" smtClean="0"/>
          </a:p>
          <a:p>
            <a:pPr lvl="1" eaLnBrk="1" hangingPunct="1"/>
            <a:r>
              <a:rPr lang="en-US" sz="2600" dirty="0" smtClean="0"/>
              <a:t>shows change over time</a:t>
            </a:r>
          </a:p>
          <a:p>
            <a:pPr marL="514350" indent="-514350" eaLnBrk="1" hangingPunct="1">
              <a:buFont typeface="+mj-lt"/>
              <a:buAutoNum type="arabicPeriod"/>
            </a:pPr>
            <a:r>
              <a:rPr lang="en-US" sz="2800" u="sng" dirty="0" smtClean="0">
                <a:solidFill>
                  <a:srgbClr val="CC0000"/>
                </a:solidFill>
              </a:rPr>
              <a:t>Anatomical record</a:t>
            </a:r>
            <a:endParaRPr lang="en-US" sz="2800" dirty="0" smtClean="0"/>
          </a:p>
          <a:p>
            <a:pPr lvl="1" eaLnBrk="1" hangingPunct="1"/>
            <a:r>
              <a:rPr lang="en-US" sz="2600" dirty="0" smtClean="0"/>
              <a:t>comparing body structures</a:t>
            </a:r>
          </a:p>
          <a:p>
            <a:pPr marL="514350" indent="-514350" eaLnBrk="1" hangingPunct="1">
              <a:buFont typeface="+mj-lt"/>
              <a:buAutoNum type="arabicPeriod"/>
            </a:pPr>
            <a:r>
              <a:rPr lang="en-US" sz="2800" u="sng" dirty="0" smtClean="0">
                <a:solidFill>
                  <a:srgbClr val="CC0000"/>
                </a:solidFill>
              </a:rPr>
              <a:t>Molecular record</a:t>
            </a:r>
            <a:endParaRPr lang="en-US" sz="2800" dirty="0" smtClean="0"/>
          </a:p>
          <a:p>
            <a:pPr lvl="1" eaLnBrk="1" hangingPunct="1"/>
            <a:r>
              <a:rPr lang="en-US" sz="2600" dirty="0" smtClean="0"/>
              <a:t>comparing protein &amp; DNA sequences</a:t>
            </a:r>
          </a:p>
          <a:p>
            <a:pPr marL="514350" indent="-514350" eaLnBrk="1" hangingPunct="1">
              <a:buFont typeface="+mj-lt"/>
              <a:buAutoNum type="arabicPeriod"/>
            </a:pPr>
            <a:r>
              <a:rPr lang="en-US" sz="2800" u="sng" dirty="0" smtClean="0">
                <a:solidFill>
                  <a:srgbClr val="CC0000"/>
                </a:solidFill>
              </a:rPr>
              <a:t>Artificial selection</a:t>
            </a:r>
            <a:endParaRPr lang="en-US" sz="2800" dirty="0" smtClean="0"/>
          </a:p>
          <a:p>
            <a:pPr lvl="1" eaLnBrk="1" hangingPunct="1"/>
            <a:r>
              <a:rPr lang="en-US" sz="2600" dirty="0" smtClean="0"/>
              <a:t>human caused evolution</a:t>
            </a:r>
          </a:p>
        </p:txBody>
      </p:sp>
    </p:spTree>
    <p:extLst>
      <p:ext uri="{BB962C8B-B14F-4D97-AF65-F5344CB8AC3E}">
        <p14:creationId xmlns:p14="http://schemas.microsoft.com/office/powerpoint/2010/main" val="36650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94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94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94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94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94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94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19200"/>
            <a:ext cx="4038600" cy="4419600"/>
          </a:xfrm>
        </p:spPr>
        <p:txBody>
          <a:bodyPr/>
          <a:lstStyle/>
          <a:p>
            <a:r>
              <a:rPr lang="en-US" dirty="0" smtClean="0"/>
              <a:t>Dolphin caught in 2006 had two </a:t>
            </a:r>
            <a:r>
              <a:rPr lang="en-US" u="sng" dirty="0" smtClean="0">
                <a:solidFill>
                  <a:srgbClr val="C00000"/>
                </a:solidFill>
              </a:rPr>
              <a:t>hind limbs</a:t>
            </a:r>
          </a:p>
          <a:p>
            <a:r>
              <a:rPr lang="en-US" dirty="0" smtClean="0"/>
              <a:t>Possible re-emergence (through mutation) of a </a:t>
            </a:r>
            <a:r>
              <a:rPr lang="en-US" u="sng" dirty="0" smtClean="0">
                <a:solidFill>
                  <a:srgbClr val="C00000"/>
                </a:solidFill>
              </a:rPr>
              <a:t>vestigial</a:t>
            </a:r>
            <a:r>
              <a:rPr lang="en-US" dirty="0" smtClean="0"/>
              <a:t> trait</a:t>
            </a:r>
            <a:endParaRPr lang="en-US" dirty="0"/>
          </a:p>
        </p:txBody>
      </p:sp>
      <p:sp>
        <p:nvSpPr>
          <p:cNvPr id="3" name="Title 2"/>
          <p:cNvSpPr>
            <a:spLocks noGrp="1"/>
          </p:cNvSpPr>
          <p:nvPr>
            <p:ph type="title"/>
          </p:nvPr>
        </p:nvSpPr>
        <p:spPr>
          <a:xfrm>
            <a:off x="655864" y="457200"/>
            <a:ext cx="7772400" cy="762000"/>
          </a:xfrm>
        </p:spPr>
        <p:txBody>
          <a:bodyPr/>
          <a:lstStyle/>
          <a:p>
            <a:r>
              <a:rPr lang="en-US" dirty="0" smtClean="0"/>
              <a:t>Bottlenose dolphin mutation</a:t>
            </a:r>
            <a:endParaRPr lang="en-US" dirty="0"/>
          </a:p>
        </p:txBody>
      </p:sp>
      <p:pic>
        <p:nvPicPr>
          <p:cNvPr id="1026" name="Picture 2" descr="Dolphin Hind 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71600"/>
            <a:ext cx="325755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90600"/>
            <a:ext cx="7772400" cy="4419600"/>
          </a:xfrm>
        </p:spPr>
        <p:txBody>
          <a:bodyPr/>
          <a:lstStyle/>
          <a:p>
            <a:r>
              <a:rPr lang="en-US" sz="2800" u="sng" dirty="0" smtClean="0">
                <a:solidFill>
                  <a:srgbClr val="C00000"/>
                </a:solidFill>
              </a:rPr>
              <a:t>Humans</a:t>
            </a:r>
            <a:r>
              <a:rPr lang="en-US" sz="2800" dirty="0" smtClean="0"/>
              <a:t> have vestigial traits too!</a:t>
            </a:r>
          </a:p>
          <a:p>
            <a:r>
              <a:rPr lang="en-US" sz="2800" dirty="0" smtClean="0"/>
              <a:t>The </a:t>
            </a:r>
            <a:r>
              <a:rPr lang="en-US" sz="2800" u="sng" dirty="0" smtClean="0">
                <a:solidFill>
                  <a:srgbClr val="C00000"/>
                </a:solidFill>
              </a:rPr>
              <a:t>appendix</a:t>
            </a:r>
          </a:p>
          <a:p>
            <a:pPr lvl="1"/>
            <a:r>
              <a:rPr lang="en-US" sz="2400" dirty="0" smtClean="0"/>
              <a:t>vestigial form of the </a:t>
            </a:r>
            <a:r>
              <a:rPr lang="en-US" sz="2400" u="sng" dirty="0" smtClean="0">
                <a:solidFill>
                  <a:srgbClr val="C00000"/>
                </a:solidFill>
              </a:rPr>
              <a:t>cecum</a:t>
            </a:r>
          </a:p>
          <a:p>
            <a:pPr lvl="2"/>
            <a:r>
              <a:rPr lang="en-US" dirty="0" smtClean="0"/>
              <a:t>Still have a cecum, but it is smaller</a:t>
            </a:r>
          </a:p>
          <a:p>
            <a:pPr lvl="1"/>
            <a:r>
              <a:rPr lang="en-US" sz="2400" u="sng" dirty="0" smtClean="0">
                <a:solidFill>
                  <a:srgbClr val="C00000"/>
                </a:solidFill>
              </a:rPr>
              <a:t>herbivores</a:t>
            </a:r>
            <a:r>
              <a:rPr lang="en-US" sz="2400" dirty="0" smtClean="0"/>
              <a:t> use the cecum to digest </a:t>
            </a:r>
            <a:r>
              <a:rPr lang="en-US" sz="2400" u="sng" dirty="0" smtClean="0">
                <a:solidFill>
                  <a:srgbClr val="C00000"/>
                </a:solidFill>
              </a:rPr>
              <a:t>plant fiber</a:t>
            </a:r>
            <a:r>
              <a:rPr lang="en-US" sz="2400" dirty="0" smtClean="0"/>
              <a:t> (cellulose)</a:t>
            </a:r>
          </a:p>
        </p:txBody>
      </p:sp>
      <p:sp>
        <p:nvSpPr>
          <p:cNvPr id="3" name="Title 2"/>
          <p:cNvSpPr>
            <a:spLocks noGrp="1"/>
          </p:cNvSpPr>
          <p:nvPr>
            <p:ph type="title"/>
          </p:nvPr>
        </p:nvSpPr>
        <p:spPr/>
        <p:txBody>
          <a:bodyPr/>
          <a:lstStyle/>
          <a:p>
            <a:r>
              <a:rPr lang="en-US" dirty="0" smtClean="0"/>
              <a:t>Vestigial traits in humans</a:t>
            </a:r>
            <a:endParaRPr lang="en-US" dirty="0"/>
          </a:p>
        </p:txBody>
      </p:sp>
      <p:pic>
        <p:nvPicPr>
          <p:cNvPr id="1026" name="Picture 2" descr="http://whereisyourappendixhq.com/wp-content/uploads/2012/06/where-is-your-appendix-locate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3306206"/>
            <a:ext cx="4191000" cy="33528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regonstate.edu/instruct/dce/ans312/one/images/cow_GI_trac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4593672" cy="270009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057400" y="5410200"/>
            <a:ext cx="1219200" cy="1143000"/>
          </a:xfrm>
          <a:prstGeom prst="ellipse">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6629400" y="4838700"/>
            <a:ext cx="1600200" cy="1562100"/>
          </a:xfrm>
          <a:prstGeom prst="ellipse">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667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0919" y="984380"/>
            <a:ext cx="7772400" cy="4419600"/>
          </a:xfrm>
        </p:spPr>
        <p:txBody>
          <a:bodyPr/>
          <a:lstStyle/>
          <a:p>
            <a:r>
              <a:rPr lang="en-US" dirty="0"/>
              <a:t>All humans have a </a:t>
            </a:r>
            <a:r>
              <a:rPr lang="en-US" u="sng" dirty="0">
                <a:solidFill>
                  <a:srgbClr val="C00000"/>
                </a:solidFill>
              </a:rPr>
              <a:t>tailbone</a:t>
            </a:r>
            <a:r>
              <a:rPr lang="en-US" dirty="0"/>
              <a:t> (coccyx)</a:t>
            </a:r>
          </a:p>
          <a:p>
            <a:pPr lvl="1"/>
            <a:r>
              <a:rPr lang="en-US" dirty="0"/>
              <a:t>rarely someone is born with a </a:t>
            </a:r>
            <a:r>
              <a:rPr lang="en-US" u="sng" dirty="0">
                <a:solidFill>
                  <a:srgbClr val="C00000"/>
                </a:solidFill>
              </a:rPr>
              <a:t>vestigial tail</a:t>
            </a:r>
          </a:p>
          <a:p>
            <a:endParaRPr lang="en-US" dirty="0"/>
          </a:p>
        </p:txBody>
      </p:sp>
      <p:sp>
        <p:nvSpPr>
          <p:cNvPr id="3" name="Title 2"/>
          <p:cNvSpPr>
            <a:spLocks noGrp="1"/>
          </p:cNvSpPr>
          <p:nvPr>
            <p:ph type="title"/>
          </p:nvPr>
        </p:nvSpPr>
        <p:spPr/>
        <p:txBody>
          <a:bodyPr/>
          <a:lstStyle/>
          <a:p>
            <a:r>
              <a:rPr lang="en-US" dirty="0" smtClean="0"/>
              <a:t>Human vestigial traits cont.</a:t>
            </a:r>
            <a:endParaRPr lang="en-US" dirty="0"/>
          </a:p>
        </p:txBody>
      </p:sp>
      <p:pic>
        <p:nvPicPr>
          <p:cNvPr id="2050" name="Picture 2" descr="http://www.banah.org/wp-content/uploads/2009/04/coccy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4476749"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onoworld.com/images/FetusItemImages/article-images/Musculoskeletal/tail_fernando_files/Tail-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829050" cy="3609976"/>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2971800" y="5181600"/>
            <a:ext cx="1219200" cy="1143000"/>
          </a:xfrm>
          <a:prstGeom prst="ellipse">
            <a:avLst/>
          </a:prstGeom>
          <a:noFill/>
          <a:ln w="5715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2575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249" y="945502"/>
            <a:ext cx="7940352" cy="4419600"/>
          </a:xfrm>
        </p:spPr>
        <p:txBody>
          <a:bodyPr/>
          <a:lstStyle/>
          <a:p>
            <a:r>
              <a:rPr lang="en-US" dirty="0"/>
              <a:t>The </a:t>
            </a:r>
            <a:r>
              <a:rPr lang="en-US" u="sng" dirty="0" err="1">
                <a:solidFill>
                  <a:srgbClr val="C00000"/>
                </a:solidFill>
              </a:rPr>
              <a:t>goosebump</a:t>
            </a:r>
            <a:r>
              <a:rPr lang="en-US" dirty="0"/>
              <a:t> </a:t>
            </a:r>
            <a:r>
              <a:rPr lang="en-US" dirty="0" smtClean="0"/>
              <a:t>response</a:t>
            </a:r>
          </a:p>
          <a:p>
            <a:pPr lvl="1"/>
            <a:r>
              <a:rPr lang="en-US" dirty="0" smtClean="0"/>
              <a:t>Remains </a:t>
            </a:r>
            <a:r>
              <a:rPr lang="en-US" dirty="0"/>
              <a:t>from a time when we had </a:t>
            </a:r>
            <a:r>
              <a:rPr lang="en-US" u="sng" dirty="0">
                <a:solidFill>
                  <a:srgbClr val="C00000"/>
                </a:solidFill>
              </a:rPr>
              <a:t>thicker fur</a:t>
            </a:r>
          </a:p>
          <a:p>
            <a:pPr lvl="1"/>
            <a:r>
              <a:rPr lang="en-US" dirty="0" smtClean="0"/>
              <a:t>Could </a:t>
            </a:r>
            <a:r>
              <a:rPr lang="en-US" dirty="0"/>
              <a:t>stand </a:t>
            </a:r>
            <a:r>
              <a:rPr lang="en-US" dirty="0" smtClean="0"/>
              <a:t>hair on </a:t>
            </a:r>
            <a:r>
              <a:rPr lang="en-US" dirty="0"/>
              <a:t>end to </a:t>
            </a:r>
            <a:r>
              <a:rPr lang="en-US" u="sng" dirty="0">
                <a:solidFill>
                  <a:srgbClr val="C00000"/>
                </a:solidFill>
              </a:rPr>
              <a:t>frighten predators</a:t>
            </a:r>
            <a:r>
              <a:rPr lang="en-US" dirty="0"/>
              <a:t> or </a:t>
            </a:r>
            <a:r>
              <a:rPr lang="en-US" u="sng" dirty="0">
                <a:solidFill>
                  <a:srgbClr val="C00000"/>
                </a:solidFill>
              </a:rPr>
              <a:t>insulate </a:t>
            </a:r>
            <a:r>
              <a:rPr lang="en-US" u="sng" dirty="0" smtClean="0">
                <a:solidFill>
                  <a:srgbClr val="C00000"/>
                </a:solidFill>
              </a:rPr>
              <a:t>from </a:t>
            </a:r>
            <a:r>
              <a:rPr lang="en-US" u="sng" dirty="0">
                <a:solidFill>
                  <a:srgbClr val="C00000"/>
                </a:solidFill>
              </a:rPr>
              <a:t>the cold</a:t>
            </a:r>
          </a:p>
          <a:p>
            <a:endParaRPr lang="en-US" dirty="0"/>
          </a:p>
        </p:txBody>
      </p:sp>
      <p:sp>
        <p:nvSpPr>
          <p:cNvPr id="3" name="Title 2"/>
          <p:cNvSpPr>
            <a:spLocks noGrp="1"/>
          </p:cNvSpPr>
          <p:nvPr>
            <p:ph type="title"/>
          </p:nvPr>
        </p:nvSpPr>
        <p:spPr/>
        <p:txBody>
          <a:bodyPr/>
          <a:lstStyle/>
          <a:p>
            <a:r>
              <a:rPr lang="en-US" dirty="0"/>
              <a:t>Human vestigial </a:t>
            </a:r>
            <a:r>
              <a:rPr lang="en-US" dirty="0" smtClean="0"/>
              <a:t>traits </a:t>
            </a:r>
            <a:r>
              <a:rPr lang="en-US" dirty="0"/>
              <a:t>cont.</a:t>
            </a:r>
          </a:p>
        </p:txBody>
      </p:sp>
      <p:pic>
        <p:nvPicPr>
          <p:cNvPr id="3074" name="Picture 2" descr="http://4.bp.blogspot.com/-4u-3oYm7N0Y/TyDFCErT2uI/AAAAAAAAASo/hubAFeXHHa4/s400/goosebum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810000" cy="285750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3076" name="Picture 4" descr="http://www.webquest.hawaii.edu/kahihi/sciencedictionary/images/c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140" y="3505200"/>
            <a:ext cx="3037343" cy="228600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3078" name="Picture 6" descr="http://2.bp.blogspot.com/-wWDd5JphGPY/TVbrM86pDyI/AAAAAAAABKs/O4leydrd4sQ/s640/5-interesting-facts-about-the-grey-wol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33800"/>
            <a:ext cx="2943225" cy="2943225"/>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60363" y="533400"/>
            <a:ext cx="7772400" cy="762000"/>
          </a:xfrm>
        </p:spPr>
        <p:txBody>
          <a:bodyPr/>
          <a:lstStyle/>
          <a:p>
            <a:pPr eaLnBrk="1" hangingPunct="1"/>
            <a:r>
              <a:rPr lang="en-US" smtClean="0"/>
              <a:t>Comparative embryology</a:t>
            </a:r>
          </a:p>
        </p:txBody>
      </p:sp>
      <p:sp>
        <p:nvSpPr>
          <p:cNvPr id="52227" name="Rectangle 3" descr="Rectangle: Click to edit Master text styles&#10;Second level&#10;Third level&#10;Fourth level&#10;Fifth level"/>
          <p:cNvSpPr>
            <a:spLocks noGrp="1" noChangeArrowheads="1"/>
          </p:cNvSpPr>
          <p:nvPr>
            <p:ph type="body" idx="1"/>
          </p:nvPr>
        </p:nvSpPr>
        <p:spPr>
          <a:xfrm>
            <a:off x="535733" y="1143000"/>
            <a:ext cx="7846267" cy="1670050"/>
          </a:xfrm>
        </p:spPr>
        <p:txBody>
          <a:bodyPr/>
          <a:lstStyle/>
          <a:p>
            <a:pPr eaLnBrk="1" hangingPunct="1"/>
            <a:r>
              <a:rPr lang="en-US" dirty="0" smtClean="0"/>
              <a:t>Development of </a:t>
            </a:r>
            <a:r>
              <a:rPr lang="en-US" u="sng" dirty="0" smtClean="0">
                <a:solidFill>
                  <a:srgbClr val="C00000"/>
                </a:solidFill>
              </a:rPr>
              <a:t>embryo</a:t>
            </a:r>
            <a:r>
              <a:rPr lang="en-US" dirty="0" smtClean="0"/>
              <a:t> tells an evolutionary story </a:t>
            </a:r>
          </a:p>
          <a:p>
            <a:pPr lvl="1" eaLnBrk="1" hangingPunct="1"/>
            <a:r>
              <a:rPr lang="en-US" u="sng" dirty="0" smtClean="0">
                <a:solidFill>
                  <a:srgbClr val="C00000"/>
                </a:solidFill>
              </a:rPr>
              <a:t>similar structures</a:t>
            </a:r>
            <a:r>
              <a:rPr lang="en-US" dirty="0" smtClean="0"/>
              <a:t> during development</a:t>
            </a:r>
          </a:p>
        </p:txBody>
      </p:sp>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90210"/>
            <a:ext cx="3886200" cy="30686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6"/>
          <p:cNvSpPr>
            <a:spLocks noChangeArrowheads="1"/>
          </p:cNvSpPr>
          <p:nvPr/>
        </p:nvSpPr>
        <p:spPr bwMode="auto">
          <a:xfrm>
            <a:off x="4164013" y="3124200"/>
            <a:ext cx="4751387" cy="1200329"/>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20000"/>
              </a:spcBef>
              <a:spcAft>
                <a:spcPct val="0"/>
              </a:spcAft>
              <a:buClr>
                <a:srgbClr val="40458C"/>
              </a:buClr>
              <a:buSzPct val="60000"/>
              <a:buFont typeface="Wingdings" pitchFamily="2" charset="2"/>
              <a:buNone/>
            </a:pPr>
            <a:r>
              <a:rPr lang="en-US" sz="2400" b="1" dirty="0">
                <a:solidFill>
                  <a:srgbClr val="0F116A"/>
                </a:solidFill>
              </a:rPr>
              <a:t>all vertebrate embryos have a “</a:t>
            </a:r>
            <a:r>
              <a:rPr lang="en-US" sz="2400" b="1" u="sng" dirty="0">
                <a:solidFill>
                  <a:srgbClr val="C00000"/>
                </a:solidFill>
              </a:rPr>
              <a:t>gill pouch</a:t>
            </a:r>
            <a:r>
              <a:rPr lang="en-US" sz="2400" b="1" dirty="0">
                <a:solidFill>
                  <a:srgbClr val="0F116A"/>
                </a:solidFill>
              </a:rPr>
              <a:t>” at one stage of development </a:t>
            </a:r>
            <a:endParaRPr lang="en-US" sz="2000" b="1" dirty="0">
              <a:solidFill>
                <a:srgbClr val="0F116A"/>
              </a:solidFill>
            </a:endParaRPr>
          </a:p>
        </p:txBody>
      </p:sp>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t="15799" b="15799"/>
          <a:stretch>
            <a:fillRect/>
          </a:stretch>
        </p:blipFill>
        <p:spPr bwMode="auto">
          <a:xfrm>
            <a:off x="4135438" y="4568825"/>
            <a:ext cx="4864100" cy="21209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14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xtwriter.com/backgrounders/graphics/evolution/pag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680024"/>
            <a:ext cx="5105400" cy="4101776"/>
          </a:xfrm>
          <a:prstGeom prst="rect">
            <a:avLst/>
          </a:prstGeom>
          <a:noFill/>
          <a:extLst>
            <a:ext uri="{909E8E84-426E-40DD-AFC4-6F175D3DCCD1}">
              <a14:hiddenFill xmlns:a14="http://schemas.microsoft.com/office/drawing/2010/main">
                <a:solidFill>
                  <a:srgbClr val="FFFFFF"/>
                </a:solidFill>
              </a14:hiddenFill>
            </a:ext>
          </a:extLst>
        </p:spPr>
      </p:pic>
      <p:sp>
        <p:nvSpPr>
          <p:cNvPr id="53250" name="Rectangle 2"/>
          <p:cNvSpPr>
            <a:spLocks noGrp="1" noChangeArrowheads="1"/>
          </p:cNvSpPr>
          <p:nvPr>
            <p:ph type="title"/>
          </p:nvPr>
        </p:nvSpPr>
        <p:spPr>
          <a:xfrm>
            <a:off x="441325" y="228600"/>
            <a:ext cx="7772400" cy="762000"/>
          </a:xfrm>
        </p:spPr>
        <p:txBody>
          <a:bodyPr/>
          <a:lstStyle/>
          <a:p>
            <a:pPr eaLnBrk="1" hangingPunct="1"/>
            <a:r>
              <a:rPr lang="en-US" dirty="0" smtClean="0"/>
              <a:t>3. Molecular record</a:t>
            </a:r>
          </a:p>
        </p:txBody>
      </p:sp>
      <p:sp>
        <p:nvSpPr>
          <p:cNvPr id="53252" name="Rectangle 29" descr="Rectangle: Click to edit Master text styles&#10;Second level&#10;Third level&#10;Fourth level&#10;Fifth level"/>
          <p:cNvSpPr>
            <a:spLocks noGrp="1" noChangeArrowheads="1"/>
          </p:cNvSpPr>
          <p:nvPr>
            <p:ph type="body" idx="1"/>
          </p:nvPr>
        </p:nvSpPr>
        <p:spPr>
          <a:xfrm>
            <a:off x="381000" y="838200"/>
            <a:ext cx="8610600" cy="2514600"/>
          </a:xfrm>
        </p:spPr>
        <p:txBody>
          <a:bodyPr/>
          <a:lstStyle/>
          <a:p>
            <a:pPr eaLnBrk="1" hangingPunct="1"/>
            <a:r>
              <a:rPr lang="en-US" dirty="0" smtClean="0"/>
              <a:t>Comparing </a:t>
            </a:r>
            <a:r>
              <a:rPr lang="en-US" dirty="0" smtClean="0">
                <a:solidFill>
                  <a:srgbClr val="002060"/>
                </a:solidFill>
              </a:rPr>
              <a:t>nucleic acid &amp; protein </a:t>
            </a:r>
            <a:r>
              <a:rPr lang="en-US" dirty="0" smtClean="0"/>
              <a:t>structure</a:t>
            </a:r>
          </a:p>
          <a:p>
            <a:pPr lvl="1" eaLnBrk="1" hangingPunct="1"/>
            <a:r>
              <a:rPr lang="en-US" dirty="0" smtClean="0"/>
              <a:t>everyone uses the </a:t>
            </a:r>
            <a:r>
              <a:rPr lang="en-US" u="sng" dirty="0" smtClean="0">
                <a:solidFill>
                  <a:srgbClr val="C00000"/>
                </a:solidFill>
              </a:rPr>
              <a:t>same code</a:t>
            </a:r>
            <a:r>
              <a:rPr lang="en-US" dirty="0" smtClean="0"/>
              <a:t>! </a:t>
            </a:r>
          </a:p>
          <a:p>
            <a:pPr lvl="2" eaLnBrk="1" hangingPunct="1"/>
            <a:r>
              <a:rPr lang="en-US" dirty="0" smtClean="0"/>
              <a:t>DNA &amp; RNA (</a:t>
            </a:r>
            <a:r>
              <a:rPr lang="en-US" u="sng" dirty="0" smtClean="0">
                <a:solidFill>
                  <a:srgbClr val="C00000"/>
                </a:solidFill>
              </a:rPr>
              <a:t>nucleotides</a:t>
            </a:r>
            <a:r>
              <a:rPr lang="en-US" dirty="0" smtClean="0"/>
              <a:t>)</a:t>
            </a:r>
          </a:p>
          <a:p>
            <a:pPr lvl="2" eaLnBrk="1" hangingPunct="1"/>
            <a:r>
              <a:rPr lang="en-US" dirty="0" smtClean="0"/>
              <a:t>Proteins (</a:t>
            </a:r>
            <a:r>
              <a:rPr lang="en-US" u="sng" dirty="0" smtClean="0">
                <a:solidFill>
                  <a:srgbClr val="C00000"/>
                </a:solidFill>
              </a:rPr>
              <a:t>amino acids</a:t>
            </a:r>
            <a:r>
              <a:rPr lang="en-US" dirty="0" smtClean="0"/>
              <a:t>)</a:t>
            </a:r>
          </a:p>
        </p:txBody>
      </p:sp>
      <p:sp>
        <p:nvSpPr>
          <p:cNvPr id="560158" name="Rectangle 30"/>
          <p:cNvSpPr>
            <a:spLocks noChangeArrowheads="1"/>
          </p:cNvSpPr>
          <p:nvPr/>
        </p:nvSpPr>
        <p:spPr bwMode="auto">
          <a:xfrm>
            <a:off x="281283" y="3087385"/>
            <a:ext cx="3139941" cy="1643527"/>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45720" rIns="0" anchor="ctr">
            <a:spAutoFit/>
          </a:bodyPr>
          <a:lstStyle/>
          <a:p>
            <a:pPr marL="230188" indent="-230188" fontAlgn="base">
              <a:spcBef>
                <a:spcPct val="20000"/>
              </a:spcBef>
              <a:spcAft>
                <a:spcPct val="0"/>
              </a:spcAft>
              <a:buClr>
                <a:srgbClr val="6F89F7"/>
              </a:buClr>
              <a:buSzPct val="95000"/>
              <a:buFont typeface="Wingdings" pitchFamily="2" charset="2"/>
              <a:buChar char="§"/>
            </a:pPr>
            <a:r>
              <a:rPr lang="en-US" sz="2400" b="1" dirty="0">
                <a:solidFill>
                  <a:srgbClr val="0F116A"/>
                </a:solidFill>
              </a:rPr>
              <a:t>compare common </a:t>
            </a:r>
            <a:r>
              <a:rPr lang="en-US" sz="2400" b="1" u="sng" dirty="0">
                <a:solidFill>
                  <a:srgbClr val="C00000"/>
                </a:solidFill>
              </a:rPr>
              <a:t>genes</a:t>
            </a:r>
          </a:p>
          <a:p>
            <a:pPr marL="230188" indent="-230188" fontAlgn="base">
              <a:spcBef>
                <a:spcPct val="20000"/>
              </a:spcBef>
              <a:spcAft>
                <a:spcPct val="0"/>
              </a:spcAft>
              <a:buClr>
                <a:srgbClr val="6F89F7"/>
              </a:buClr>
              <a:buSzPct val="95000"/>
              <a:buFont typeface="Wingdings" pitchFamily="2" charset="2"/>
              <a:buChar char="§"/>
            </a:pPr>
            <a:r>
              <a:rPr lang="en-US" sz="2400" b="1" dirty="0">
                <a:solidFill>
                  <a:srgbClr val="0F116A"/>
                </a:solidFill>
              </a:rPr>
              <a:t>compare common </a:t>
            </a:r>
            <a:r>
              <a:rPr lang="en-US" sz="2400" b="1" u="sng" dirty="0">
                <a:solidFill>
                  <a:srgbClr val="C00000"/>
                </a:solidFill>
              </a:rPr>
              <a:t>proteins</a:t>
            </a:r>
          </a:p>
        </p:txBody>
      </p:sp>
      <p:sp>
        <p:nvSpPr>
          <p:cNvPr id="560159" name="Rectangle 31"/>
          <p:cNvSpPr>
            <a:spLocks noChangeArrowheads="1"/>
          </p:cNvSpPr>
          <p:nvPr/>
        </p:nvSpPr>
        <p:spPr bwMode="auto">
          <a:xfrm>
            <a:off x="1066800" y="4876800"/>
            <a:ext cx="3054372" cy="1200329"/>
          </a:xfrm>
          <a:prstGeom prst="rect">
            <a:avLst/>
          </a:prstGeom>
          <a:solidFill>
            <a:srgbClr val="CC0000"/>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45720" rIns="0" anchor="ctr">
            <a:spAutoFit/>
          </a:bodyPr>
          <a:lstStyle/>
          <a:p>
            <a:pPr fontAlgn="base">
              <a:spcBef>
                <a:spcPct val="20000"/>
              </a:spcBef>
              <a:spcAft>
                <a:spcPct val="0"/>
              </a:spcAft>
              <a:buClr>
                <a:srgbClr val="6F89F7"/>
              </a:buClr>
              <a:buSzPct val="95000"/>
            </a:pPr>
            <a:r>
              <a:rPr lang="en-US" sz="2400" b="1" dirty="0">
                <a:solidFill>
                  <a:srgbClr val="FFFFFF"/>
                </a:solidFill>
              </a:rPr>
              <a:t>number of amino acids different from human hemoglobin</a:t>
            </a:r>
          </a:p>
        </p:txBody>
      </p:sp>
    </p:spTree>
    <p:extLst>
      <p:ext uri="{BB962C8B-B14F-4D97-AF65-F5344CB8AC3E}">
        <p14:creationId xmlns:p14="http://schemas.microsoft.com/office/powerpoint/2010/main" val="15857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01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015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58" grpId="0" animBg="1"/>
      <p:bldP spid="5601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20700" y="381000"/>
            <a:ext cx="7772400" cy="762000"/>
          </a:xfrm>
        </p:spPr>
        <p:txBody>
          <a:bodyPr/>
          <a:lstStyle/>
          <a:p>
            <a:pPr eaLnBrk="1" hangingPunct="1"/>
            <a:r>
              <a:rPr lang="en-US" dirty="0" smtClean="0"/>
              <a:t>Building “family” trees</a:t>
            </a: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485062" cy="44176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descr="Rectangle: Click to edit Master text styles&#10;Second level&#10;Third level&#10;Fourth level&#10;Fifth level"/>
          <p:cNvSpPr>
            <a:spLocks noGrp="1" noChangeArrowheads="1"/>
          </p:cNvSpPr>
          <p:nvPr>
            <p:ph type="body" idx="1"/>
          </p:nvPr>
        </p:nvSpPr>
        <p:spPr>
          <a:xfrm>
            <a:off x="457200" y="1143000"/>
            <a:ext cx="8534400" cy="963613"/>
          </a:xfrm>
          <a:solidFill>
            <a:srgbClr val="FFCC18"/>
          </a:solidFill>
          <a:effectLst>
            <a:outerShdw dist="35921" dir="2700000" algn="ctr" rotWithShape="0">
              <a:srgbClr val="000000"/>
            </a:outerShdw>
          </a:effectLst>
        </p:spPr>
        <p:txBody>
          <a:bodyPr anchor="ctr"/>
          <a:lstStyle/>
          <a:p>
            <a:pPr marL="0" indent="0">
              <a:spcBef>
                <a:spcPct val="0"/>
              </a:spcBef>
              <a:buClrTx/>
              <a:buSzTx/>
              <a:buNone/>
            </a:pPr>
            <a:r>
              <a:rPr lang="en-US" sz="2400" u="sng" dirty="0" smtClean="0">
                <a:solidFill>
                  <a:srgbClr val="C00000"/>
                </a:solidFill>
              </a:rPr>
              <a:t>Closely related</a:t>
            </a:r>
            <a:r>
              <a:rPr lang="en-US" sz="2400" dirty="0" smtClean="0"/>
              <a:t> species are branches on the tree </a:t>
            </a:r>
            <a:r>
              <a:rPr lang="en-US" sz="2400" dirty="0" smtClean="0">
                <a:solidFill>
                  <a:srgbClr val="002060"/>
                </a:solidFill>
              </a:rPr>
              <a:t>(called a </a:t>
            </a:r>
            <a:r>
              <a:rPr lang="en-US" sz="2400" u="sng" dirty="0" err="1" smtClean="0">
                <a:solidFill>
                  <a:srgbClr val="C00000"/>
                </a:solidFill>
              </a:rPr>
              <a:t>cladogram</a:t>
            </a:r>
            <a:r>
              <a:rPr lang="en-US" sz="2400" dirty="0" smtClean="0">
                <a:solidFill>
                  <a:srgbClr val="002060"/>
                </a:solidFill>
              </a:rPr>
              <a:t>) </a:t>
            </a:r>
            <a:r>
              <a:rPr lang="en-US" sz="2400" dirty="0" smtClean="0"/>
              <a:t>— coming from a </a:t>
            </a:r>
            <a:r>
              <a:rPr lang="en-US" sz="2400" u="sng" dirty="0" smtClean="0">
                <a:solidFill>
                  <a:srgbClr val="C00000"/>
                </a:solidFill>
              </a:rPr>
              <a:t>common ancestor</a:t>
            </a:r>
            <a:endParaRPr lang="en-US" sz="2400" dirty="0" smtClean="0">
              <a:solidFill>
                <a:srgbClr val="002060"/>
              </a:solidFill>
            </a:endParaRPr>
          </a:p>
        </p:txBody>
      </p:sp>
      <p:cxnSp>
        <p:nvCxnSpPr>
          <p:cNvPr id="3" name="Straight Arrow Connector 2"/>
          <p:cNvCxnSpPr/>
          <p:nvPr/>
        </p:nvCxnSpPr>
        <p:spPr bwMode="auto">
          <a:xfrm flipH="1">
            <a:off x="2218531" y="6172200"/>
            <a:ext cx="1362869" cy="0"/>
          </a:xfrm>
          <a:prstGeom prst="straightConnector1">
            <a:avLst/>
          </a:prstGeom>
          <a:solidFill>
            <a:srgbClr val="FFEA18"/>
          </a:solidFill>
          <a:ln w="114300" cap="flat" cmpd="sng" algn="ctr">
            <a:solidFill>
              <a:srgbClr val="C00000"/>
            </a:solidFill>
            <a:prstDash val="solid"/>
            <a:round/>
            <a:headEnd type="none" w="med" len="med"/>
            <a:tailEnd type="arrow"/>
          </a:ln>
          <a:effectLst>
            <a:outerShdw blurRad="50800" dist="38100" dir="2700000" algn="tl" rotWithShape="0">
              <a:prstClr val="black">
                <a:alpha val="40000"/>
              </a:prstClr>
            </a:outerShdw>
          </a:effectLst>
        </p:spPr>
      </p:cxnSp>
      <p:sp>
        <p:nvSpPr>
          <p:cNvPr id="6" name="TextBox 5"/>
          <p:cNvSpPr txBox="1"/>
          <p:nvPr/>
        </p:nvSpPr>
        <p:spPr>
          <a:xfrm>
            <a:off x="3733800" y="5791200"/>
            <a:ext cx="3200400" cy="830997"/>
          </a:xfrm>
          <a:prstGeom prst="rect">
            <a:avLst/>
          </a:prstGeom>
          <a:noFill/>
        </p:spPr>
        <p:txBody>
          <a:bodyPr wrap="square" rtlCol="0">
            <a:spAutoFit/>
          </a:bodyPr>
          <a:lstStyle/>
          <a:p>
            <a:r>
              <a:rPr lang="en-US" sz="2400" b="1" dirty="0" smtClean="0"/>
              <a:t>Common ancestor is now </a:t>
            </a:r>
            <a:r>
              <a:rPr lang="en-US" sz="2400" b="1" u="sng" dirty="0" smtClean="0">
                <a:solidFill>
                  <a:srgbClr val="C00000"/>
                </a:solidFill>
              </a:rPr>
              <a:t>extinct</a:t>
            </a:r>
            <a:endParaRPr lang="en-US" sz="2400" b="1" u="sng" dirty="0">
              <a:solidFill>
                <a:srgbClr val="C00000"/>
              </a:solidFill>
            </a:endParaRPr>
          </a:p>
        </p:txBody>
      </p:sp>
    </p:spTree>
    <p:extLst>
      <p:ext uri="{BB962C8B-B14F-4D97-AF65-F5344CB8AC3E}">
        <p14:creationId xmlns:p14="http://schemas.microsoft.com/office/powerpoint/2010/main" val="166616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cladograms</a:t>
            </a:r>
            <a:endParaRPr lang="en-US" dirty="0"/>
          </a:p>
        </p:txBody>
      </p:sp>
      <p:pic>
        <p:nvPicPr>
          <p:cNvPr id="87042" name="Picture 2" descr="http://www.emc.maricopa.edu/faculty/farabee/biobk/cladogram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543800" cy="50785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flipV="1">
            <a:off x="7167075" y="4953000"/>
            <a:ext cx="152401" cy="1165623"/>
          </a:xfrm>
          <a:prstGeom prst="straightConnector1">
            <a:avLst/>
          </a:prstGeom>
          <a:solidFill>
            <a:srgbClr val="FFEA18"/>
          </a:solidFill>
          <a:ln w="762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flipV="1">
            <a:off x="6400800" y="5562601"/>
            <a:ext cx="533400" cy="556022"/>
          </a:xfrm>
          <a:prstGeom prst="straightConnector1">
            <a:avLst/>
          </a:prstGeom>
          <a:solidFill>
            <a:srgbClr val="FFEA18"/>
          </a:solidFill>
          <a:ln w="762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H="1" flipV="1">
            <a:off x="5562600" y="5680374"/>
            <a:ext cx="914400" cy="438249"/>
          </a:xfrm>
          <a:prstGeom prst="straightConnector1">
            <a:avLst/>
          </a:prstGeom>
          <a:solidFill>
            <a:srgbClr val="FFEA18"/>
          </a:solidFill>
          <a:ln w="762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4716770" y="6118623"/>
            <a:ext cx="1154906" cy="255388"/>
          </a:xfrm>
          <a:prstGeom prst="straightConnector1">
            <a:avLst/>
          </a:prstGeom>
          <a:solidFill>
            <a:srgbClr val="FFEA18"/>
          </a:solidFill>
          <a:ln w="76200" cap="flat" cmpd="sng" algn="ctr">
            <a:solidFill>
              <a:schemeClr val="tx1"/>
            </a:solidFill>
            <a:prstDash val="solid"/>
            <a:round/>
            <a:headEnd type="none" w="med" len="med"/>
            <a:tailEnd type="arrow"/>
          </a:ln>
          <a:effectLst/>
        </p:spPr>
      </p:cxnSp>
      <p:sp>
        <p:nvSpPr>
          <p:cNvPr id="19" name="Rounded Rectangle 8"/>
          <p:cNvSpPr>
            <a:spLocks noChangeArrowheads="1"/>
          </p:cNvSpPr>
          <p:nvPr/>
        </p:nvSpPr>
        <p:spPr bwMode="auto">
          <a:xfrm>
            <a:off x="5904524" y="6118622"/>
            <a:ext cx="2934676" cy="510778"/>
          </a:xfrm>
          <a:prstGeom prst="roundRect">
            <a:avLst>
              <a:gd name="adj" fmla="val 16667"/>
            </a:avLst>
          </a:prstGeom>
          <a:solidFill>
            <a:srgbClr val="FFEA18"/>
          </a:solidFill>
          <a:ln w="9525">
            <a:solidFill>
              <a:schemeClr val="tx1"/>
            </a:solidFill>
            <a:round/>
            <a:headEnd/>
            <a:tailEnd/>
          </a:ln>
        </p:spPr>
        <p:txBody>
          <a:bodyPr wrap="none" anchor="ctr">
            <a:spAutoFit/>
          </a:bodyPr>
          <a:lstStyle/>
          <a:p>
            <a:pPr algn="ctr" eaLnBrk="0" fontAlgn="base" hangingPunct="0">
              <a:spcBef>
                <a:spcPct val="0"/>
              </a:spcBef>
              <a:spcAft>
                <a:spcPct val="0"/>
              </a:spcAft>
            </a:pPr>
            <a:r>
              <a:rPr lang="en-US" sz="2400" b="1" dirty="0" smtClean="0">
                <a:solidFill>
                  <a:srgbClr val="0F116A"/>
                </a:solidFill>
                <a:ea typeface="ＭＳ Ｐゴシック" charset="-128"/>
              </a:rPr>
              <a:t>Derived structures</a:t>
            </a:r>
            <a:endParaRPr lang="en-US" sz="2400" b="1" dirty="0">
              <a:solidFill>
                <a:srgbClr val="0F116A"/>
              </a:solidFill>
              <a:ea typeface="ＭＳ Ｐゴシック" charset="-128"/>
            </a:endParaRPr>
          </a:p>
        </p:txBody>
      </p:sp>
    </p:spTree>
    <p:extLst>
      <p:ext uri="{BB962C8B-B14F-4D97-AF65-F5344CB8AC3E}">
        <p14:creationId xmlns:p14="http://schemas.microsoft.com/office/powerpoint/2010/main" val="25401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descr="Rectangle: Click to edit Master text styles&#10;Second level&#10;Third level&#10;Fourth level&#10;Fifth level"/>
          <p:cNvSpPr>
            <a:spLocks noGrp="1" noChangeArrowheads="1"/>
          </p:cNvSpPr>
          <p:nvPr>
            <p:ph type="body" idx="1"/>
          </p:nvPr>
        </p:nvSpPr>
        <p:spPr>
          <a:xfrm>
            <a:off x="685800" y="1219200"/>
            <a:ext cx="7772400" cy="1966912"/>
          </a:xfrm>
        </p:spPr>
        <p:txBody>
          <a:bodyPr/>
          <a:lstStyle/>
          <a:p>
            <a:pPr eaLnBrk="1" hangingPunct="1">
              <a:lnSpc>
                <a:spcPct val="90000"/>
              </a:lnSpc>
            </a:pPr>
            <a:r>
              <a:rPr lang="en-US" dirty="0" smtClean="0"/>
              <a:t>How do we know </a:t>
            </a:r>
            <a:r>
              <a:rPr lang="en-US" u="sng" dirty="0" smtClean="0">
                <a:solidFill>
                  <a:srgbClr val="C00000"/>
                </a:solidFill>
              </a:rPr>
              <a:t>selection</a:t>
            </a:r>
            <a:r>
              <a:rPr lang="en-US" dirty="0" smtClean="0"/>
              <a:t> can </a:t>
            </a:r>
            <a:r>
              <a:rPr lang="en-US" u="sng" dirty="0" smtClean="0">
                <a:solidFill>
                  <a:srgbClr val="C00000"/>
                </a:solidFill>
              </a:rPr>
              <a:t>change</a:t>
            </a:r>
            <a:r>
              <a:rPr lang="en-US" dirty="0" smtClean="0"/>
              <a:t> a population?</a:t>
            </a:r>
          </a:p>
          <a:p>
            <a:pPr lvl="1" eaLnBrk="1" hangingPunct="1">
              <a:lnSpc>
                <a:spcPct val="90000"/>
              </a:lnSpc>
            </a:pPr>
            <a:r>
              <a:rPr lang="en-US" dirty="0" smtClean="0"/>
              <a:t>we do it all the time!</a:t>
            </a:r>
          </a:p>
          <a:p>
            <a:pPr lvl="1" eaLnBrk="1" hangingPunct="1">
              <a:lnSpc>
                <a:spcPct val="90000"/>
              </a:lnSpc>
            </a:pPr>
            <a:r>
              <a:rPr lang="en-US" dirty="0" smtClean="0"/>
              <a:t>“evolution by </a:t>
            </a:r>
            <a:r>
              <a:rPr lang="en-US" u="sng" dirty="0" smtClean="0">
                <a:solidFill>
                  <a:srgbClr val="CC0000"/>
                </a:solidFill>
              </a:rPr>
              <a:t>human selection</a:t>
            </a:r>
            <a:r>
              <a:rPr lang="en-US" dirty="0" smtClean="0"/>
              <a:t>”</a:t>
            </a:r>
          </a:p>
        </p:txBody>
      </p:sp>
      <p:sp>
        <p:nvSpPr>
          <p:cNvPr id="55299" name="Rectangle 3"/>
          <p:cNvSpPr>
            <a:spLocks noGrp="1" noChangeArrowheads="1"/>
          </p:cNvSpPr>
          <p:nvPr>
            <p:ph type="title"/>
          </p:nvPr>
        </p:nvSpPr>
        <p:spPr>
          <a:xfrm>
            <a:off x="360363" y="381000"/>
            <a:ext cx="7772400" cy="762000"/>
          </a:xfrm>
        </p:spPr>
        <p:txBody>
          <a:bodyPr/>
          <a:lstStyle/>
          <a:p>
            <a:pPr eaLnBrk="1" hangingPunct="1"/>
            <a:r>
              <a:rPr lang="en-US" smtClean="0"/>
              <a:t>4. Artificial selection</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r="25000"/>
          <a:stretch>
            <a:fillRect/>
          </a:stretch>
        </p:blipFill>
        <p:spPr bwMode="auto">
          <a:xfrm>
            <a:off x="176213" y="3698875"/>
            <a:ext cx="2667000" cy="23780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454" y="4972913"/>
            <a:ext cx="3300796" cy="1648547"/>
          </a:xfrm>
          <a:prstGeom prst="rect">
            <a:avLst/>
          </a:prstGeom>
          <a:noFill/>
          <a:ln w="9525">
            <a:solidFill>
              <a:srgbClr val="66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3" name="Freeform 6"/>
          <p:cNvSpPr>
            <a:spLocks/>
          </p:cNvSpPr>
          <p:nvPr/>
        </p:nvSpPr>
        <p:spPr bwMode="auto">
          <a:xfrm>
            <a:off x="2744607" y="4887912"/>
            <a:ext cx="2436993" cy="659419"/>
          </a:xfrm>
          <a:custGeom>
            <a:avLst/>
            <a:gdLst>
              <a:gd name="T0" fmla="*/ 0 w 1248"/>
              <a:gd name="T1" fmla="*/ 88 h 616"/>
              <a:gd name="T2" fmla="*/ 1008 w 1248"/>
              <a:gd name="T3" fmla="*/ 88 h 616"/>
              <a:gd name="T4" fmla="*/ 1248 w 1248"/>
              <a:gd name="T5" fmla="*/ 616 h 616"/>
              <a:gd name="T6" fmla="*/ 0 60000 65536"/>
              <a:gd name="T7" fmla="*/ 0 60000 65536"/>
              <a:gd name="T8" fmla="*/ 0 60000 65536"/>
              <a:gd name="T9" fmla="*/ 0 w 1248"/>
              <a:gd name="T10" fmla="*/ 0 h 616"/>
              <a:gd name="T11" fmla="*/ 1248 w 1248"/>
              <a:gd name="T12" fmla="*/ 616 h 616"/>
            </a:gdLst>
            <a:ahLst/>
            <a:cxnLst>
              <a:cxn ang="T6">
                <a:pos x="T0" y="T1"/>
              </a:cxn>
              <a:cxn ang="T7">
                <a:pos x="T2" y="T3"/>
              </a:cxn>
              <a:cxn ang="T8">
                <a:pos x="T4" y="T5"/>
              </a:cxn>
            </a:cxnLst>
            <a:rect l="T9" t="T10" r="T11" b="T12"/>
            <a:pathLst>
              <a:path w="1248" h="616">
                <a:moveTo>
                  <a:pt x="0" y="88"/>
                </a:moveTo>
                <a:cubicBezTo>
                  <a:pt x="400" y="44"/>
                  <a:pt x="800" y="0"/>
                  <a:pt x="1008" y="88"/>
                </a:cubicBezTo>
                <a:cubicBezTo>
                  <a:pt x="1216" y="176"/>
                  <a:pt x="1232" y="396"/>
                  <a:pt x="1248" y="616"/>
                </a:cubicBezTo>
              </a:path>
            </a:pathLst>
          </a:custGeom>
          <a:noFill/>
          <a:ln w="76200" cap="flat" cmpd="sng">
            <a:solidFill>
              <a:srgbClr val="66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pic>
        <p:nvPicPr>
          <p:cNvPr id="1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413" y="3286546"/>
            <a:ext cx="2119962" cy="152372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6">
            <a:extLst>
              <a:ext uri="{28A0092B-C50C-407E-A947-70E740481C1C}">
                <a14:useLocalDpi xmlns:a14="http://schemas.microsoft.com/office/drawing/2010/main" val="0"/>
              </a:ext>
            </a:extLst>
          </a:blip>
          <a:srcRect l="5760" r="5760"/>
          <a:stretch>
            <a:fillRect/>
          </a:stretch>
        </p:blipFill>
        <p:spPr bwMode="auto">
          <a:xfrm>
            <a:off x="7086600" y="2813843"/>
            <a:ext cx="1933575" cy="1633538"/>
          </a:xfrm>
          <a:prstGeom prst="rect">
            <a:avLst/>
          </a:prstGeom>
          <a:noFill/>
          <a:ln>
            <a:noFill/>
          </a:ln>
          <a:effectLst>
            <a:outerShdw dist="35921" dir="2700000" algn="ctr" rotWithShape="0">
              <a:srgbClr val="12121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2900" y="3601313"/>
            <a:ext cx="1828800" cy="1371600"/>
          </a:xfrm>
          <a:prstGeom prst="rect">
            <a:avLst/>
          </a:prstGeom>
          <a:noFill/>
          <a:ln>
            <a:noFill/>
          </a:ln>
          <a:effectLst>
            <a:outerShdw dist="35921" dir="2700000" algn="ctr" rotWithShape="0">
              <a:srgbClr val="12121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1"/>
          <p:cNvSpPr>
            <a:spLocks/>
          </p:cNvSpPr>
          <p:nvPr/>
        </p:nvSpPr>
        <p:spPr bwMode="auto">
          <a:xfrm flipV="1">
            <a:off x="2760013" y="4571999"/>
            <a:ext cx="1278587" cy="400914"/>
          </a:xfrm>
          <a:custGeom>
            <a:avLst/>
            <a:gdLst>
              <a:gd name="T0" fmla="*/ 0 w 1248"/>
              <a:gd name="T1" fmla="*/ 88 h 616"/>
              <a:gd name="T2" fmla="*/ 1008 w 1248"/>
              <a:gd name="T3" fmla="*/ 88 h 616"/>
              <a:gd name="T4" fmla="*/ 1248 w 1248"/>
              <a:gd name="T5" fmla="*/ 616 h 616"/>
              <a:gd name="T6" fmla="*/ 0 60000 65536"/>
              <a:gd name="T7" fmla="*/ 0 60000 65536"/>
              <a:gd name="T8" fmla="*/ 0 60000 65536"/>
              <a:gd name="T9" fmla="*/ 0 w 1248"/>
              <a:gd name="T10" fmla="*/ 0 h 616"/>
              <a:gd name="T11" fmla="*/ 1248 w 1248"/>
              <a:gd name="T12" fmla="*/ 616 h 616"/>
            </a:gdLst>
            <a:ahLst/>
            <a:cxnLst>
              <a:cxn ang="T6">
                <a:pos x="T0" y="T1"/>
              </a:cxn>
              <a:cxn ang="T7">
                <a:pos x="T2" y="T3"/>
              </a:cxn>
              <a:cxn ang="T8">
                <a:pos x="T4" y="T5"/>
              </a:cxn>
            </a:cxnLst>
            <a:rect l="T9" t="T10" r="T11" b="T12"/>
            <a:pathLst>
              <a:path w="1248" h="616">
                <a:moveTo>
                  <a:pt x="0" y="88"/>
                </a:moveTo>
                <a:cubicBezTo>
                  <a:pt x="400" y="44"/>
                  <a:pt x="800" y="0"/>
                  <a:pt x="1008" y="88"/>
                </a:cubicBezTo>
                <a:cubicBezTo>
                  <a:pt x="1216" y="176"/>
                  <a:pt x="1232" y="396"/>
                  <a:pt x="1248" y="616"/>
                </a:cubicBezTo>
              </a:path>
            </a:pathLst>
          </a:custGeom>
          <a:noFill/>
          <a:ln w="76200" cap="flat" cmpd="sng">
            <a:solidFill>
              <a:srgbClr val="66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20" name="Rectangle 13"/>
          <p:cNvSpPr>
            <a:spLocks noChangeArrowheads="1"/>
          </p:cNvSpPr>
          <p:nvPr/>
        </p:nvSpPr>
        <p:spPr bwMode="auto">
          <a:xfrm>
            <a:off x="522706" y="5978853"/>
            <a:ext cx="4641014" cy="523220"/>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fontAlgn="base" hangingPunct="0">
              <a:spcBef>
                <a:spcPct val="0"/>
              </a:spcBef>
              <a:spcAft>
                <a:spcPct val="0"/>
              </a:spcAft>
            </a:pPr>
            <a:r>
              <a:rPr lang="en-US" sz="2800" b="1" dirty="0">
                <a:solidFill>
                  <a:srgbClr val="0F116A"/>
                </a:solidFill>
              </a:rPr>
              <a:t>“descendants” of the </a:t>
            </a:r>
            <a:r>
              <a:rPr lang="en-US" sz="2800" b="1" u="sng" dirty="0">
                <a:solidFill>
                  <a:srgbClr val="C00000"/>
                </a:solidFill>
              </a:rPr>
              <a:t>wolf</a:t>
            </a:r>
          </a:p>
        </p:txBody>
      </p:sp>
      <p:pic>
        <p:nvPicPr>
          <p:cNvPr id="4098" name="Picture 2" descr="http://i18.photobucket.com/albums/b122/dadogs/Dog%20Album/Pitfeet/pitbullfoot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1139" y="4313441"/>
            <a:ext cx="1644496" cy="180836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3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43000"/>
            <a:ext cx="7772400" cy="4419600"/>
          </a:xfrm>
        </p:spPr>
        <p:txBody>
          <a:bodyPr/>
          <a:lstStyle/>
          <a:p>
            <a:r>
              <a:rPr lang="en-US" u="sng" dirty="0" smtClean="0">
                <a:solidFill>
                  <a:srgbClr val="C00000"/>
                </a:solidFill>
              </a:rPr>
              <a:t>Agricultural crops</a:t>
            </a:r>
          </a:p>
          <a:p>
            <a:r>
              <a:rPr lang="en-US" u="sng" dirty="0" smtClean="0">
                <a:solidFill>
                  <a:srgbClr val="C00000"/>
                </a:solidFill>
              </a:rPr>
              <a:t>Farm animals</a:t>
            </a:r>
            <a:endParaRPr lang="en-US" u="sng" dirty="0">
              <a:solidFill>
                <a:srgbClr val="C00000"/>
              </a:solidFill>
            </a:endParaRPr>
          </a:p>
        </p:txBody>
      </p:sp>
      <p:sp>
        <p:nvSpPr>
          <p:cNvPr id="3" name="Title 2"/>
          <p:cNvSpPr>
            <a:spLocks noGrp="1"/>
          </p:cNvSpPr>
          <p:nvPr>
            <p:ph type="title"/>
          </p:nvPr>
        </p:nvSpPr>
        <p:spPr>
          <a:xfrm>
            <a:off x="634538" y="295101"/>
            <a:ext cx="8280862" cy="762000"/>
          </a:xfrm>
        </p:spPr>
        <p:txBody>
          <a:bodyPr/>
          <a:lstStyle/>
          <a:p>
            <a:r>
              <a:rPr lang="en-US" dirty="0" smtClean="0"/>
              <a:t>More examples of artificial selection</a:t>
            </a:r>
            <a:endParaRPr lang="en-US" dirty="0"/>
          </a:p>
        </p:txBody>
      </p:sp>
      <p:pic>
        <p:nvPicPr>
          <p:cNvPr id="5124" name="Picture 4" descr="http://www.life.illinois.edu/ib/363/image/PrimitiveCorn2.jpeg"/>
          <p:cNvPicPr>
            <a:picLocks noChangeAspect="1" noChangeArrowheads="1"/>
          </p:cNvPicPr>
          <p:nvPr/>
        </p:nvPicPr>
        <p:blipFill rotWithShape="1">
          <a:blip r:embed="rId2">
            <a:extLst>
              <a:ext uri="{28A0092B-C50C-407E-A947-70E740481C1C}">
                <a14:useLocalDpi xmlns:a14="http://schemas.microsoft.com/office/drawing/2010/main" val="0"/>
              </a:ext>
            </a:extLst>
          </a:blip>
          <a:srcRect l="10430" t="8174" r="3595"/>
          <a:stretch/>
        </p:blipFill>
        <p:spPr bwMode="auto">
          <a:xfrm>
            <a:off x="5105400" y="990600"/>
            <a:ext cx="3124201" cy="221511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5122" name="Picture 2" descr="http://statepolitics.lohudblogs.com/files/2011/04/sweet-co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2819400" cy="2099553"/>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5130" name="Picture 10" descr="Urial, Indian Anim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43140"/>
            <a:ext cx="2743200" cy="3200400"/>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5128" name="Picture 8" descr="http://www.photographyblogger.net/wp-content/uploads/2011/03/07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200" y="4267200"/>
            <a:ext cx="3107175" cy="2330381"/>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10" name="Freeform 11"/>
          <p:cNvSpPr>
            <a:spLocks/>
          </p:cNvSpPr>
          <p:nvPr/>
        </p:nvSpPr>
        <p:spPr bwMode="auto">
          <a:xfrm rot="3647586" flipV="1">
            <a:off x="5338082" y="3157653"/>
            <a:ext cx="1278587" cy="400914"/>
          </a:xfrm>
          <a:custGeom>
            <a:avLst/>
            <a:gdLst>
              <a:gd name="T0" fmla="*/ 0 w 1248"/>
              <a:gd name="T1" fmla="*/ 88 h 616"/>
              <a:gd name="T2" fmla="*/ 1008 w 1248"/>
              <a:gd name="T3" fmla="*/ 88 h 616"/>
              <a:gd name="T4" fmla="*/ 1248 w 1248"/>
              <a:gd name="T5" fmla="*/ 616 h 616"/>
              <a:gd name="T6" fmla="*/ 0 60000 65536"/>
              <a:gd name="T7" fmla="*/ 0 60000 65536"/>
              <a:gd name="T8" fmla="*/ 0 60000 65536"/>
              <a:gd name="T9" fmla="*/ 0 w 1248"/>
              <a:gd name="T10" fmla="*/ 0 h 616"/>
              <a:gd name="T11" fmla="*/ 1248 w 1248"/>
              <a:gd name="T12" fmla="*/ 616 h 616"/>
            </a:gdLst>
            <a:ahLst/>
            <a:cxnLst>
              <a:cxn ang="T6">
                <a:pos x="T0" y="T1"/>
              </a:cxn>
              <a:cxn ang="T7">
                <a:pos x="T2" y="T3"/>
              </a:cxn>
              <a:cxn ang="T8">
                <a:pos x="T4" y="T5"/>
              </a:cxn>
            </a:cxnLst>
            <a:rect l="T9" t="T10" r="T11" b="T12"/>
            <a:pathLst>
              <a:path w="1248" h="616">
                <a:moveTo>
                  <a:pt x="0" y="88"/>
                </a:moveTo>
                <a:cubicBezTo>
                  <a:pt x="400" y="44"/>
                  <a:pt x="800" y="0"/>
                  <a:pt x="1008" y="88"/>
                </a:cubicBezTo>
                <a:cubicBezTo>
                  <a:pt x="1216" y="176"/>
                  <a:pt x="1232" y="396"/>
                  <a:pt x="1248" y="616"/>
                </a:cubicBezTo>
              </a:path>
            </a:pathLst>
          </a:custGeom>
          <a:noFill/>
          <a:ln w="76200" cap="flat" cmpd="sng">
            <a:solidFill>
              <a:srgbClr val="66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6" name="Freeform 11"/>
          <p:cNvSpPr>
            <a:spLocks/>
          </p:cNvSpPr>
          <p:nvPr/>
        </p:nvSpPr>
        <p:spPr bwMode="auto">
          <a:xfrm rot="3647586" flipV="1">
            <a:off x="1870983" y="5543083"/>
            <a:ext cx="1278587" cy="400914"/>
          </a:xfrm>
          <a:custGeom>
            <a:avLst/>
            <a:gdLst>
              <a:gd name="T0" fmla="*/ 0 w 1248"/>
              <a:gd name="T1" fmla="*/ 88 h 616"/>
              <a:gd name="T2" fmla="*/ 1008 w 1248"/>
              <a:gd name="T3" fmla="*/ 88 h 616"/>
              <a:gd name="T4" fmla="*/ 1248 w 1248"/>
              <a:gd name="T5" fmla="*/ 616 h 616"/>
              <a:gd name="T6" fmla="*/ 0 60000 65536"/>
              <a:gd name="T7" fmla="*/ 0 60000 65536"/>
              <a:gd name="T8" fmla="*/ 0 60000 65536"/>
              <a:gd name="T9" fmla="*/ 0 w 1248"/>
              <a:gd name="T10" fmla="*/ 0 h 616"/>
              <a:gd name="T11" fmla="*/ 1248 w 1248"/>
              <a:gd name="T12" fmla="*/ 616 h 616"/>
            </a:gdLst>
            <a:ahLst/>
            <a:cxnLst>
              <a:cxn ang="T6">
                <a:pos x="T0" y="T1"/>
              </a:cxn>
              <a:cxn ang="T7">
                <a:pos x="T2" y="T3"/>
              </a:cxn>
              <a:cxn ang="T8">
                <a:pos x="T4" y="T5"/>
              </a:cxn>
            </a:cxnLst>
            <a:rect l="T9" t="T10" r="T11" b="T12"/>
            <a:pathLst>
              <a:path w="1248" h="616">
                <a:moveTo>
                  <a:pt x="0" y="88"/>
                </a:moveTo>
                <a:cubicBezTo>
                  <a:pt x="400" y="44"/>
                  <a:pt x="800" y="0"/>
                  <a:pt x="1008" y="88"/>
                </a:cubicBezTo>
                <a:cubicBezTo>
                  <a:pt x="1216" y="176"/>
                  <a:pt x="1232" y="396"/>
                  <a:pt x="1248" y="616"/>
                </a:cubicBezTo>
              </a:path>
            </a:pathLst>
          </a:custGeom>
          <a:noFill/>
          <a:ln w="76200" cap="flat" cmpd="sng">
            <a:solidFill>
              <a:srgbClr val="66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sz="2400">
              <a:solidFill>
                <a:srgbClr val="40458C"/>
              </a:solidFill>
            </a:endParaRPr>
          </a:p>
        </p:txBody>
      </p:sp>
    </p:spTree>
    <p:extLst>
      <p:ext uri="{BB962C8B-B14F-4D97-AF65-F5344CB8AC3E}">
        <p14:creationId xmlns:p14="http://schemas.microsoft.com/office/powerpoint/2010/main" val="19188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93713" y="304800"/>
            <a:ext cx="7772400" cy="762000"/>
          </a:xfrm>
        </p:spPr>
        <p:txBody>
          <a:bodyPr/>
          <a:lstStyle/>
          <a:p>
            <a:pPr eaLnBrk="1" hangingPunct="1"/>
            <a:r>
              <a:rPr lang="en-US" dirty="0" smtClean="0"/>
              <a:t>1. Fossil record (fossil = “dug up”)</a:t>
            </a:r>
          </a:p>
        </p:txBody>
      </p:sp>
      <p:sp>
        <p:nvSpPr>
          <p:cNvPr id="531459" name="Rectangle 3" descr="Rectangle: Click to edit Master text styles&#10;Second level&#10;Third level&#10;Fourth level&#10;Fifth level"/>
          <p:cNvSpPr>
            <a:spLocks noGrp="1" noChangeArrowheads="1"/>
          </p:cNvSpPr>
          <p:nvPr>
            <p:ph type="body" idx="1"/>
          </p:nvPr>
        </p:nvSpPr>
        <p:spPr>
          <a:xfrm>
            <a:off x="838200" y="1087437"/>
            <a:ext cx="7772400" cy="3255963"/>
          </a:xfrm>
        </p:spPr>
        <p:txBody>
          <a:bodyPr/>
          <a:lstStyle/>
          <a:p>
            <a:pPr eaLnBrk="1" hangingPunct="1">
              <a:lnSpc>
                <a:spcPct val="90000"/>
              </a:lnSpc>
            </a:pPr>
            <a:r>
              <a:rPr lang="en-US" sz="3200" u="sng" dirty="0" smtClean="0">
                <a:solidFill>
                  <a:srgbClr val="C00000"/>
                </a:solidFill>
              </a:rPr>
              <a:t>Layers of rock</a:t>
            </a:r>
            <a:r>
              <a:rPr lang="en-US" sz="3200" dirty="0" smtClean="0"/>
              <a:t> contain </a:t>
            </a:r>
            <a:r>
              <a:rPr lang="en-US" sz="3200" u="sng" dirty="0" smtClean="0">
                <a:solidFill>
                  <a:srgbClr val="C00000"/>
                </a:solidFill>
              </a:rPr>
              <a:t>fossils</a:t>
            </a:r>
            <a:r>
              <a:rPr lang="en-US" sz="3200" dirty="0" smtClean="0"/>
              <a:t> </a:t>
            </a:r>
          </a:p>
          <a:p>
            <a:pPr lvl="1" eaLnBrk="1" hangingPunct="1">
              <a:lnSpc>
                <a:spcPct val="90000"/>
              </a:lnSpc>
            </a:pPr>
            <a:r>
              <a:rPr lang="en-US" dirty="0" smtClean="0"/>
              <a:t>Bones, shells, tracks, impressions, etc.</a:t>
            </a:r>
          </a:p>
          <a:p>
            <a:pPr lvl="1" eaLnBrk="1" hangingPunct="1">
              <a:lnSpc>
                <a:spcPct val="90000"/>
              </a:lnSpc>
              <a:buClrTx/>
            </a:pPr>
            <a:r>
              <a:rPr lang="en-US" dirty="0"/>
              <a:t>N</a:t>
            </a:r>
            <a:r>
              <a:rPr lang="en-US" dirty="0" smtClean="0"/>
              <a:t>ew layers cover older ones</a:t>
            </a:r>
          </a:p>
          <a:p>
            <a:pPr eaLnBrk="1" hangingPunct="1">
              <a:lnSpc>
                <a:spcPct val="90000"/>
              </a:lnSpc>
              <a:buClrTx/>
            </a:pPr>
            <a:r>
              <a:rPr lang="en-US" sz="3200" dirty="0" smtClean="0"/>
              <a:t>Show a </a:t>
            </a:r>
            <a:r>
              <a:rPr lang="en-US" sz="3200" u="sng" dirty="0" smtClean="0">
                <a:solidFill>
                  <a:srgbClr val="C00000"/>
                </a:solidFill>
              </a:rPr>
              <a:t>series of organisms</a:t>
            </a:r>
            <a:r>
              <a:rPr lang="en-US" sz="3200" dirty="0" smtClean="0"/>
              <a:t> have lived on Earth</a:t>
            </a:r>
          </a:p>
          <a:p>
            <a:pPr lvl="1" eaLnBrk="1" hangingPunct="1">
              <a:lnSpc>
                <a:spcPct val="90000"/>
              </a:lnSpc>
              <a:buClrTx/>
            </a:pPr>
            <a:r>
              <a:rPr lang="en-US" dirty="0"/>
              <a:t>O</a:t>
            </a:r>
            <a:r>
              <a:rPr lang="en-US" dirty="0" smtClean="0"/>
              <a:t>ver </a:t>
            </a:r>
            <a:r>
              <a:rPr lang="en-US" u="sng" dirty="0" smtClean="0">
                <a:solidFill>
                  <a:srgbClr val="C00000"/>
                </a:solidFill>
              </a:rPr>
              <a:t>billions of years</a:t>
            </a: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343400"/>
            <a:ext cx="36195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343400"/>
            <a:ext cx="354647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3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1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1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1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en/c/cc/Antibiotic_resista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55004"/>
            <a:ext cx="3514725" cy="5691589"/>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2"/>
          <p:cNvSpPr>
            <a:spLocks noGrp="1" noChangeArrowheads="1"/>
          </p:cNvSpPr>
          <p:nvPr>
            <p:ph type="title"/>
          </p:nvPr>
        </p:nvSpPr>
        <p:spPr>
          <a:xfrm>
            <a:off x="369888" y="457200"/>
            <a:ext cx="7772400" cy="762000"/>
          </a:xfrm>
        </p:spPr>
        <p:txBody>
          <a:bodyPr/>
          <a:lstStyle/>
          <a:p>
            <a:pPr eaLnBrk="1" hangingPunct="1"/>
            <a:r>
              <a:rPr lang="en-US" smtClean="0"/>
              <a:t>Artificial Selection gone bad!</a:t>
            </a:r>
          </a:p>
        </p:txBody>
      </p:sp>
      <p:sp>
        <p:nvSpPr>
          <p:cNvPr id="58371" name="Rectangle 3" descr="Rectangle: Click to edit Master text styles&#10;Second level&#10;Third level&#10;Fourth level&#10;Fifth level"/>
          <p:cNvSpPr>
            <a:spLocks noGrp="1" noChangeArrowheads="1"/>
          </p:cNvSpPr>
          <p:nvPr>
            <p:ph type="body" idx="1"/>
          </p:nvPr>
        </p:nvSpPr>
        <p:spPr>
          <a:xfrm>
            <a:off x="685800" y="1295400"/>
            <a:ext cx="4419600" cy="2286000"/>
          </a:xfrm>
        </p:spPr>
        <p:txBody>
          <a:bodyPr/>
          <a:lstStyle/>
          <a:p>
            <a:pPr eaLnBrk="1" hangingPunct="1"/>
            <a:r>
              <a:rPr lang="en-US" dirty="0" smtClean="0">
                <a:solidFill>
                  <a:srgbClr val="002060"/>
                </a:solidFill>
              </a:rPr>
              <a:t>Sometimes we don’t do it on purpose…</a:t>
            </a:r>
          </a:p>
          <a:p>
            <a:pPr lvl="1" eaLnBrk="1" hangingPunct="1"/>
            <a:r>
              <a:rPr lang="en-US" u="sng" dirty="0" smtClean="0">
                <a:solidFill>
                  <a:srgbClr val="C00000"/>
                </a:solidFill>
              </a:rPr>
              <a:t>Pesticide</a:t>
            </a:r>
            <a:r>
              <a:rPr lang="en-US" dirty="0" smtClean="0">
                <a:solidFill>
                  <a:schemeClr val="accent4"/>
                </a:solidFill>
              </a:rPr>
              <a:t> resistance</a:t>
            </a:r>
          </a:p>
          <a:p>
            <a:pPr lvl="1" eaLnBrk="1" hangingPunct="1"/>
            <a:r>
              <a:rPr lang="en-US" u="sng" dirty="0" smtClean="0">
                <a:solidFill>
                  <a:srgbClr val="C00000"/>
                </a:solidFill>
              </a:rPr>
              <a:t>Antibiotic</a:t>
            </a:r>
            <a:r>
              <a:rPr lang="en-US" dirty="0" smtClean="0">
                <a:solidFill>
                  <a:schemeClr val="accent4"/>
                </a:solidFill>
              </a:rPr>
              <a:t> resistance</a:t>
            </a:r>
          </a:p>
        </p:txBody>
      </p:sp>
      <p:sp>
        <p:nvSpPr>
          <p:cNvPr id="8" name="Rectangle 6"/>
          <p:cNvSpPr>
            <a:spLocks noChangeArrowheads="1"/>
          </p:cNvSpPr>
          <p:nvPr/>
        </p:nvSpPr>
        <p:spPr bwMode="auto">
          <a:xfrm>
            <a:off x="454090" y="3900798"/>
            <a:ext cx="4800600" cy="2419124"/>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20000"/>
              </a:spcBef>
              <a:spcAft>
                <a:spcPct val="0"/>
              </a:spcAft>
              <a:buClr>
                <a:srgbClr val="40458C"/>
              </a:buClr>
              <a:buSzPct val="60000"/>
              <a:buFont typeface="Wingdings" pitchFamily="2" charset="2"/>
              <a:buNone/>
            </a:pPr>
            <a:r>
              <a:rPr lang="en-US" sz="2800" b="1" dirty="0" smtClean="0">
                <a:solidFill>
                  <a:srgbClr val="0F116A"/>
                </a:solidFill>
              </a:rPr>
              <a:t>Some “superbugs” that are resistant to most antibiotics:</a:t>
            </a:r>
          </a:p>
          <a:p>
            <a:pPr marL="342900" indent="-342900" fontAlgn="base">
              <a:spcBef>
                <a:spcPct val="20000"/>
              </a:spcBef>
              <a:spcAft>
                <a:spcPct val="0"/>
              </a:spcAft>
              <a:buClr>
                <a:srgbClr val="40458C"/>
              </a:buClr>
              <a:buSzPct val="120000"/>
              <a:buFont typeface="Arial" pitchFamily="34" charset="0"/>
              <a:buChar char="•"/>
            </a:pPr>
            <a:r>
              <a:rPr lang="en-US" sz="2800" b="1" u="sng" dirty="0" err="1" smtClean="0">
                <a:solidFill>
                  <a:srgbClr val="C00000"/>
                </a:solidFill>
              </a:rPr>
              <a:t>MRSA</a:t>
            </a:r>
            <a:r>
              <a:rPr lang="en-US" sz="2800" b="1" dirty="0" smtClean="0">
                <a:solidFill>
                  <a:srgbClr val="0F116A"/>
                </a:solidFill>
              </a:rPr>
              <a:t> (Staph infection)</a:t>
            </a:r>
          </a:p>
          <a:p>
            <a:pPr marL="342900" indent="-342900" fontAlgn="base">
              <a:spcBef>
                <a:spcPct val="20000"/>
              </a:spcBef>
              <a:spcAft>
                <a:spcPct val="0"/>
              </a:spcAft>
              <a:buClr>
                <a:srgbClr val="40458C"/>
              </a:buClr>
              <a:buSzPct val="120000"/>
              <a:buFont typeface="Arial" pitchFamily="34" charset="0"/>
              <a:buChar char="•"/>
            </a:pPr>
            <a:r>
              <a:rPr lang="en-US" sz="2800" b="1" u="sng" dirty="0" smtClean="0">
                <a:solidFill>
                  <a:srgbClr val="C00000"/>
                </a:solidFill>
              </a:rPr>
              <a:t>Tuberculosis</a:t>
            </a:r>
            <a:endParaRPr lang="en-US" sz="2400" b="1" u="sng" dirty="0">
              <a:solidFill>
                <a:srgbClr val="C00000"/>
              </a:solidFill>
            </a:endParaRPr>
          </a:p>
        </p:txBody>
      </p:sp>
    </p:spTree>
    <p:extLst>
      <p:ext uri="{BB962C8B-B14F-4D97-AF65-F5344CB8AC3E}">
        <p14:creationId xmlns:p14="http://schemas.microsoft.com/office/powerpoint/2010/main" val="17877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9688" y="1295400"/>
            <a:ext cx="3863975" cy="5227637"/>
          </a:xfrm>
          <a:prstGeom prst="rect">
            <a:avLst/>
          </a:prstGeom>
          <a:noFill/>
          <a:ln w="9525">
            <a:solidFill>
              <a:srgbClr val="333333"/>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59395" name="Rectangle 3"/>
          <p:cNvSpPr>
            <a:spLocks noGrp="1" noChangeArrowheads="1"/>
          </p:cNvSpPr>
          <p:nvPr>
            <p:ph type="title"/>
          </p:nvPr>
        </p:nvSpPr>
        <p:spPr>
          <a:xfrm>
            <a:off x="304800" y="304800"/>
            <a:ext cx="7772400" cy="762000"/>
          </a:xfrm>
        </p:spPr>
        <p:txBody>
          <a:bodyPr/>
          <a:lstStyle/>
          <a:p>
            <a:pPr eaLnBrk="1" hangingPunct="1"/>
            <a:r>
              <a:rPr lang="en-US" dirty="0" smtClean="0"/>
              <a:t>How resistance develops</a:t>
            </a:r>
            <a:br>
              <a:rPr lang="en-US" dirty="0" smtClean="0"/>
            </a:br>
            <a:endParaRPr lang="en-US" dirty="0" smtClean="0"/>
          </a:p>
        </p:txBody>
      </p:sp>
      <p:sp>
        <p:nvSpPr>
          <p:cNvPr id="572420" name="Rectangle 4" descr="Rectangle: Click to edit Master text styles&#10;Second level&#10;Third level&#10;Fourth level&#10;Fifth level"/>
          <p:cNvSpPr>
            <a:spLocks noGrp="1" noChangeArrowheads="1"/>
          </p:cNvSpPr>
          <p:nvPr>
            <p:ph type="body" idx="1"/>
          </p:nvPr>
        </p:nvSpPr>
        <p:spPr>
          <a:xfrm>
            <a:off x="258148" y="958849"/>
            <a:ext cx="4891087" cy="5057775"/>
          </a:xfrm>
        </p:spPr>
        <p:txBody>
          <a:bodyPr/>
          <a:lstStyle/>
          <a:p>
            <a:pPr eaLnBrk="1" hangingPunct="1"/>
            <a:r>
              <a:rPr lang="en-US" sz="3200" dirty="0" smtClean="0"/>
              <a:t>Spray the field or give the antibiotic, but…</a:t>
            </a:r>
          </a:p>
          <a:p>
            <a:pPr lvl="1" eaLnBrk="1" hangingPunct="1"/>
            <a:r>
              <a:rPr lang="en-US" sz="3000" dirty="0"/>
              <a:t>D</a:t>
            </a:r>
            <a:r>
              <a:rPr lang="en-US" sz="3000" dirty="0" smtClean="0"/>
              <a:t>idn’t kill </a:t>
            </a:r>
            <a:r>
              <a:rPr lang="en-US" sz="3000" u="sng" dirty="0" smtClean="0">
                <a:solidFill>
                  <a:srgbClr val="C00000"/>
                </a:solidFill>
              </a:rPr>
              <a:t>all</a:t>
            </a:r>
            <a:r>
              <a:rPr lang="en-US" sz="3000" dirty="0" smtClean="0"/>
              <a:t> individuals</a:t>
            </a:r>
          </a:p>
          <a:p>
            <a:pPr lvl="2" eaLnBrk="1" hangingPunct="1"/>
            <a:r>
              <a:rPr lang="en-US" sz="2600" u="sng" dirty="0" smtClean="0">
                <a:solidFill>
                  <a:srgbClr val="C00000"/>
                </a:solidFill>
              </a:rPr>
              <a:t>variation</a:t>
            </a:r>
          </a:p>
          <a:p>
            <a:pPr lvl="1" eaLnBrk="1" hangingPunct="1"/>
            <a:r>
              <a:rPr lang="en-US" sz="3000" dirty="0" smtClean="0"/>
              <a:t>Resistant survivors </a:t>
            </a:r>
            <a:r>
              <a:rPr lang="en-US" sz="3000" u="sng" dirty="0" smtClean="0">
                <a:solidFill>
                  <a:srgbClr val="C00000"/>
                </a:solidFill>
              </a:rPr>
              <a:t>reproduce</a:t>
            </a:r>
          </a:p>
          <a:p>
            <a:pPr lvl="1" eaLnBrk="1" hangingPunct="1"/>
            <a:r>
              <a:rPr lang="en-US" sz="3000" dirty="0"/>
              <a:t>R</a:t>
            </a:r>
            <a:r>
              <a:rPr lang="en-US" sz="3000" dirty="0" smtClean="0"/>
              <a:t>esistance is </a:t>
            </a:r>
            <a:r>
              <a:rPr lang="en-US" sz="3000" u="sng" dirty="0" smtClean="0">
                <a:solidFill>
                  <a:srgbClr val="C00000"/>
                </a:solidFill>
              </a:rPr>
              <a:t>inherited</a:t>
            </a:r>
          </a:p>
          <a:p>
            <a:pPr lvl="1" eaLnBrk="1" hangingPunct="1"/>
            <a:r>
              <a:rPr lang="en-US" sz="3000" dirty="0" smtClean="0"/>
              <a:t>Resistance becomes </a:t>
            </a:r>
            <a:r>
              <a:rPr lang="en-US" sz="3000" u="sng" dirty="0" smtClean="0">
                <a:solidFill>
                  <a:srgbClr val="C00000"/>
                </a:solidFill>
              </a:rPr>
              <a:t>more common</a:t>
            </a:r>
            <a:endParaRPr lang="en-US" sz="2600" u="sng" dirty="0" smtClean="0">
              <a:solidFill>
                <a:srgbClr val="C00000"/>
              </a:solidFill>
            </a:endParaRPr>
          </a:p>
        </p:txBody>
      </p:sp>
      <p:sp>
        <p:nvSpPr>
          <p:cNvPr id="572421" name="Oval 5"/>
          <p:cNvSpPr>
            <a:spLocks noChangeArrowheads="1"/>
          </p:cNvSpPr>
          <p:nvPr/>
        </p:nvSpPr>
        <p:spPr bwMode="auto">
          <a:xfrm>
            <a:off x="7112000" y="2686050"/>
            <a:ext cx="1174750" cy="801687"/>
          </a:xfrm>
          <a:prstGeom prst="ellipse">
            <a:avLst/>
          </a:prstGeom>
          <a:solidFill>
            <a:srgbClr val="FFEA18">
              <a:alpha val="20000"/>
            </a:srgbClr>
          </a:solidFill>
          <a:ln w="38100">
            <a:solidFill>
              <a:srgbClr val="CC0000"/>
            </a:solidFill>
            <a:round/>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572422" name="Oval 6"/>
          <p:cNvSpPr>
            <a:spLocks noChangeArrowheads="1"/>
          </p:cNvSpPr>
          <p:nvPr/>
        </p:nvSpPr>
        <p:spPr bwMode="auto">
          <a:xfrm>
            <a:off x="7175500" y="3995737"/>
            <a:ext cx="1174750" cy="801688"/>
          </a:xfrm>
          <a:prstGeom prst="ellipse">
            <a:avLst/>
          </a:prstGeom>
          <a:solidFill>
            <a:srgbClr val="FFEA18">
              <a:alpha val="20000"/>
            </a:srgbClr>
          </a:solidFill>
          <a:ln w="38100">
            <a:solidFill>
              <a:srgbClr val="CC0000"/>
            </a:solidFill>
            <a:round/>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572423" name="Oval 7"/>
          <p:cNvSpPr>
            <a:spLocks noChangeArrowheads="1"/>
          </p:cNvSpPr>
          <p:nvPr/>
        </p:nvSpPr>
        <p:spPr bwMode="auto">
          <a:xfrm>
            <a:off x="6604000" y="4884737"/>
            <a:ext cx="1174750" cy="801688"/>
          </a:xfrm>
          <a:prstGeom prst="ellipse">
            <a:avLst/>
          </a:prstGeom>
          <a:solidFill>
            <a:srgbClr val="FFEA18">
              <a:alpha val="20000"/>
            </a:srgbClr>
          </a:solidFill>
          <a:ln w="38100">
            <a:solidFill>
              <a:srgbClr val="CC0000"/>
            </a:solidFill>
            <a:round/>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572424" name="Oval 8"/>
          <p:cNvSpPr>
            <a:spLocks noChangeArrowheads="1"/>
          </p:cNvSpPr>
          <p:nvPr/>
        </p:nvSpPr>
        <p:spPr bwMode="auto">
          <a:xfrm>
            <a:off x="7667625" y="4868862"/>
            <a:ext cx="1174750" cy="801688"/>
          </a:xfrm>
          <a:prstGeom prst="ellipse">
            <a:avLst/>
          </a:prstGeom>
          <a:solidFill>
            <a:srgbClr val="FFEA18">
              <a:alpha val="20000"/>
            </a:srgbClr>
          </a:solidFill>
          <a:ln w="38100">
            <a:solidFill>
              <a:srgbClr val="CC0000"/>
            </a:solidFill>
            <a:round/>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sp>
        <p:nvSpPr>
          <p:cNvPr id="572425" name="Oval 9"/>
          <p:cNvSpPr>
            <a:spLocks noChangeArrowheads="1"/>
          </p:cNvSpPr>
          <p:nvPr/>
        </p:nvSpPr>
        <p:spPr bwMode="auto">
          <a:xfrm>
            <a:off x="6230938" y="5749925"/>
            <a:ext cx="2913062" cy="801687"/>
          </a:xfrm>
          <a:prstGeom prst="ellipse">
            <a:avLst/>
          </a:prstGeom>
          <a:solidFill>
            <a:srgbClr val="FFEA18">
              <a:alpha val="20000"/>
            </a:srgbClr>
          </a:solidFill>
          <a:ln w="38100">
            <a:solidFill>
              <a:srgbClr val="CC0000"/>
            </a:solidFill>
            <a:round/>
            <a:headEnd/>
            <a:tailEnd/>
          </a:ln>
        </p:spPr>
        <p:txBody>
          <a:bodyPr wrap="none" anchor="ctr"/>
          <a:lstStyle/>
          <a:p>
            <a:pPr algn="ctr" eaLnBrk="0" fontAlgn="base" hangingPunct="0">
              <a:spcBef>
                <a:spcPct val="0"/>
              </a:spcBef>
              <a:spcAft>
                <a:spcPct val="0"/>
              </a:spcAft>
            </a:pPr>
            <a:endParaRPr lang="en-US" sz="2400">
              <a:solidFill>
                <a:srgbClr val="40458C"/>
              </a:solidFill>
            </a:endParaRPr>
          </a:p>
        </p:txBody>
      </p:sp>
    </p:spTree>
    <p:extLst>
      <p:ext uri="{BB962C8B-B14F-4D97-AF65-F5344CB8AC3E}">
        <p14:creationId xmlns:p14="http://schemas.microsoft.com/office/powerpoint/2010/main" val="666871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2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2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72421"/>
                                        </p:tgtEl>
                                        <p:attrNameLst>
                                          <p:attrName>style.visibility</p:attrName>
                                        </p:attrNameLst>
                                      </p:cBhvr>
                                      <p:to>
                                        <p:strVal val="visible"/>
                                      </p:to>
                                    </p:set>
                                    <p:animEffect transition="in" filter="wipe(left)">
                                      <p:cBhvr>
                                        <p:cTn id="15" dur="500"/>
                                        <p:tgtEl>
                                          <p:spTgt spid="572421"/>
                                        </p:tgtEl>
                                      </p:cBhvr>
                                    </p:animEffect>
                                  </p:childTnLst>
                                  <p:subTnLst>
                                    <p:audio>
                                      <p:cMediaNode>
                                        <p:cTn display="0" masterRel="sameClick">
                                          <p:stCondLst>
                                            <p:cond evt="begin" delay="0">
                                              <p:tn val="13"/>
                                            </p:cond>
                                          </p:stCondLst>
                                          <p:endCondLst>
                                            <p:cond evt="onStopAudio" delay="0">
                                              <p:tgtEl>
                                                <p:sldTgt/>
                                              </p:tgtEl>
                                            </p:cond>
                                          </p:endCondLst>
                                        </p:cTn>
                                        <p:tgtEl>
                                          <p:sndTgt r:embed="rId3" name="Quack"/>
                                        </p:tgtEl>
                                      </p:cMediaNode>
                                    </p:audio>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2420">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7242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72422"/>
                                        </p:tgtEl>
                                        <p:attrNameLst>
                                          <p:attrName>style.visibility</p:attrName>
                                        </p:attrNameLst>
                                      </p:cBhvr>
                                      <p:to>
                                        <p:strVal val="visible"/>
                                      </p:to>
                                    </p:set>
                                    <p:animEffect transition="in" filter="wipe(left)">
                                      <p:cBhvr>
                                        <p:cTn id="28" dur="500"/>
                                        <p:tgtEl>
                                          <p:spTgt spid="572422"/>
                                        </p:tgtEl>
                                      </p:cBhvr>
                                    </p:animEffect>
                                  </p:childTnLst>
                                  <p:subTnLst>
                                    <p:audio>
                                      <p:cMediaNode>
                                        <p:cTn display="0" masterRel="sameClick">
                                          <p:stCondLst>
                                            <p:cond evt="begin" delay="0">
                                              <p:tn val="26"/>
                                            </p:cond>
                                          </p:stCondLst>
                                          <p:endCondLst>
                                            <p:cond evt="onStopAudio" delay="0">
                                              <p:tgtEl>
                                                <p:sldTgt/>
                                              </p:tgtEl>
                                            </p:cond>
                                          </p:endCondLst>
                                        </p:cTn>
                                        <p:tgtEl>
                                          <p:sndTgt r:embed="rId3" name="Quack"/>
                                        </p:tgtEl>
                                      </p:cMediaNode>
                                    </p:audio>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242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2423"/>
                                        </p:tgtEl>
                                        <p:attrNameLst>
                                          <p:attrName>style.visibility</p:attrName>
                                        </p:attrNameLst>
                                      </p:cBhvr>
                                      <p:to>
                                        <p:strVal val="visible"/>
                                      </p:to>
                                    </p:set>
                                    <p:animEffect transition="in" filter="wipe(left)">
                                      <p:cBhvr>
                                        <p:cTn id="37" dur="500"/>
                                        <p:tgtEl>
                                          <p:spTgt spid="5724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2424"/>
                                        </p:tgtEl>
                                        <p:attrNameLst>
                                          <p:attrName>style.visibility</p:attrName>
                                        </p:attrNameLst>
                                      </p:cBhvr>
                                      <p:to>
                                        <p:strVal val="visible"/>
                                      </p:to>
                                    </p:set>
                                    <p:animEffect transition="in" filter="wipe(left)">
                                      <p:cBhvr>
                                        <p:cTn id="42" dur="500"/>
                                        <p:tgtEl>
                                          <p:spTgt spid="57242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242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72425"/>
                                        </p:tgtEl>
                                        <p:attrNameLst>
                                          <p:attrName>style.visibility</p:attrName>
                                        </p:attrNameLst>
                                      </p:cBhvr>
                                      <p:to>
                                        <p:strVal val="visible"/>
                                      </p:to>
                                    </p:set>
                                    <p:animEffect transition="in" filter="wipe(left)">
                                      <p:cBhvr>
                                        <p:cTn id="51" dur="500"/>
                                        <p:tgtEl>
                                          <p:spTgt spid="572425"/>
                                        </p:tgtEl>
                                      </p:cBhvr>
                                    </p:animEffect>
                                  </p:childTnLst>
                                  <p:subTnLst>
                                    <p:audio>
                                      <p:cMediaNode>
                                        <p:cTn display="0" masterRel="sameClick">
                                          <p:stCondLst>
                                            <p:cond evt="begin" delay="0">
                                              <p:tn val="4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nimBg="1"/>
      <p:bldP spid="572422" grpId="0" animBg="1"/>
      <p:bldP spid="572423" grpId="0" animBg="1"/>
      <p:bldP spid="572424" grpId="0" animBg="1"/>
      <p:bldP spid="5724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66800"/>
            <a:ext cx="7772400" cy="4419600"/>
          </a:xfrm>
        </p:spPr>
        <p:txBody>
          <a:bodyPr/>
          <a:lstStyle/>
          <a:p>
            <a:r>
              <a:rPr lang="en-US" u="sng" dirty="0" smtClean="0">
                <a:solidFill>
                  <a:srgbClr val="C00000"/>
                </a:solidFill>
              </a:rPr>
              <a:t>Absolute</a:t>
            </a:r>
            <a:r>
              <a:rPr lang="en-US" dirty="0" smtClean="0"/>
              <a:t> dating</a:t>
            </a:r>
          </a:p>
          <a:p>
            <a:pPr lvl="1"/>
            <a:r>
              <a:rPr lang="en-US" dirty="0" smtClean="0"/>
              <a:t>Use </a:t>
            </a:r>
            <a:r>
              <a:rPr lang="en-US" u="sng" dirty="0" smtClean="0">
                <a:solidFill>
                  <a:srgbClr val="C00000"/>
                </a:solidFill>
              </a:rPr>
              <a:t>radioactive isotopes</a:t>
            </a:r>
            <a:r>
              <a:rPr lang="en-US" dirty="0" smtClean="0"/>
              <a:t> to determine age</a:t>
            </a:r>
          </a:p>
          <a:p>
            <a:pPr lvl="2"/>
            <a:r>
              <a:rPr lang="en-US" u="sng" dirty="0" smtClean="0">
                <a:solidFill>
                  <a:srgbClr val="C00000"/>
                </a:solidFill>
              </a:rPr>
              <a:t>Carbon dating</a:t>
            </a:r>
            <a:r>
              <a:rPr lang="en-US" dirty="0" smtClean="0"/>
              <a:t> can tell us when a living thing died</a:t>
            </a:r>
          </a:p>
          <a:p>
            <a:pPr lvl="2"/>
            <a:r>
              <a:rPr lang="en-US" u="sng" dirty="0" smtClean="0">
                <a:solidFill>
                  <a:srgbClr val="C00000"/>
                </a:solidFill>
              </a:rPr>
              <a:t>Uranium dating</a:t>
            </a:r>
            <a:r>
              <a:rPr lang="en-US" dirty="0" smtClean="0"/>
              <a:t> can tell us when rock came out of a volcano</a:t>
            </a:r>
          </a:p>
          <a:p>
            <a:r>
              <a:rPr lang="en-US" u="sng" dirty="0" smtClean="0">
                <a:solidFill>
                  <a:srgbClr val="C00000"/>
                </a:solidFill>
              </a:rPr>
              <a:t>Relative</a:t>
            </a:r>
            <a:r>
              <a:rPr lang="en-US" dirty="0" smtClean="0"/>
              <a:t> dating</a:t>
            </a:r>
          </a:p>
          <a:p>
            <a:pPr lvl="1"/>
            <a:r>
              <a:rPr lang="en-US" dirty="0" smtClean="0"/>
              <a:t>Use other objects</a:t>
            </a:r>
            <a:br>
              <a:rPr lang="en-US" dirty="0" smtClean="0"/>
            </a:br>
            <a:r>
              <a:rPr lang="en-US" dirty="0" smtClean="0"/>
              <a:t>around a fossil to</a:t>
            </a:r>
            <a:br>
              <a:rPr lang="en-US" dirty="0" smtClean="0"/>
            </a:br>
            <a:r>
              <a:rPr lang="en-US" u="sng" dirty="0" smtClean="0">
                <a:solidFill>
                  <a:srgbClr val="C00000"/>
                </a:solidFill>
              </a:rPr>
              <a:t>approximate</a:t>
            </a:r>
            <a:r>
              <a:rPr lang="en-US" dirty="0" smtClean="0"/>
              <a:t> age</a:t>
            </a:r>
            <a:endParaRPr lang="en-US" dirty="0"/>
          </a:p>
        </p:txBody>
      </p:sp>
      <p:sp>
        <p:nvSpPr>
          <p:cNvPr id="3" name="Title 2"/>
          <p:cNvSpPr>
            <a:spLocks noGrp="1"/>
          </p:cNvSpPr>
          <p:nvPr>
            <p:ph type="title"/>
          </p:nvPr>
        </p:nvSpPr>
        <p:spPr/>
        <p:txBody>
          <a:bodyPr/>
          <a:lstStyle/>
          <a:p>
            <a:r>
              <a:rPr lang="en-US" dirty="0" smtClean="0"/>
              <a:t>Dating Fossils</a:t>
            </a:r>
            <a:endParaRPr lang="en-US" dirty="0"/>
          </a:p>
        </p:txBody>
      </p:sp>
      <p:pic>
        <p:nvPicPr>
          <p:cNvPr id="1026" name="Picture 2" descr="http://www.minimegeology.com/shop/wpimages/SedRock_Cr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27500"/>
            <a:ext cx="3733800" cy="240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0988" y="260350"/>
            <a:ext cx="7772400" cy="762000"/>
          </a:xfrm>
        </p:spPr>
        <p:txBody>
          <a:bodyPr/>
          <a:lstStyle/>
          <a:p>
            <a:pPr eaLnBrk="1" hangingPunct="1"/>
            <a:r>
              <a:rPr lang="en-US" dirty="0" smtClean="0"/>
              <a:t>Fossils tell a story…</a:t>
            </a:r>
          </a:p>
        </p:txBody>
      </p:sp>
      <p:pic>
        <p:nvPicPr>
          <p:cNvPr id="40963" name="Picture 3"/>
          <p:cNvPicPr>
            <a:picLocks noChangeAspect="1" noChangeArrowheads="1"/>
          </p:cNvPicPr>
          <p:nvPr/>
        </p:nvPicPr>
        <p:blipFill>
          <a:blip r:embed="rId5">
            <a:extLst>
              <a:ext uri="{28A0092B-C50C-407E-A947-70E740481C1C}">
                <a14:useLocalDpi xmlns:a14="http://schemas.microsoft.com/office/drawing/2010/main" val="0"/>
              </a:ext>
            </a:extLst>
          </a:blip>
          <a:srcRect l="1138"/>
          <a:stretch>
            <a:fillRect/>
          </a:stretch>
        </p:blipFill>
        <p:spPr bwMode="auto">
          <a:xfrm>
            <a:off x="781050" y="1247775"/>
            <a:ext cx="82105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508" name="Text Box 4"/>
          <p:cNvSpPr txBox="1">
            <a:spLocks noChangeArrowheads="1"/>
          </p:cNvSpPr>
          <p:nvPr/>
        </p:nvSpPr>
        <p:spPr bwMode="auto">
          <a:xfrm>
            <a:off x="2282825" y="2316163"/>
            <a:ext cx="4584700" cy="528637"/>
          </a:xfrm>
          <a:prstGeom prst="rect">
            <a:avLst/>
          </a:prstGeom>
          <a:solidFill>
            <a:schemeClr val="folHlink"/>
          </a:solidFill>
          <a:ln w="9525">
            <a:solidFill>
              <a:srgbClr val="CC0000"/>
            </a:solidFill>
            <a:miter lim="800000"/>
            <a:headEnd/>
            <a:tailEnd/>
          </a:ln>
          <a:effectLst>
            <a:outerShdw dist="35921" dir="2700000" algn="ctr" rotWithShape="0">
              <a:srgbClr val="808080"/>
            </a:outerShdw>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0" fontAlgn="base" hangingPunct="0">
              <a:spcBef>
                <a:spcPct val="0"/>
              </a:spcBef>
              <a:spcAft>
                <a:spcPct val="0"/>
              </a:spcAft>
            </a:pPr>
            <a:r>
              <a:rPr lang="en-US" sz="2800" b="1">
                <a:solidFill>
                  <a:srgbClr val="0F116A"/>
                </a:solidFill>
              </a:rPr>
              <a:t>the Earth is old</a:t>
            </a:r>
          </a:p>
        </p:txBody>
      </p:sp>
      <p:sp>
        <p:nvSpPr>
          <p:cNvPr id="533509" name="Text Box 5"/>
          <p:cNvSpPr txBox="1">
            <a:spLocks noChangeArrowheads="1"/>
          </p:cNvSpPr>
          <p:nvPr/>
        </p:nvSpPr>
        <p:spPr bwMode="auto">
          <a:xfrm>
            <a:off x="2311400" y="3446463"/>
            <a:ext cx="4525963" cy="528637"/>
          </a:xfrm>
          <a:prstGeom prst="rect">
            <a:avLst/>
          </a:prstGeom>
          <a:solidFill>
            <a:srgbClr val="FFCC18"/>
          </a:solidFill>
          <a:ln w="9525">
            <a:solidFill>
              <a:srgbClr val="0F116A"/>
            </a:solidFill>
            <a:miter lim="800000"/>
            <a:headEnd/>
            <a:tailEnd/>
          </a:ln>
          <a:effectLst>
            <a:outerShdw dist="35921" dir="2700000" algn="ctr" rotWithShape="0">
              <a:srgbClr val="808080"/>
            </a:outerShdw>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0" fontAlgn="base" hangingPunct="0">
              <a:spcBef>
                <a:spcPct val="0"/>
              </a:spcBef>
              <a:spcAft>
                <a:spcPct val="0"/>
              </a:spcAft>
            </a:pPr>
            <a:r>
              <a:rPr lang="en-US" sz="2800" b="1">
                <a:solidFill>
                  <a:srgbClr val="0F116A"/>
                </a:solidFill>
              </a:rPr>
              <a:t>Life is old</a:t>
            </a:r>
          </a:p>
        </p:txBody>
      </p:sp>
      <p:sp>
        <p:nvSpPr>
          <p:cNvPr id="533510" name="Text Box 6"/>
          <p:cNvSpPr txBox="1">
            <a:spLocks noChangeArrowheads="1"/>
          </p:cNvSpPr>
          <p:nvPr/>
        </p:nvSpPr>
        <p:spPr bwMode="auto">
          <a:xfrm>
            <a:off x="2016125" y="4591050"/>
            <a:ext cx="5118100" cy="528638"/>
          </a:xfrm>
          <a:prstGeom prst="rect">
            <a:avLst/>
          </a:prstGeom>
          <a:solidFill>
            <a:srgbClr val="CC0000"/>
          </a:solidFill>
          <a:ln w="9525">
            <a:solidFill>
              <a:srgbClr val="0F116A"/>
            </a:solidFill>
            <a:miter lim="800000"/>
            <a:headEnd/>
            <a:tailEnd/>
          </a:ln>
          <a:effectLst>
            <a:outerShdw dist="35921" dir="2700000" algn="ctr" rotWithShape="0">
              <a:srgbClr val="808080"/>
            </a:outerShdw>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0" fontAlgn="base" hangingPunct="0">
              <a:spcBef>
                <a:spcPct val="0"/>
              </a:spcBef>
              <a:spcAft>
                <a:spcPct val="0"/>
              </a:spcAft>
            </a:pPr>
            <a:r>
              <a:rPr lang="en-US" sz="2800" b="1">
                <a:solidFill>
                  <a:srgbClr val="FFFFFF"/>
                </a:solidFill>
              </a:rPr>
              <a:t>Life on Earth has changed</a:t>
            </a:r>
          </a:p>
        </p:txBody>
      </p:sp>
    </p:spTree>
    <p:extLst>
      <p:ext uri="{BB962C8B-B14F-4D97-AF65-F5344CB8AC3E}">
        <p14:creationId xmlns:p14="http://schemas.microsoft.com/office/powerpoint/2010/main" val="3367157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3508"/>
                                        </p:tgtEl>
                                        <p:attrNameLst>
                                          <p:attrName>style.visibility</p:attrName>
                                        </p:attrNameLst>
                                      </p:cBhvr>
                                      <p:to>
                                        <p:strVal val="visible"/>
                                      </p:to>
                                    </p:set>
                                    <p:anim calcmode="lin" valueType="num">
                                      <p:cBhvr additive="base">
                                        <p:cTn id="7" dur="500" fill="hold"/>
                                        <p:tgtEl>
                                          <p:spTgt spid="533508"/>
                                        </p:tgtEl>
                                        <p:attrNameLst>
                                          <p:attrName>ppt_x</p:attrName>
                                        </p:attrNameLst>
                                      </p:cBhvr>
                                      <p:tavLst>
                                        <p:tav tm="0">
                                          <p:val>
                                            <p:strVal val="0-#ppt_w/2"/>
                                          </p:val>
                                        </p:tav>
                                        <p:tav tm="100000">
                                          <p:val>
                                            <p:strVal val="#ppt_x"/>
                                          </p:val>
                                        </p:tav>
                                      </p:tavLst>
                                    </p:anim>
                                    <p:anim calcmode="lin" valueType="num">
                                      <p:cBhvr additive="base">
                                        <p:cTn id="8" dur="500" fill="hold"/>
                                        <p:tgtEl>
                                          <p:spTgt spid="5335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3509"/>
                                        </p:tgtEl>
                                        <p:attrNameLst>
                                          <p:attrName>style.visibility</p:attrName>
                                        </p:attrNameLst>
                                      </p:cBhvr>
                                      <p:to>
                                        <p:strVal val="visible"/>
                                      </p:to>
                                    </p:set>
                                    <p:anim calcmode="lin" valueType="num">
                                      <p:cBhvr additive="base">
                                        <p:cTn id="13" dur="500" fill="hold"/>
                                        <p:tgtEl>
                                          <p:spTgt spid="533509"/>
                                        </p:tgtEl>
                                        <p:attrNameLst>
                                          <p:attrName>ppt_x</p:attrName>
                                        </p:attrNameLst>
                                      </p:cBhvr>
                                      <p:tavLst>
                                        <p:tav tm="0">
                                          <p:val>
                                            <p:strVal val="0-#ppt_w/2"/>
                                          </p:val>
                                        </p:tav>
                                        <p:tav tm="100000">
                                          <p:val>
                                            <p:strVal val="#ppt_x"/>
                                          </p:val>
                                        </p:tav>
                                      </p:tavLst>
                                    </p:anim>
                                    <p:anim calcmode="lin" valueType="num">
                                      <p:cBhvr additive="base">
                                        <p:cTn id="14" dur="500" fill="hold"/>
                                        <p:tgtEl>
                                          <p:spTgt spid="5335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Vibro Up"/>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3510"/>
                                        </p:tgtEl>
                                        <p:attrNameLst>
                                          <p:attrName>style.visibility</p:attrName>
                                        </p:attrNameLst>
                                      </p:cBhvr>
                                      <p:to>
                                        <p:strVal val="visible"/>
                                      </p:to>
                                    </p:set>
                                    <p:anim calcmode="lin" valueType="num">
                                      <p:cBhvr additive="base">
                                        <p:cTn id="19" dur="500" fill="hold"/>
                                        <p:tgtEl>
                                          <p:spTgt spid="533510"/>
                                        </p:tgtEl>
                                        <p:attrNameLst>
                                          <p:attrName>ppt_x</p:attrName>
                                        </p:attrNameLst>
                                      </p:cBhvr>
                                      <p:tavLst>
                                        <p:tav tm="0">
                                          <p:val>
                                            <p:strVal val="0-#ppt_w/2"/>
                                          </p:val>
                                        </p:tav>
                                        <p:tav tm="100000">
                                          <p:val>
                                            <p:strVal val="#ppt_x"/>
                                          </p:val>
                                        </p:tav>
                                      </p:tavLst>
                                    </p:anim>
                                    <p:anim calcmode="lin" valueType="num">
                                      <p:cBhvr additive="base">
                                        <p:cTn id="20" dur="500" fill="hold"/>
                                        <p:tgtEl>
                                          <p:spTgt spid="5335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8" grpId="0" animBg="1"/>
      <p:bldP spid="533509" grpId="0" animBg="1"/>
      <p:bldP spid="5335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675" y="46038"/>
            <a:ext cx="4021138" cy="6659562"/>
          </a:xfrm>
          <a:prstGeom prst="rect">
            <a:avLst/>
          </a:prstGeom>
          <a:noFill/>
          <a:ln w="9525">
            <a:solidFill>
              <a:srgbClr val="0F116A"/>
            </a:solidFill>
            <a:miter lim="800000"/>
            <a:headEnd/>
            <a:tailEnd/>
          </a:ln>
          <a:effectLst>
            <a:outerShdw dist="126999" dir="2700000" algn="ctr" rotWithShape="0">
              <a:srgbClr val="0F116A">
                <a:alpha val="75000"/>
              </a:srgbClr>
            </a:outerShdw>
          </a:effectLst>
          <a:extLst>
            <a:ext uri="{909E8E84-426E-40DD-AFC4-6F175D3DCCD1}">
              <a14:hiddenFill xmlns:a14="http://schemas.microsoft.com/office/drawing/2010/main">
                <a:solidFill>
                  <a:srgbClr val="FFFFFF"/>
                </a:solidFill>
              </a14:hiddenFill>
            </a:ext>
          </a:extLst>
        </p:spPr>
      </p:pic>
      <p:sp>
        <p:nvSpPr>
          <p:cNvPr id="41987" name="Rectangle 3"/>
          <p:cNvSpPr>
            <a:spLocks noChangeArrowheads="1"/>
          </p:cNvSpPr>
          <p:nvPr/>
        </p:nvSpPr>
        <p:spPr bwMode="auto">
          <a:xfrm>
            <a:off x="6408738" y="1017588"/>
            <a:ext cx="1616075" cy="2746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fontAlgn="base">
              <a:spcBef>
                <a:spcPct val="0"/>
              </a:spcBef>
              <a:spcAft>
                <a:spcPct val="0"/>
              </a:spcAft>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b="1">
                <a:solidFill>
                  <a:srgbClr val="CC0000"/>
                </a:solidFill>
                <a:cs typeface="Times" pitchFamily="18" charset="0"/>
              </a:rPr>
              <a:t>Land Mammal</a:t>
            </a:r>
          </a:p>
        </p:txBody>
      </p:sp>
      <p:grpSp>
        <p:nvGrpSpPr>
          <p:cNvPr id="2" name="Group 4"/>
          <p:cNvGrpSpPr>
            <a:grpSpLocks/>
          </p:cNvGrpSpPr>
          <p:nvPr/>
        </p:nvGrpSpPr>
        <p:grpSpPr bwMode="auto">
          <a:xfrm>
            <a:off x="4130675" y="1082675"/>
            <a:ext cx="3994150" cy="1349375"/>
            <a:chOff x="3077" y="763"/>
            <a:chExt cx="2516" cy="805"/>
          </a:xfrm>
        </p:grpSpPr>
        <p:sp>
          <p:nvSpPr>
            <p:cNvPr id="42023" name="Rectangle 5"/>
            <p:cNvSpPr>
              <a:spLocks noChangeArrowheads="1"/>
            </p:cNvSpPr>
            <p:nvPr/>
          </p:nvSpPr>
          <p:spPr bwMode="auto">
            <a:xfrm>
              <a:off x="3077" y="1023"/>
              <a:ext cx="2516" cy="461"/>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40458C"/>
                </a:solidFill>
              </a:endParaRPr>
            </a:p>
          </p:txBody>
        </p:sp>
        <p:grpSp>
          <p:nvGrpSpPr>
            <p:cNvPr id="42024" name="Group 6"/>
            <p:cNvGrpSpPr>
              <a:grpSpLocks/>
            </p:cNvGrpSpPr>
            <p:nvPr/>
          </p:nvGrpSpPr>
          <p:grpSpPr bwMode="auto">
            <a:xfrm>
              <a:off x="3194" y="763"/>
              <a:ext cx="944" cy="668"/>
              <a:chOff x="3203" y="763"/>
              <a:chExt cx="944" cy="668"/>
            </a:xfrm>
          </p:grpSpPr>
          <p:sp>
            <p:nvSpPr>
              <p:cNvPr id="42026" name="Line 7"/>
              <p:cNvSpPr>
                <a:spLocks noChangeShapeType="1"/>
              </p:cNvSpPr>
              <p:nvPr/>
            </p:nvSpPr>
            <p:spPr bwMode="auto">
              <a:xfrm>
                <a:off x="3203" y="763"/>
                <a:ext cx="0"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sp>
            <p:nvSpPr>
              <p:cNvPr id="42027" name="Line 8"/>
              <p:cNvSpPr>
                <a:spLocks noChangeShapeType="1"/>
              </p:cNvSpPr>
              <p:nvPr/>
            </p:nvSpPr>
            <p:spPr bwMode="auto">
              <a:xfrm flipH="1">
                <a:off x="3203" y="1408"/>
                <a:ext cx="9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grpSp>
        <p:sp>
          <p:nvSpPr>
            <p:cNvPr id="42025" name="Rectangle 9"/>
            <p:cNvSpPr>
              <a:spLocks noChangeArrowheads="1"/>
            </p:cNvSpPr>
            <p:nvPr/>
          </p:nvSpPr>
          <p:spPr bwMode="auto">
            <a:xfrm>
              <a:off x="4262" y="1144"/>
              <a:ext cx="211" cy="42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base">
                <a:spcBef>
                  <a:spcPct val="0"/>
                </a:spcBef>
                <a:spcAft>
                  <a:spcPct val="0"/>
                </a:spcAft>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8" charset="0"/>
                  <a:cs typeface="Times" pitchFamily="18" charset="0"/>
                  <a:sym typeface="Times" pitchFamily="18" charset="0"/>
                </a:rPr>
                <a:t>?</a:t>
              </a:r>
            </a:p>
          </p:txBody>
        </p:sp>
      </p:grpSp>
      <p:grpSp>
        <p:nvGrpSpPr>
          <p:cNvPr id="4" name="Group 10"/>
          <p:cNvGrpSpPr>
            <a:grpSpLocks/>
          </p:cNvGrpSpPr>
          <p:nvPr/>
        </p:nvGrpSpPr>
        <p:grpSpPr bwMode="auto">
          <a:xfrm>
            <a:off x="4144963" y="2222500"/>
            <a:ext cx="3994150" cy="909638"/>
            <a:chOff x="3086" y="1409"/>
            <a:chExt cx="2516" cy="573"/>
          </a:xfrm>
        </p:grpSpPr>
        <p:sp>
          <p:nvSpPr>
            <p:cNvPr id="42018" name="Rectangle 11"/>
            <p:cNvSpPr>
              <a:spLocks noChangeArrowheads="1"/>
            </p:cNvSpPr>
            <p:nvPr/>
          </p:nvSpPr>
          <p:spPr bwMode="auto">
            <a:xfrm>
              <a:off x="3086" y="1449"/>
              <a:ext cx="2516" cy="461"/>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40458C"/>
                </a:solidFill>
              </a:endParaRPr>
            </a:p>
          </p:txBody>
        </p:sp>
        <p:grpSp>
          <p:nvGrpSpPr>
            <p:cNvPr id="42019" name="Group 12"/>
            <p:cNvGrpSpPr>
              <a:grpSpLocks/>
            </p:cNvGrpSpPr>
            <p:nvPr/>
          </p:nvGrpSpPr>
          <p:grpSpPr bwMode="auto">
            <a:xfrm>
              <a:off x="3574" y="1409"/>
              <a:ext cx="944" cy="423"/>
              <a:chOff x="3574" y="1409"/>
              <a:chExt cx="944" cy="423"/>
            </a:xfrm>
          </p:grpSpPr>
          <p:sp>
            <p:nvSpPr>
              <p:cNvPr id="42021" name="Line 13"/>
              <p:cNvSpPr>
                <a:spLocks noChangeShapeType="1"/>
              </p:cNvSpPr>
              <p:nvPr/>
            </p:nvSpPr>
            <p:spPr bwMode="auto">
              <a:xfrm>
                <a:off x="3574" y="1409"/>
                <a:ext cx="0" cy="4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sp>
            <p:nvSpPr>
              <p:cNvPr id="42022" name="Line 14"/>
              <p:cNvSpPr>
                <a:spLocks noChangeShapeType="1"/>
              </p:cNvSpPr>
              <p:nvPr/>
            </p:nvSpPr>
            <p:spPr bwMode="auto">
              <a:xfrm flipH="1">
                <a:off x="3574" y="1825"/>
                <a:ext cx="9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grpSp>
        <p:sp>
          <p:nvSpPr>
            <p:cNvPr id="42020" name="Rectangle 15"/>
            <p:cNvSpPr>
              <a:spLocks noChangeArrowheads="1"/>
            </p:cNvSpPr>
            <p:nvPr/>
          </p:nvSpPr>
          <p:spPr bwMode="auto">
            <a:xfrm>
              <a:off x="4557" y="1559"/>
              <a:ext cx="211" cy="423"/>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base">
                <a:spcBef>
                  <a:spcPct val="0"/>
                </a:spcBef>
                <a:spcAft>
                  <a:spcPct val="0"/>
                </a:spcAft>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8" charset="0"/>
                  <a:cs typeface="Times" pitchFamily="18" charset="0"/>
                  <a:sym typeface="Times" pitchFamily="18" charset="0"/>
                </a:rPr>
                <a:t>?</a:t>
              </a:r>
            </a:p>
          </p:txBody>
        </p:sp>
      </p:grpSp>
      <p:sp>
        <p:nvSpPr>
          <p:cNvPr id="537616" name="Rectangle 16"/>
          <p:cNvSpPr>
            <a:spLocks noChangeArrowheads="1"/>
          </p:cNvSpPr>
          <p:nvPr/>
        </p:nvSpPr>
        <p:spPr bwMode="auto">
          <a:xfrm>
            <a:off x="5684838" y="4476750"/>
            <a:ext cx="647700" cy="1138238"/>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40458C"/>
              </a:solidFill>
            </a:endParaRPr>
          </a:p>
        </p:txBody>
      </p:sp>
      <p:grpSp>
        <p:nvGrpSpPr>
          <p:cNvPr id="6" name="Group 19"/>
          <p:cNvGrpSpPr>
            <a:grpSpLocks/>
          </p:cNvGrpSpPr>
          <p:nvPr/>
        </p:nvGrpSpPr>
        <p:grpSpPr bwMode="auto">
          <a:xfrm>
            <a:off x="4159250" y="2884488"/>
            <a:ext cx="3994150" cy="917575"/>
            <a:chOff x="3086" y="1817"/>
            <a:chExt cx="2516" cy="578"/>
          </a:xfrm>
        </p:grpSpPr>
        <p:sp>
          <p:nvSpPr>
            <p:cNvPr id="42013" name="Rectangle 20"/>
            <p:cNvSpPr>
              <a:spLocks noChangeArrowheads="1"/>
            </p:cNvSpPr>
            <p:nvPr/>
          </p:nvSpPr>
          <p:spPr bwMode="auto">
            <a:xfrm>
              <a:off x="3086" y="1849"/>
              <a:ext cx="2516" cy="461"/>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40458C"/>
                </a:solidFill>
              </a:endParaRPr>
            </a:p>
          </p:txBody>
        </p:sp>
        <p:grpSp>
          <p:nvGrpSpPr>
            <p:cNvPr id="42014" name="Group 21"/>
            <p:cNvGrpSpPr>
              <a:grpSpLocks/>
            </p:cNvGrpSpPr>
            <p:nvPr/>
          </p:nvGrpSpPr>
          <p:grpSpPr bwMode="auto">
            <a:xfrm>
              <a:off x="3938" y="1817"/>
              <a:ext cx="944" cy="423"/>
              <a:chOff x="3929" y="1817"/>
              <a:chExt cx="944" cy="423"/>
            </a:xfrm>
          </p:grpSpPr>
          <p:sp>
            <p:nvSpPr>
              <p:cNvPr id="42016" name="Line 22"/>
              <p:cNvSpPr>
                <a:spLocks noChangeShapeType="1"/>
              </p:cNvSpPr>
              <p:nvPr/>
            </p:nvSpPr>
            <p:spPr bwMode="auto">
              <a:xfrm>
                <a:off x="3929" y="1817"/>
                <a:ext cx="0" cy="4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sp>
            <p:nvSpPr>
              <p:cNvPr id="42017" name="Line 23"/>
              <p:cNvSpPr>
                <a:spLocks noChangeShapeType="1"/>
              </p:cNvSpPr>
              <p:nvPr/>
            </p:nvSpPr>
            <p:spPr bwMode="auto">
              <a:xfrm flipH="1">
                <a:off x="3929" y="2226"/>
                <a:ext cx="9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grpSp>
        <p:sp>
          <p:nvSpPr>
            <p:cNvPr id="42015" name="Rectangle 24"/>
            <p:cNvSpPr>
              <a:spLocks noChangeArrowheads="1"/>
            </p:cNvSpPr>
            <p:nvPr/>
          </p:nvSpPr>
          <p:spPr bwMode="auto">
            <a:xfrm>
              <a:off x="4861" y="1972"/>
              <a:ext cx="211" cy="423"/>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base">
                <a:spcBef>
                  <a:spcPct val="0"/>
                </a:spcBef>
                <a:spcAft>
                  <a:spcPct val="0"/>
                </a:spcAft>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8" charset="0"/>
                  <a:cs typeface="Times" pitchFamily="18" charset="0"/>
                  <a:sym typeface="Times" pitchFamily="18" charset="0"/>
                </a:rPr>
                <a:t>?</a:t>
              </a:r>
            </a:p>
          </p:txBody>
        </p:sp>
      </p:grpSp>
      <p:grpSp>
        <p:nvGrpSpPr>
          <p:cNvPr id="8" name="Group 25"/>
          <p:cNvGrpSpPr>
            <a:grpSpLocks/>
          </p:cNvGrpSpPr>
          <p:nvPr/>
        </p:nvGrpSpPr>
        <p:grpSpPr bwMode="auto">
          <a:xfrm>
            <a:off x="4143375" y="3508375"/>
            <a:ext cx="4010025" cy="1808163"/>
            <a:chOff x="3076" y="2210"/>
            <a:chExt cx="2526" cy="1139"/>
          </a:xfrm>
        </p:grpSpPr>
        <p:grpSp>
          <p:nvGrpSpPr>
            <p:cNvPr id="42004" name="Group 26"/>
            <p:cNvGrpSpPr>
              <a:grpSpLocks/>
            </p:cNvGrpSpPr>
            <p:nvPr/>
          </p:nvGrpSpPr>
          <p:grpSpPr bwMode="auto">
            <a:xfrm>
              <a:off x="3086" y="2210"/>
              <a:ext cx="2516" cy="599"/>
              <a:chOff x="3086" y="2210"/>
              <a:chExt cx="2516" cy="599"/>
            </a:xfrm>
          </p:grpSpPr>
          <p:sp>
            <p:nvSpPr>
              <p:cNvPr id="42008" name="Rectangle 27"/>
              <p:cNvSpPr>
                <a:spLocks noChangeArrowheads="1"/>
              </p:cNvSpPr>
              <p:nvPr/>
            </p:nvSpPr>
            <p:spPr bwMode="auto">
              <a:xfrm>
                <a:off x="3086" y="2276"/>
                <a:ext cx="2516" cy="461"/>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40458C"/>
                  </a:solidFill>
                </a:endParaRPr>
              </a:p>
            </p:txBody>
          </p:sp>
          <p:sp>
            <p:nvSpPr>
              <p:cNvPr id="42009" name="Rectangle 28"/>
              <p:cNvSpPr>
                <a:spLocks noChangeArrowheads="1"/>
              </p:cNvSpPr>
              <p:nvPr/>
            </p:nvSpPr>
            <p:spPr bwMode="auto">
              <a:xfrm>
                <a:off x="5105" y="2385"/>
                <a:ext cx="211" cy="42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fontAlgn="base">
                  <a:spcBef>
                    <a:spcPct val="0"/>
                  </a:spcBef>
                  <a:spcAft>
                    <a:spcPct val="0"/>
                  </a:spcAft>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sz="4000">
                    <a:solidFill>
                      <a:srgbClr val="0F116A"/>
                    </a:solidFill>
                    <a:latin typeface="Times" pitchFamily="18" charset="0"/>
                    <a:cs typeface="Times" pitchFamily="18" charset="0"/>
                    <a:sym typeface="Times" pitchFamily="18" charset="0"/>
                  </a:rPr>
                  <a:t>?</a:t>
                </a:r>
              </a:p>
            </p:txBody>
          </p:sp>
          <p:grpSp>
            <p:nvGrpSpPr>
              <p:cNvPr id="42010" name="Group 29"/>
              <p:cNvGrpSpPr>
                <a:grpSpLocks/>
              </p:cNvGrpSpPr>
              <p:nvPr/>
            </p:nvGrpSpPr>
            <p:grpSpPr bwMode="auto">
              <a:xfrm>
                <a:off x="4310" y="2210"/>
                <a:ext cx="803" cy="426"/>
                <a:chOff x="4292" y="2219"/>
                <a:chExt cx="803" cy="426"/>
              </a:xfrm>
            </p:grpSpPr>
            <p:sp>
              <p:nvSpPr>
                <p:cNvPr id="42011" name="Line 30"/>
                <p:cNvSpPr>
                  <a:spLocks noChangeShapeType="1"/>
                </p:cNvSpPr>
                <p:nvPr/>
              </p:nvSpPr>
              <p:spPr bwMode="auto">
                <a:xfrm>
                  <a:off x="4292" y="2219"/>
                  <a:ext cx="0" cy="42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sp>
              <p:nvSpPr>
                <p:cNvPr id="42012" name="Line 31"/>
                <p:cNvSpPr>
                  <a:spLocks noChangeShapeType="1"/>
                </p:cNvSpPr>
                <p:nvPr/>
              </p:nvSpPr>
              <p:spPr bwMode="auto">
                <a:xfrm flipH="1">
                  <a:off x="4292" y="2645"/>
                  <a:ext cx="80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grpSp>
        </p:grpSp>
        <p:grpSp>
          <p:nvGrpSpPr>
            <p:cNvPr id="42005" name="Group 32"/>
            <p:cNvGrpSpPr>
              <a:grpSpLocks/>
            </p:cNvGrpSpPr>
            <p:nvPr/>
          </p:nvGrpSpPr>
          <p:grpSpPr bwMode="auto">
            <a:xfrm>
              <a:off x="3076" y="2645"/>
              <a:ext cx="2516" cy="704"/>
              <a:chOff x="3076" y="2645"/>
              <a:chExt cx="2516" cy="704"/>
            </a:xfrm>
          </p:grpSpPr>
          <p:sp>
            <p:nvSpPr>
              <p:cNvPr id="42006" name="Rectangle 33"/>
              <p:cNvSpPr>
                <a:spLocks noChangeArrowheads="1"/>
              </p:cNvSpPr>
              <p:nvPr/>
            </p:nvSpPr>
            <p:spPr bwMode="auto">
              <a:xfrm>
                <a:off x="3076" y="2712"/>
                <a:ext cx="2516" cy="397"/>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sz="2400">
                  <a:solidFill>
                    <a:srgbClr val="40458C"/>
                  </a:solidFill>
                </a:endParaRPr>
              </a:p>
            </p:txBody>
          </p:sp>
          <p:sp>
            <p:nvSpPr>
              <p:cNvPr id="42007" name="Line 34"/>
              <p:cNvSpPr>
                <a:spLocks noChangeShapeType="1"/>
              </p:cNvSpPr>
              <p:nvPr/>
            </p:nvSpPr>
            <p:spPr bwMode="auto">
              <a:xfrm>
                <a:off x="4365" y="2645"/>
                <a:ext cx="0" cy="7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2400">
                  <a:solidFill>
                    <a:srgbClr val="40458C"/>
                  </a:solidFill>
                </a:endParaRPr>
              </a:p>
            </p:txBody>
          </p:sp>
        </p:grpSp>
      </p:grpSp>
      <p:sp>
        <p:nvSpPr>
          <p:cNvPr id="41996" name="Rectangle 36"/>
          <p:cNvSpPr>
            <a:spLocks noChangeArrowheads="1"/>
          </p:cNvSpPr>
          <p:nvPr/>
        </p:nvSpPr>
        <p:spPr bwMode="auto">
          <a:xfrm>
            <a:off x="4591050" y="6265863"/>
            <a:ext cx="1768475" cy="274637"/>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spAutoFit/>
          </a:bodyPr>
          <a:lstStyle/>
          <a:p>
            <a:pPr algn="ctr" fontAlgn="base">
              <a:spcBef>
                <a:spcPct val="0"/>
              </a:spcBef>
              <a:spcAft>
                <a:spcPct val="0"/>
              </a:spcAft>
              <a:tabLst>
                <a:tab pos="393700" algn="l"/>
                <a:tab pos="787400" algn="l"/>
                <a:tab pos="1181100" algn="l"/>
                <a:tab pos="1574800" algn="l"/>
                <a:tab pos="1981200" algn="l"/>
                <a:tab pos="2374900" algn="l"/>
                <a:tab pos="2768600" algn="l"/>
                <a:tab pos="3162300" algn="l"/>
                <a:tab pos="3556000" algn="l"/>
                <a:tab pos="3949700" algn="l"/>
                <a:tab pos="4343400" algn="l"/>
                <a:tab pos="4737100" algn="l"/>
              </a:tabLst>
            </a:pPr>
            <a:r>
              <a:rPr lang="en-US" b="1">
                <a:solidFill>
                  <a:srgbClr val="CC0000"/>
                </a:solidFill>
                <a:cs typeface="Times" pitchFamily="18" charset="0"/>
              </a:rPr>
              <a:t>Ocean Mammal</a:t>
            </a:r>
          </a:p>
        </p:txBody>
      </p:sp>
      <p:sp>
        <p:nvSpPr>
          <p:cNvPr id="3" name="Rectangle 2"/>
          <p:cNvSpPr/>
          <p:nvPr/>
        </p:nvSpPr>
        <p:spPr bwMode="auto">
          <a:xfrm>
            <a:off x="6332538" y="4876800"/>
            <a:ext cx="1792287" cy="533400"/>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Rectangle 2"/>
          <p:cNvSpPr>
            <a:spLocks noGrp="1" noChangeArrowheads="1"/>
          </p:cNvSpPr>
          <p:nvPr>
            <p:ph type="title"/>
          </p:nvPr>
        </p:nvSpPr>
        <p:spPr>
          <a:xfrm>
            <a:off x="457200" y="392906"/>
            <a:ext cx="3452812" cy="762000"/>
          </a:xfrm>
        </p:spPr>
        <p:txBody>
          <a:bodyPr/>
          <a:lstStyle/>
          <a:p>
            <a:pPr eaLnBrk="1" hangingPunct="1"/>
            <a:r>
              <a:rPr lang="en-US" dirty="0" smtClean="0"/>
              <a:t>The story of whales…</a:t>
            </a:r>
          </a:p>
        </p:txBody>
      </p:sp>
    </p:spTree>
    <p:extLst>
      <p:ext uri="{BB962C8B-B14F-4D97-AF65-F5344CB8AC3E}">
        <p14:creationId xmlns:p14="http://schemas.microsoft.com/office/powerpoint/2010/main" val="84230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066800"/>
            <a:ext cx="7772400" cy="4419600"/>
          </a:xfrm>
        </p:spPr>
        <p:txBody>
          <a:bodyPr/>
          <a:lstStyle/>
          <a:p>
            <a:r>
              <a:rPr lang="en-US" sz="2800" dirty="0" smtClean="0"/>
              <a:t>Lived: ~56 million years ago</a:t>
            </a:r>
          </a:p>
          <a:p>
            <a:r>
              <a:rPr lang="en-US" sz="2800" dirty="0" smtClean="0"/>
              <a:t>Lived near water but could not swim</a:t>
            </a:r>
          </a:p>
          <a:p>
            <a:r>
              <a:rPr lang="en-US" sz="2800" dirty="0" smtClean="0"/>
              <a:t>First fossils discovered: 1983</a:t>
            </a:r>
            <a:endParaRPr lang="en-US" sz="2800" dirty="0"/>
          </a:p>
        </p:txBody>
      </p:sp>
      <p:sp>
        <p:nvSpPr>
          <p:cNvPr id="3" name="Title 2"/>
          <p:cNvSpPr>
            <a:spLocks noGrp="1"/>
          </p:cNvSpPr>
          <p:nvPr>
            <p:ph type="title"/>
          </p:nvPr>
        </p:nvSpPr>
        <p:spPr/>
        <p:txBody>
          <a:bodyPr/>
          <a:lstStyle/>
          <a:p>
            <a:r>
              <a:rPr lang="en-US" dirty="0" err="1" smtClean="0"/>
              <a:t>Mesonychids</a:t>
            </a:r>
            <a:r>
              <a:rPr lang="en-US" dirty="0" smtClean="0"/>
              <a:t> (or artiodactyls?)</a:t>
            </a:r>
            <a:endParaRPr lang="en-US" dirty="0"/>
          </a:p>
        </p:txBody>
      </p:sp>
      <p:pic>
        <p:nvPicPr>
          <p:cNvPr id="2050" name="Picture 2" descr="labelled_mesonychid.JPG"/>
          <p:cNvPicPr>
            <a:picLocks noChangeAspect="1" noChangeArrowheads="1"/>
          </p:cNvPicPr>
          <p:nvPr/>
        </p:nvPicPr>
        <p:blipFill rotWithShape="1">
          <a:blip r:embed="rId2">
            <a:extLst>
              <a:ext uri="{28A0092B-C50C-407E-A947-70E740481C1C}">
                <a14:useLocalDpi xmlns:a14="http://schemas.microsoft.com/office/drawing/2010/main" val="0"/>
              </a:ext>
            </a:extLst>
          </a:blip>
          <a:srcRect l="6157" t="5714" r="8958" b="13715"/>
          <a:stretch/>
        </p:blipFill>
        <p:spPr bwMode="auto">
          <a:xfrm>
            <a:off x="2171700" y="2819400"/>
            <a:ext cx="4800600" cy="386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69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4419600"/>
          </a:xfrm>
        </p:spPr>
        <p:txBody>
          <a:bodyPr/>
          <a:lstStyle/>
          <a:p>
            <a:r>
              <a:rPr lang="en-US" sz="2800" dirty="0" smtClean="0"/>
              <a:t>Lived: ~50 million years ago</a:t>
            </a:r>
          </a:p>
          <a:p>
            <a:r>
              <a:rPr lang="en-US" sz="2800" dirty="0" smtClean="0"/>
              <a:t>First definite whale ancestor</a:t>
            </a:r>
          </a:p>
          <a:p>
            <a:pPr lvl="1"/>
            <a:r>
              <a:rPr lang="en-US" sz="2600" dirty="0" smtClean="0"/>
              <a:t>Lived near rivers but did not swim</a:t>
            </a:r>
          </a:p>
          <a:p>
            <a:pPr lvl="1"/>
            <a:r>
              <a:rPr lang="en-US" sz="2600" dirty="0" smtClean="0"/>
              <a:t>Ear bones similar to modern whales</a:t>
            </a:r>
          </a:p>
          <a:p>
            <a:r>
              <a:rPr lang="en-US" sz="2800" dirty="0" smtClean="0"/>
              <a:t>First fossils discovered: 1983 (not complete until 2001)</a:t>
            </a:r>
            <a:endParaRPr lang="en-US" sz="2800" dirty="0"/>
          </a:p>
        </p:txBody>
      </p:sp>
      <p:sp>
        <p:nvSpPr>
          <p:cNvPr id="3" name="Title 2"/>
          <p:cNvSpPr>
            <a:spLocks noGrp="1"/>
          </p:cNvSpPr>
          <p:nvPr>
            <p:ph type="title"/>
          </p:nvPr>
        </p:nvSpPr>
        <p:spPr/>
        <p:txBody>
          <a:bodyPr/>
          <a:lstStyle/>
          <a:p>
            <a:r>
              <a:rPr lang="en-US" dirty="0" err="1" smtClean="0"/>
              <a:t>Pakicetus</a:t>
            </a:r>
            <a:endParaRPr lang="en-US" dirty="0"/>
          </a:p>
        </p:txBody>
      </p:sp>
      <p:pic>
        <p:nvPicPr>
          <p:cNvPr id="3074" name="Picture 2" descr="http://www.researchcasting.ca/images/pakice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657600"/>
            <a:ext cx="4495800" cy="25569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Pakicetus B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52400" y="4523352"/>
            <a:ext cx="5562600" cy="235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15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0074" y="914400"/>
            <a:ext cx="8239125" cy="4419600"/>
          </a:xfrm>
        </p:spPr>
        <p:txBody>
          <a:bodyPr/>
          <a:lstStyle/>
          <a:p>
            <a:r>
              <a:rPr lang="en-US" sz="2800" dirty="0" smtClean="0"/>
              <a:t>Lived: ~49 million years ago</a:t>
            </a:r>
          </a:p>
          <a:p>
            <a:r>
              <a:rPr lang="en-US" sz="2800" dirty="0" smtClean="0"/>
              <a:t>Amphibious (lived on land AND in water)</a:t>
            </a:r>
          </a:p>
          <a:p>
            <a:pPr lvl="1"/>
            <a:r>
              <a:rPr lang="en-US" sz="2400" dirty="0" smtClean="0"/>
              <a:t>Webbed limbs</a:t>
            </a:r>
          </a:p>
          <a:p>
            <a:pPr lvl="1"/>
            <a:r>
              <a:rPr lang="en-US" sz="2400" dirty="0" smtClean="0"/>
              <a:t>Found near both fresh and salt water</a:t>
            </a:r>
          </a:p>
          <a:p>
            <a:r>
              <a:rPr lang="en-US" sz="2800" dirty="0" smtClean="0"/>
              <a:t>First fossils discovered: 1993</a:t>
            </a:r>
            <a:endParaRPr lang="en-US" sz="2800" dirty="0"/>
          </a:p>
        </p:txBody>
      </p:sp>
      <p:sp>
        <p:nvSpPr>
          <p:cNvPr id="3" name="Title 2"/>
          <p:cNvSpPr>
            <a:spLocks noGrp="1"/>
          </p:cNvSpPr>
          <p:nvPr>
            <p:ph type="title"/>
          </p:nvPr>
        </p:nvSpPr>
        <p:spPr/>
        <p:txBody>
          <a:bodyPr/>
          <a:lstStyle/>
          <a:p>
            <a:r>
              <a:rPr lang="en-US" dirty="0" err="1" smtClean="0"/>
              <a:t>Ambulocetus</a:t>
            </a:r>
            <a:endParaRPr lang="en-US" dirty="0"/>
          </a:p>
        </p:txBody>
      </p:sp>
      <p:pic>
        <p:nvPicPr>
          <p:cNvPr id="4098" name="Picture 2" descr="external image ambu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26000"/>
            <a:ext cx="5619750" cy="1873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bp.blogspot.com/-XXNPKIfWeLU/T6gOUEh0TII/AAAAAAAAIcQ/EfdbbRpj_-4/s1600/Ambulocetus2.jpg"/>
          <p:cNvPicPr>
            <a:picLocks noChangeAspect="1" noChangeArrowheads="1"/>
          </p:cNvPicPr>
          <p:nvPr/>
        </p:nvPicPr>
        <p:blipFill rotWithShape="1">
          <a:blip r:embed="rId3">
            <a:extLst>
              <a:ext uri="{28A0092B-C50C-407E-A947-70E740481C1C}">
                <a14:useLocalDpi xmlns:a14="http://schemas.microsoft.com/office/drawing/2010/main" val="0"/>
              </a:ext>
            </a:extLst>
          </a:blip>
          <a:srcRect b="8540"/>
          <a:stretch/>
        </p:blipFill>
        <p:spPr bwMode="auto">
          <a:xfrm flipH="1">
            <a:off x="242593" y="3387012"/>
            <a:ext cx="4943475" cy="179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15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2005Regents">
  <a:themeElements>
    <a:clrScheme name="template2005Regents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template2005Reg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2005Regents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template2005Regents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template2005Regents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template2005Regents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template2005Regents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template2005Regents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template2005Regents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template2005Regents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971</Words>
  <Application>Microsoft Macintosh PowerPoint</Application>
  <PresentationFormat>On-screen Show (4:3)</PresentationFormat>
  <Paragraphs>195</Paragraphs>
  <Slides>31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Comic Sans MS</vt:lpstr>
      <vt:lpstr>Geneva</vt:lpstr>
      <vt:lpstr>ＭＳ Ｐゴシック</vt:lpstr>
      <vt:lpstr>Times</vt:lpstr>
      <vt:lpstr>Arial</vt:lpstr>
      <vt:lpstr>Calibri</vt:lpstr>
      <vt:lpstr>Wingdings</vt:lpstr>
      <vt:lpstr>template2005Regents</vt:lpstr>
      <vt:lpstr>PowerPoint Presentation</vt:lpstr>
      <vt:lpstr>Evidence supporting evolution</vt:lpstr>
      <vt:lpstr>1. Fossil record (fossil = “dug up”)</vt:lpstr>
      <vt:lpstr>Dating Fossils</vt:lpstr>
      <vt:lpstr>Fossils tell a story…</vt:lpstr>
      <vt:lpstr>The story of whales…</vt:lpstr>
      <vt:lpstr>Mesonychids (or artiodactyls?)</vt:lpstr>
      <vt:lpstr>Pakicetus</vt:lpstr>
      <vt:lpstr>Ambulocetus</vt:lpstr>
      <vt:lpstr>Rhodocetus</vt:lpstr>
      <vt:lpstr>Dorudon</vt:lpstr>
      <vt:lpstr>Basilosaurus</vt:lpstr>
      <vt:lpstr>Modern whales</vt:lpstr>
      <vt:lpstr>The whole story…</vt:lpstr>
      <vt:lpstr>2. Anatomical record</vt:lpstr>
      <vt:lpstr>Homologous structures</vt:lpstr>
      <vt:lpstr>But don’t be fooled by these…</vt:lpstr>
      <vt:lpstr>Analogous structures</vt:lpstr>
      <vt:lpstr>Vestigial structures</vt:lpstr>
      <vt:lpstr>Bottlenose dolphin mutation</vt:lpstr>
      <vt:lpstr>Vestigial traits in humans</vt:lpstr>
      <vt:lpstr>Human vestigial traits cont.</vt:lpstr>
      <vt:lpstr>Human vestigial traits cont.</vt:lpstr>
      <vt:lpstr>Comparative embryology</vt:lpstr>
      <vt:lpstr>3. Molecular record</vt:lpstr>
      <vt:lpstr>Building “family” trees</vt:lpstr>
      <vt:lpstr>More on cladograms</vt:lpstr>
      <vt:lpstr>4. Artificial selection</vt:lpstr>
      <vt:lpstr>More examples of artificial selection</vt:lpstr>
      <vt:lpstr>Artificial Selection gone bad!</vt:lpstr>
      <vt:lpstr>How resistance develops </vt:lpstr>
    </vt:vector>
  </TitlesOfParts>
  <Company>Shannon Taylor Jiménez Translation</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dc:creator>
  <cp:lastModifiedBy>Microsoft Office User</cp:lastModifiedBy>
  <cp:revision>43</cp:revision>
  <dcterms:created xsi:type="dcterms:W3CDTF">2012-03-05T07:25:12Z</dcterms:created>
  <dcterms:modified xsi:type="dcterms:W3CDTF">2018-04-11T21:38:20Z</dcterms:modified>
</cp:coreProperties>
</file>