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92" r:id="rId8"/>
    <p:sldId id="277" r:id="rId9"/>
    <p:sldId id="262" r:id="rId10"/>
    <p:sldId id="290" r:id="rId11"/>
    <p:sldId id="272" r:id="rId12"/>
    <p:sldId id="273" r:id="rId13"/>
    <p:sldId id="274" r:id="rId14"/>
    <p:sldId id="275" r:id="rId15"/>
    <p:sldId id="287" r:id="rId16"/>
    <p:sldId id="278" r:id="rId17"/>
    <p:sldId id="279" r:id="rId18"/>
    <p:sldId id="288" r:id="rId19"/>
    <p:sldId id="281" r:id="rId20"/>
    <p:sldId id="282" r:id="rId21"/>
    <p:sldId id="283" r:id="rId22"/>
    <p:sldId id="284" r:id="rId23"/>
    <p:sldId id="285" r:id="rId24"/>
    <p:sldId id="286" r:id="rId25"/>
    <p:sldId id="289" r:id="rId26"/>
    <p:sldId id="263" r:id="rId27"/>
    <p:sldId id="264" r:id="rId28"/>
    <p:sldId id="265" r:id="rId29"/>
    <p:sldId id="266" r:id="rId30"/>
    <p:sldId id="267" r:id="rId31"/>
    <p:sldId id="269" r:id="rId32"/>
    <p:sldId id="270" r:id="rId33"/>
    <p:sldId id="291"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3"/>
    <p:restoredTop sz="94676"/>
  </p:normalViewPr>
  <p:slideViewPr>
    <p:cSldViewPr showGuides="1">
      <p:cViewPr varScale="1">
        <p:scale>
          <a:sx n="107" d="100"/>
          <a:sy n="107" d="100"/>
        </p:scale>
        <p:origin x="560" y="1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5DBA8F1-057F-484D-A740-CA7DEEC95527}" type="datetimeFigureOut">
              <a:rPr lang="en-US" smtClean="0"/>
              <a:t>9/11/17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D1155B-A7CB-41EE-A6FB-FE6828299A56}" type="slidenum">
              <a:rPr lang="en-US" smtClean="0"/>
              <a:t>‹#›</a:t>
            </a:fld>
            <a:endParaRPr lang="en-US"/>
          </a:p>
        </p:txBody>
      </p:sp>
    </p:spTree>
    <p:extLst>
      <p:ext uri="{BB962C8B-B14F-4D97-AF65-F5344CB8AC3E}">
        <p14:creationId xmlns:p14="http://schemas.microsoft.com/office/powerpoint/2010/main" val="390818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DBA8F1-057F-484D-A740-CA7DEEC95527}" type="datetimeFigureOut">
              <a:rPr lang="en-US" smtClean="0"/>
              <a:t>9/11/17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D1155B-A7CB-41EE-A6FB-FE6828299A56}" type="slidenum">
              <a:rPr lang="en-US" smtClean="0"/>
              <a:t>‹#›</a:t>
            </a:fld>
            <a:endParaRPr lang="en-US"/>
          </a:p>
        </p:txBody>
      </p:sp>
    </p:spTree>
    <p:extLst>
      <p:ext uri="{BB962C8B-B14F-4D97-AF65-F5344CB8AC3E}">
        <p14:creationId xmlns:p14="http://schemas.microsoft.com/office/powerpoint/2010/main" val="2110666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DBA8F1-057F-484D-A740-CA7DEEC95527}" type="datetimeFigureOut">
              <a:rPr lang="en-US" smtClean="0"/>
              <a:t>9/11/17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D1155B-A7CB-41EE-A6FB-FE6828299A56}" type="slidenum">
              <a:rPr lang="en-US" smtClean="0"/>
              <a:t>‹#›</a:t>
            </a:fld>
            <a:endParaRPr lang="en-US"/>
          </a:p>
        </p:txBody>
      </p:sp>
    </p:spTree>
    <p:extLst>
      <p:ext uri="{BB962C8B-B14F-4D97-AF65-F5344CB8AC3E}">
        <p14:creationId xmlns:p14="http://schemas.microsoft.com/office/powerpoint/2010/main" val="2632244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DBA8F1-057F-484D-A740-CA7DEEC95527}" type="datetimeFigureOut">
              <a:rPr lang="en-US" smtClean="0"/>
              <a:t>9/11/17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D1155B-A7CB-41EE-A6FB-FE6828299A56}" type="slidenum">
              <a:rPr lang="en-US" smtClean="0"/>
              <a:t>‹#›</a:t>
            </a:fld>
            <a:endParaRPr lang="en-US"/>
          </a:p>
        </p:txBody>
      </p:sp>
    </p:spTree>
    <p:extLst>
      <p:ext uri="{BB962C8B-B14F-4D97-AF65-F5344CB8AC3E}">
        <p14:creationId xmlns:p14="http://schemas.microsoft.com/office/powerpoint/2010/main" val="1411239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DBA8F1-057F-484D-A740-CA7DEEC95527}" type="datetimeFigureOut">
              <a:rPr lang="en-US" smtClean="0"/>
              <a:t>9/11/17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D1155B-A7CB-41EE-A6FB-FE6828299A56}" type="slidenum">
              <a:rPr lang="en-US" smtClean="0"/>
              <a:t>‹#›</a:t>
            </a:fld>
            <a:endParaRPr lang="en-US"/>
          </a:p>
        </p:txBody>
      </p:sp>
    </p:spTree>
    <p:extLst>
      <p:ext uri="{BB962C8B-B14F-4D97-AF65-F5344CB8AC3E}">
        <p14:creationId xmlns:p14="http://schemas.microsoft.com/office/powerpoint/2010/main" val="1870158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5DBA8F1-057F-484D-A740-CA7DEEC95527}" type="datetimeFigureOut">
              <a:rPr lang="en-US" smtClean="0"/>
              <a:t>9/11/17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D1155B-A7CB-41EE-A6FB-FE6828299A56}" type="slidenum">
              <a:rPr lang="en-US" smtClean="0"/>
              <a:t>‹#›</a:t>
            </a:fld>
            <a:endParaRPr lang="en-US"/>
          </a:p>
        </p:txBody>
      </p:sp>
    </p:spTree>
    <p:extLst>
      <p:ext uri="{BB962C8B-B14F-4D97-AF65-F5344CB8AC3E}">
        <p14:creationId xmlns:p14="http://schemas.microsoft.com/office/powerpoint/2010/main" val="670624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5DBA8F1-057F-484D-A740-CA7DEEC95527}" type="datetimeFigureOut">
              <a:rPr lang="en-US" smtClean="0"/>
              <a:t>9/11/17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D1155B-A7CB-41EE-A6FB-FE6828299A56}" type="slidenum">
              <a:rPr lang="en-US" smtClean="0"/>
              <a:t>‹#›</a:t>
            </a:fld>
            <a:endParaRPr lang="en-US"/>
          </a:p>
        </p:txBody>
      </p:sp>
    </p:spTree>
    <p:extLst>
      <p:ext uri="{BB962C8B-B14F-4D97-AF65-F5344CB8AC3E}">
        <p14:creationId xmlns:p14="http://schemas.microsoft.com/office/powerpoint/2010/main" val="1178681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DBA8F1-057F-484D-A740-CA7DEEC95527}" type="datetimeFigureOut">
              <a:rPr lang="en-US" smtClean="0"/>
              <a:t>9/11/17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D1155B-A7CB-41EE-A6FB-FE6828299A56}" type="slidenum">
              <a:rPr lang="en-US" smtClean="0"/>
              <a:t>‹#›</a:t>
            </a:fld>
            <a:endParaRPr lang="en-US"/>
          </a:p>
        </p:txBody>
      </p:sp>
    </p:spTree>
    <p:extLst>
      <p:ext uri="{BB962C8B-B14F-4D97-AF65-F5344CB8AC3E}">
        <p14:creationId xmlns:p14="http://schemas.microsoft.com/office/powerpoint/2010/main" val="2671530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DBA8F1-057F-484D-A740-CA7DEEC95527}" type="datetimeFigureOut">
              <a:rPr lang="en-US" smtClean="0"/>
              <a:t>9/11/17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D1155B-A7CB-41EE-A6FB-FE6828299A56}" type="slidenum">
              <a:rPr lang="en-US" smtClean="0"/>
              <a:t>‹#›</a:t>
            </a:fld>
            <a:endParaRPr lang="en-US"/>
          </a:p>
        </p:txBody>
      </p:sp>
    </p:spTree>
    <p:extLst>
      <p:ext uri="{BB962C8B-B14F-4D97-AF65-F5344CB8AC3E}">
        <p14:creationId xmlns:p14="http://schemas.microsoft.com/office/powerpoint/2010/main" val="1764557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DBA8F1-057F-484D-A740-CA7DEEC95527}" type="datetimeFigureOut">
              <a:rPr lang="en-US" smtClean="0"/>
              <a:t>9/11/17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D1155B-A7CB-41EE-A6FB-FE6828299A56}" type="slidenum">
              <a:rPr lang="en-US" smtClean="0"/>
              <a:t>‹#›</a:t>
            </a:fld>
            <a:endParaRPr lang="en-US"/>
          </a:p>
        </p:txBody>
      </p:sp>
    </p:spTree>
    <p:extLst>
      <p:ext uri="{BB962C8B-B14F-4D97-AF65-F5344CB8AC3E}">
        <p14:creationId xmlns:p14="http://schemas.microsoft.com/office/powerpoint/2010/main" val="1616926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DBA8F1-057F-484D-A740-CA7DEEC95527}" type="datetimeFigureOut">
              <a:rPr lang="en-US" smtClean="0"/>
              <a:t>9/11/17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D1155B-A7CB-41EE-A6FB-FE6828299A56}" type="slidenum">
              <a:rPr lang="en-US" smtClean="0"/>
              <a:t>‹#›</a:t>
            </a:fld>
            <a:endParaRPr lang="en-US"/>
          </a:p>
        </p:txBody>
      </p:sp>
    </p:spTree>
    <p:extLst>
      <p:ext uri="{BB962C8B-B14F-4D97-AF65-F5344CB8AC3E}">
        <p14:creationId xmlns:p14="http://schemas.microsoft.com/office/powerpoint/2010/main" val="239893371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DBA8F1-057F-484D-A740-CA7DEEC95527}" type="datetimeFigureOut">
              <a:rPr lang="en-US" smtClean="0"/>
              <a:t>9/11/17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D1155B-A7CB-41EE-A6FB-FE6828299A56}" type="slidenum">
              <a:rPr lang="en-US" smtClean="0"/>
              <a:t>‹#›</a:t>
            </a:fld>
            <a:endParaRPr lang="en-US"/>
          </a:p>
        </p:txBody>
      </p:sp>
    </p:spTree>
    <p:extLst>
      <p:ext uri="{BB962C8B-B14F-4D97-AF65-F5344CB8AC3E}">
        <p14:creationId xmlns:p14="http://schemas.microsoft.com/office/powerpoint/2010/main" val="39294409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gif"/><Relationship Id="rId5" Type="http://schemas.openxmlformats.org/officeDocument/2006/relationships/image" Target="../media/image4.jpeg"/><Relationship Id="rId6" Type="http://schemas.openxmlformats.org/officeDocument/2006/relationships/image" Target="../media/image5.gif"/><Relationship Id="rId7"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1" Type="http://schemas.openxmlformats.org/officeDocument/2006/relationships/slideLayout" Target="../slideLayouts/slideLayout1.xml"/><Relationship Id="rId2" Type="http://schemas.openxmlformats.org/officeDocument/2006/relationships/image" Target="../media/image1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www.teachertube.com/viewVideo.php?video_id=21642" TargetMode="External"/><Relationship Id="rId3" Type="http://schemas.openxmlformats.org/officeDocument/2006/relationships/image" Target="../media/image1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21.jpeg"/><Relationship Id="rId1" Type="http://schemas.openxmlformats.org/officeDocument/2006/relationships/slideLayout" Target="../slideLayouts/slideLayout7.xml"/><Relationship Id="rId2" Type="http://schemas.openxmlformats.org/officeDocument/2006/relationships/hyperlink" Target="http://www.teachertube.com/viewVideo.php?video_id=21643"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wmf"/><Relationship Id="rId3" Type="http://schemas.openxmlformats.org/officeDocument/2006/relationships/image" Target="../media/image8.w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wmf"/><Relationship Id="rId3" Type="http://schemas.openxmlformats.org/officeDocument/2006/relationships/image" Target="../media/image24.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wmf"/><Relationship Id="rId3" Type="http://schemas.openxmlformats.org/officeDocument/2006/relationships/image" Target="../media/image26.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gif"/><Relationship Id="rId3" Type="http://schemas.openxmlformats.org/officeDocument/2006/relationships/image" Target="../media/image28.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gif"/><Relationship Id="rId3" Type="http://schemas.openxmlformats.org/officeDocument/2006/relationships/image" Target="../media/image30.gif"/></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jpeg"/><Relationship Id="rId1" Type="http://schemas.openxmlformats.org/officeDocument/2006/relationships/slideLayout" Target="../slideLayouts/slideLayout7.xml"/><Relationship Id="rId2" Type="http://schemas.openxmlformats.org/officeDocument/2006/relationships/hyperlink" Target="http://www.teachertube.com/viewVideo.php?video_id=21646"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3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gi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gi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wmf"/><Relationship Id="rId3" Type="http://schemas.openxmlformats.org/officeDocument/2006/relationships/image" Target="../media/image8.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8.jpeg"/><Relationship Id="rId3" Type="http://schemas.openxmlformats.org/officeDocument/2006/relationships/image" Target="../media/image39.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0.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1.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gif"/><Relationship Id="rId3" Type="http://schemas.openxmlformats.org/officeDocument/2006/relationships/image" Target="../media/image10.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www.youtube.com/watch?v=BDpxSLv89Y8" TargetMode="External"/><Relationship Id="rId3" Type="http://schemas.openxmlformats.org/officeDocument/2006/relationships/hyperlink" Target="https://www.youtube.com/watch?v=-VF0JwxQqcA"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eg"/><Relationship Id="rId3"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4"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210975"/>
            <a:ext cx="1238680" cy="1509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33" name="Picture 13" descr="http://images.tutorvista.com/cms/images/95/inertia-flicked-cardboard-coin-tumbler-experiment.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113149">
            <a:off x="60957" y="91249"/>
            <a:ext cx="3225409" cy="174909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29" name="Picture 9" descr="http://wardssciencewiki.wikispaces.com/file/view/force_and_motion.gif/176628427/force_and_motion.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23307">
            <a:off x="6762032" y="5188914"/>
            <a:ext cx="1751528" cy="1463041"/>
          </a:xfrm>
          <a:prstGeom prst="rect">
            <a:avLst/>
          </a:prstGeom>
          <a:noFill/>
          <a:extLst>
            <a:ext uri="{909E8E84-426E-40DD-AFC4-6F175D3DCCD1}">
              <a14:hiddenFill xmlns:a14="http://schemas.microsoft.com/office/drawing/2010/main">
                <a:solidFill>
                  <a:srgbClr val="FFFFFF"/>
                </a:solidFill>
              </a14:hiddenFill>
            </a:ext>
          </a:extLst>
        </p:spPr>
      </p:pic>
      <p:pic>
        <p:nvPicPr>
          <p:cNvPr id="30722" name="Picture 2" descr="http://t3.gstatic.com/images?q=tbn:ANd9GcSNU_xS0HbcBEa_4pwackx6vvy2H70lxZ2teVxpPwOjqwWWTyAthw:utahscience.oremjr.alpine.k12.ut.us/sciber08/8th/forces/images/Tablebok.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107821">
            <a:off x="136084" y="4795921"/>
            <a:ext cx="2178225" cy="150055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2693987"/>
            <a:ext cx="7772400" cy="1470025"/>
          </a:xfrm>
        </p:spPr>
        <p:txBody>
          <a:bodyPr>
            <a:noAutofit/>
          </a:bodyPr>
          <a:lstStyle/>
          <a:p>
            <a:r>
              <a:rPr lang="en-US" sz="11500" b="1" dirty="0" smtClean="0">
                <a:effectLst>
                  <a:outerShdw blurRad="38100" dist="38100" dir="2700000" algn="tl">
                    <a:srgbClr val="000000">
                      <a:alpha val="43137"/>
                    </a:srgbClr>
                  </a:outerShdw>
                </a:effectLst>
              </a:rPr>
              <a:t>Force and Motion Review</a:t>
            </a:r>
            <a:endParaRPr lang="en-US" sz="11500" b="1" dirty="0">
              <a:effectLst>
                <a:outerShdw blurRad="38100" dist="38100" dir="2700000" algn="tl">
                  <a:srgbClr val="000000">
                    <a:alpha val="43137"/>
                  </a:srgbClr>
                </a:outerShdw>
              </a:effectLst>
            </a:endParaRPr>
          </a:p>
        </p:txBody>
      </p:sp>
      <p:pic>
        <p:nvPicPr>
          <p:cNvPr id="30726" name="Picture 6" descr="http://www.odec.ca/projects/2006/adit6i2/images/obs3.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95097">
            <a:off x="6380496" y="1995486"/>
            <a:ext cx="2514600" cy="2867025"/>
          </a:xfrm>
          <a:prstGeom prst="rect">
            <a:avLst/>
          </a:prstGeom>
          <a:noFill/>
          <a:extLst>
            <a:ext uri="{909E8E84-426E-40DD-AFC4-6F175D3DCCD1}">
              <a14:hiddenFill xmlns:a14="http://schemas.microsoft.com/office/drawing/2010/main">
                <a:solidFill>
                  <a:srgbClr val="FFFFFF"/>
                </a:solidFill>
              </a14:hiddenFill>
            </a:ext>
          </a:extLst>
        </p:spPr>
      </p:pic>
      <p:pic>
        <p:nvPicPr>
          <p:cNvPr id="3072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1292459">
            <a:off x="174443" y="2705165"/>
            <a:ext cx="2175456" cy="1447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63640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8873" y="116318"/>
            <a:ext cx="7772400" cy="1470025"/>
          </a:xfrm>
        </p:spPr>
        <p:txBody>
          <a:bodyPr>
            <a:normAutofit/>
          </a:bodyPr>
          <a:lstStyle/>
          <a:p>
            <a:r>
              <a:rPr lang="en-US" sz="5400" b="1" dirty="0" smtClean="0">
                <a:effectLst>
                  <a:outerShdw blurRad="38100" dist="38100" dir="2700000" algn="tl">
                    <a:srgbClr val="000000">
                      <a:alpha val="43137"/>
                    </a:srgbClr>
                  </a:outerShdw>
                </a:effectLst>
              </a:rPr>
              <a:t>Newton’s Laws of Motion</a:t>
            </a:r>
            <a:endParaRPr lang="en-US" sz="5400" b="1" dirty="0">
              <a:effectLst>
                <a:outerShdw blurRad="38100" dist="38100" dir="2700000" algn="tl">
                  <a:srgbClr val="000000">
                    <a:alpha val="43137"/>
                  </a:srgbClr>
                </a:outerShdw>
              </a:effectLst>
            </a:endParaRPr>
          </a:p>
        </p:txBody>
      </p:sp>
      <p:pic>
        <p:nvPicPr>
          <p:cNvPr id="3074" name="Picture 2" descr="http://t0.gstatic.com/images?q=tbn:ANd9GcRAQkoO7hmYFsinCLMYnMuq5vwK6g9DejHpnnvewUY02pFp5u6U9Q:www.buzzle.com/img/articleImages/34129-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3035" y="1891143"/>
            <a:ext cx="2732651" cy="205740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t0.gstatic.com/images?q=tbn:ANd9GcSfFNjc4s0ynPVOS1grxjKR_DmTO70u3O-L3Lp1pYIqasg5oiNq:tx.english-ch.com/teacher/nicole/motion_laws2_240x18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037" y="2791689"/>
            <a:ext cx="3047998" cy="2286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t1.gstatic.com/images?q=tbn:ANd9GcQ0qh4RrrxWjhY1yZXCvprDnsBD0qP0EmkyuGyIoOxIuvCADe2d:www.physics4kids.com/files/art/motion_laws1_240x180.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275" y="1891143"/>
            <a:ext cx="2743199" cy="2057401"/>
          </a:xfrm>
          <a:prstGeom prst="rect">
            <a:avLst/>
          </a:prstGeom>
          <a:noFill/>
          <a:extLst>
            <a:ext uri="{909E8E84-426E-40DD-AFC4-6F175D3DCCD1}">
              <a14:hiddenFill xmlns:a14="http://schemas.microsoft.com/office/drawing/2010/main">
                <a:solidFill>
                  <a:srgbClr val="FFFFFF"/>
                </a:solidFill>
              </a14:hiddenFill>
            </a:ext>
          </a:extLst>
        </p:spPr>
      </p:pic>
      <p:sp>
        <p:nvSpPr>
          <p:cNvPr id="10" name="5-Point Star 9"/>
          <p:cNvSpPr/>
          <p:nvPr/>
        </p:nvSpPr>
        <p:spPr>
          <a:xfrm>
            <a:off x="6172200" y="1143000"/>
            <a:ext cx="762000" cy="748143"/>
          </a:xfrm>
          <a:prstGeom prst="star5">
            <a:avLst/>
          </a:prstGeom>
          <a:solidFill>
            <a:srgbClr val="FFFF00"/>
          </a:solidFill>
          <a:ln>
            <a:solidFill>
              <a:srgbClr val="FFFF0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3" name="5-Point Star 12"/>
          <p:cNvSpPr/>
          <p:nvPr/>
        </p:nvSpPr>
        <p:spPr>
          <a:xfrm>
            <a:off x="3332017" y="2043546"/>
            <a:ext cx="762000" cy="748143"/>
          </a:xfrm>
          <a:prstGeom prst="star5">
            <a:avLst/>
          </a:prstGeom>
          <a:solidFill>
            <a:srgbClr val="FFFF00"/>
          </a:solidFill>
          <a:ln>
            <a:solidFill>
              <a:srgbClr val="FFFF0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4" name="5-Point Star 13"/>
          <p:cNvSpPr/>
          <p:nvPr/>
        </p:nvSpPr>
        <p:spPr>
          <a:xfrm>
            <a:off x="69275" y="1143000"/>
            <a:ext cx="762000" cy="748143"/>
          </a:xfrm>
          <a:prstGeom prst="star5">
            <a:avLst/>
          </a:prstGeom>
          <a:solidFill>
            <a:srgbClr val="FFFF00"/>
          </a:solidFill>
          <a:ln>
            <a:solidFill>
              <a:srgbClr val="FFFF0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7" name="TextBox 6"/>
          <p:cNvSpPr txBox="1"/>
          <p:nvPr/>
        </p:nvSpPr>
        <p:spPr>
          <a:xfrm>
            <a:off x="259775" y="1330035"/>
            <a:ext cx="381000" cy="374072"/>
          </a:xfrm>
          <a:prstGeom prst="rect">
            <a:avLst/>
          </a:prstGeom>
          <a:noFill/>
        </p:spPr>
        <p:txBody>
          <a:bodyPr wrap="square" rtlCol="0">
            <a:spAutoFit/>
          </a:bodyPr>
          <a:lstStyle/>
          <a:p>
            <a:pPr algn="ctr"/>
            <a:r>
              <a:rPr lang="en-US" b="1" dirty="0" smtClean="0"/>
              <a:t> 1</a:t>
            </a:r>
            <a:endParaRPr lang="en-US" b="1" dirty="0"/>
          </a:p>
        </p:txBody>
      </p:sp>
      <p:sp>
        <p:nvSpPr>
          <p:cNvPr id="16" name="TextBox 15"/>
          <p:cNvSpPr txBox="1"/>
          <p:nvPr/>
        </p:nvSpPr>
        <p:spPr>
          <a:xfrm>
            <a:off x="3522517" y="2230581"/>
            <a:ext cx="381000" cy="374072"/>
          </a:xfrm>
          <a:prstGeom prst="rect">
            <a:avLst/>
          </a:prstGeom>
          <a:noFill/>
        </p:spPr>
        <p:txBody>
          <a:bodyPr wrap="square" rtlCol="0">
            <a:spAutoFit/>
          </a:bodyPr>
          <a:lstStyle/>
          <a:p>
            <a:pPr algn="ctr"/>
            <a:r>
              <a:rPr lang="en-US" b="1" dirty="0"/>
              <a:t>2</a:t>
            </a:r>
          </a:p>
        </p:txBody>
      </p:sp>
      <p:sp>
        <p:nvSpPr>
          <p:cNvPr id="17" name="TextBox 16"/>
          <p:cNvSpPr txBox="1"/>
          <p:nvPr/>
        </p:nvSpPr>
        <p:spPr>
          <a:xfrm>
            <a:off x="6362700" y="1336961"/>
            <a:ext cx="381000" cy="374072"/>
          </a:xfrm>
          <a:prstGeom prst="rect">
            <a:avLst/>
          </a:prstGeom>
          <a:noFill/>
        </p:spPr>
        <p:txBody>
          <a:bodyPr wrap="square" rtlCol="0">
            <a:spAutoFit/>
          </a:bodyPr>
          <a:lstStyle/>
          <a:p>
            <a:pPr algn="ctr"/>
            <a:r>
              <a:rPr lang="en-US" b="1" dirty="0" smtClean="0"/>
              <a:t>3</a:t>
            </a:r>
            <a:endParaRPr lang="en-US" b="1" dirty="0"/>
          </a:p>
        </p:txBody>
      </p:sp>
    </p:spTree>
    <p:extLst>
      <p:ext uri="{BB962C8B-B14F-4D97-AF65-F5344CB8AC3E}">
        <p14:creationId xmlns:p14="http://schemas.microsoft.com/office/powerpoint/2010/main" val="16793897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30480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smtClean="0">
                <a:effectLst>
                  <a:outerShdw blurRad="38100" dist="38100" dir="2700000" algn="tl">
                    <a:srgbClr val="000000">
                      <a:alpha val="43137"/>
                    </a:srgbClr>
                  </a:outerShdw>
                </a:effectLst>
              </a:rPr>
              <a:t>Newton’s First Law</a:t>
            </a:r>
            <a:br>
              <a:rPr lang="en-US" sz="6000" b="1" dirty="0" smtClean="0">
                <a:effectLst>
                  <a:outerShdw blurRad="38100" dist="38100" dir="2700000" algn="tl">
                    <a:srgbClr val="000000">
                      <a:alpha val="43137"/>
                    </a:srgbClr>
                  </a:outerShdw>
                </a:effectLst>
              </a:rPr>
            </a:br>
            <a:r>
              <a:rPr lang="en-US" sz="6000" b="1" dirty="0" smtClean="0">
                <a:effectLst>
                  <a:outerShdw blurRad="38100" dist="38100" dir="2700000" algn="tl">
                    <a:srgbClr val="000000">
                      <a:alpha val="43137"/>
                    </a:srgbClr>
                  </a:outerShdw>
                </a:effectLst>
              </a:rPr>
              <a:t>(law of inertia)</a:t>
            </a:r>
            <a:endParaRPr lang="en-US" sz="6000" b="1" dirty="0">
              <a:effectLst>
                <a:outerShdw blurRad="38100" dist="38100" dir="2700000" algn="tl">
                  <a:srgbClr val="000000">
                    <a:alpha val="43137"/>
                  </a:srgbClr>
                </a:outerShdw>
              </a:effectLst>
            </a:endParaRPr>
          </a:p>
        </p:txBody>
      </p:sp>
      <p:sp>
        <p:nvSpPr>
          <p:cNvPr id="3" name="Rectangle 3"/>
          <p:cNvSpPr txBox="1">
            <a:spLocks noChangeArrowheads="1"/>
          </p:cNvSpPr>
          <p:nvPr/>
        </p:nvSpPr>
        <p:spPr>
          <a:xfrm>
            <a:off x="464127" y="4038600"/>
            <a:ext cx="8229600" cy="2438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Tx/>
              <a:buNone/>
            </a:pPr>
            <a:r>
              <a:rPr lang="en-US" i="1" dirty="0" smtClean="0">
                <a:latin typeface="Bookman Old Style" pitchFamily="18" charset="0"/>
              </a:rPr>
              <a:t>An object at rest tends to stay at rest and an object in motion tends to stay in motion unless acted upon by an unbalanced force.</a:t>
            </a:r>
            <a:endParaRPr lang="en-US" i="1" dirty="0">
              <a:latin typeface="Bookman Old Style" pitchFamily="18" charset="0"/>
            </a:endParaRPr>
          </a:p>
        </p:txBody>
      </p:sp>
      <p:sp>
        <p:nvSpPr>
          <p:cNvPr id="5" name="TextBox 4"/>
          <p:cNvSpPr txBox="1"/>
          <p:nvPr/>
        </p:nvSpPr>
        <p:spPr>
          <a:xfrm>
            <a:off x="3505200" y="1981200"/>
            <a:ext cx="2133600" cy="2646878"/>
          </a:xfrm>
          <a:prstGeom prst="rect">
            <a:avLst/>
          </a:prstGeom>
          <a:noFill/>
        </p:spPr>
        <p:txBody>
          <a:bodyPr wrap="square" rtlCol="0">
            <a:spAutoFit/>
          </a:bodyPr>
          <a:lstStyle/>
          <a:p>
            <a:pPr algn="ctr"/>
            <a:r>
              <a:rPr lang="en-US" sz="16600" dirty="0" smtClean="0">
                <a:latin typeface="Jokerman" pitchFamily="82" charset="0"/>
              </a:rPr>
              <a:t>1</a:t>
            </a:r>
            <a:endParaRPr lang="en-US" sz="16600" dirty="0">
              <a:latin typeface="Jokerman" pitchFamily="82" charset="0"/>
            </a:endParaRPr>
          </a:p>
        </p:txBody>
      </p:sp>
    </p:spTree>
    <p:extLst>
      <p:ext uri="{BB962C8B-B14F-4D97-AF65-F5344CB8AC3E}">
        <p14:creationId xmlns:p14="http://schemas.microsoft.com/office/powerpoint/2010/main" val="2713874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dirty="0" smtClean="0"/>
              <a:t>Balanced Force</a:t>
            </a:r>
            <a:endParaRPr lang="en-US" sz="5400" b="1" dirty="0"/>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81000" y="1600200"/>
            <a:ext cx="8229600" cy="4525963"/>
          </a:xfrm>
          <a:prstGeom prst="rect">
            <a:avLst/>
          </a:prstGeom>
        </p:spPr>
      </p:pic>
      <p:sp>
        <p:nvSpPr>
          <p:cNvPr id="4" name="Rectangle 5"/>
          <p:cNvSpPr>
            <a:spLocks noChangeArrowheads="1"/>
          </p:cNvSpPr>
          <p:nvPr/>
        </p:nvSpPr>
        <p:spPr bwMode="auto">
          <a:xfrm>
            <a:off x="381000" y="3810000"/>
            <a:ext cx="8153400" cy="2286000"/>
          </a:xfrm>
          <a:prstGeom prst="rect">
            <a:avLst/>
          </a:prstGeom>
          <a:solidFill>
            <a:schemeClr val="accent1"/>
          </a:solidFill>
          <a:ln w="9525">
            <a:solidFill>
              <a:schemeClr val="tx1"/>
            </a:solidFill>
            <a:miter lim="800000"/>
            <a:headEnd/>
            <a:tailEnd/>
          </a:ln>
        </p:spPr>
        <p:txBody>
          <a:bodyPr wrap="none" anchor="ctr"/>
          <a:lstStyle/>
          <a:p>
            <a:pPr algn="ctr"/>
            <a:r>
              <a:rPr lang="en-US"/>
              <a:t>Equal forces in opposite </a:t>
            </a:r>
          </a:p>
          <a:p>
            <a:pPr algn="ctr"/>
            <a:r>
              <a:rPr lang="en-US"/>
              <a:t>directions produce no motion</a:t>
            </a:r>
          </a:p>
        </p:txBody>
      </p:sp>
    </p:spTree>
    <p:extLst>
      <p:ext uri="{BB962C8B-B14F-4D97-AF65-F5344CB8AC3E}">
        <p14:creationId xmlns:p14="http://schemas.microsoft.com/office/powerpoint/2010/main" val="12278503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09600" y="1752600"/>
            <a:ext cx="7924800" cy="4789488"/>
          </a:xfrm>
          <a:prstGeom prst="rect">
            <a:avLst/>
          </a:prstGeom>
          <a:noFill/>
        </p:spPr>
      </p:pic>
      <p:sp>
        <p:nvSpPr>
          <p:cNvPr id="3" name="Rectangle 2"/>
          <p:cNvSpPr txBox="1">
            <a:spLocks noChangeArrowheads="1"/>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dirty="0" smtClean="0"/>
              <a:t>Unbalanced Forces</a:t>
            </a:r>
            <a:endParaRPr lang="en-US" sz="5400" b="1" dirty="0"/>
          </a:p>
        </p:txBody>
      </p:sp>
      <p:sp>
        <p:nvSpPr>
          <p:cNvPr id="4" name="Rectangle 4"/>
          <p:cNvSpPr>
            <a:spLocks noChangeArrowheads="1"/>
          </p:cNvSpPr>
          <p:nvPr/>
        </p:nvSpPr>
        <p:spPr bwMode="auto">
          <a:xfrm>
            <a:off x="609600" y="1676400"/>
            <a:ext cx="7924800" cy="2438400"/>
          </a:xfrm>
          <a:prstGeom prst="rect">
            <a:avLst/>
          </a:prstGeom>
          <a:solidFill>
            <a:schemeClr val="accent1"/>
          </a:solidFill>
          <a:ln w="9525">
            <a:solidFill>
              <a:schemeClr val="tx1"/>
            </a:solidFill>
            <a:miter lim="800000"/>
            <a:headEnd/>
            <a:tailEnd/>
          </a:ln>
        </p:spPr>
        <p:txBody>
          <a:bodyPr wrap="none" anchor="ctr"/>
          <a:lstStyle/>
          <a:p>
            <a:pPr algn="ctr"/>
            <a:r>
              <a:rPr lang="en-US"/>
              <a:t>Unequal opposing forces </a:t>
            </a:r>
          </a:p>
          <a:p>
            <a:pPr algn="ctr"/>
            <a:r>
              <a:rPr lang="en-US"/>
              <a:t>produce an unbalanced force</a:t>
            </a:r>
          </a:p>
          <a:p>
            <a:pPr algn="ctr"/>
            <a:r>
              <a:rPr lang="en-US"/>
              <a:t>causing motion</a:t>
            </a:r>
          </a:p>
        </p:txBody>
      </p:sp>
    </p:spTree>
    <p:extLst>
      <p:ext uri="{BB962C8B-B14F-4D97-AF65-F5344CB8AC3E}">
        <p14:creationId xmlns:p14="http://schemas.microsoft.com/office/powerpoint/2010/main" val="18620126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0"/>
            <a:ext cx="91440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smtClean="0"/>
              <a:t>Newton’s First Law (law of inertia)</a:t>
            </a:r>
            <a:endParaRPr lang="en-US" sz="4800" b="1" dirty="0"/>
          </a:p>
        </p:txBody>
      </p:sp>
      <p:sp>
        <p:nvSpPr>
          <p:cNvPr id="3" name="Rectangle 3"/>
          <p:cNvSpPr txBox="1">
            <a:spLocks noChangeArrowheads="1"/>
          </p:cNvSpPr>
          <p:nvPr/>
        </p:nvSpPr>
        <p:spPr>
          <a:xfrm>
            <a:off x="0" y="990600"/>
            <a:ext cx="9144000" cy="5486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4400" b="1" u="sng" dirty="0" smtClean="0"/>
              <a:t>Mass</a:t>
            </a:r>
            <a:r>
              <a:rPr lang="en-US" sz="4400" dirty="0" smtClean="0"/>
              <a:t> (kg)is the measure of the amount of </a:t>
            </a:r>
            <a:r>
              <a:rPr lang="en-US" sz="4400" b="1" u="sng" dirty="0" smtClean="0"/>
              <a:t>matter</a:t>
            </a:r>
            <a:r>
              <a:rPr lang="en-US" sz="4400" dirty="0" smtClean="0"/>
              <a:t>  in an object.</a:t>
            </a:r>
          </a:p>
          <a:p>
            <a:r>
              <a:rPr lang="en-US" sz="4400" b="1" u="sng" dirty="0" smtClean="0"/>
              <a:t>INERTIA</a:t>
            </a:r>
            <a:r>
              <a:rPr lang="en-US" sz="4400" dirty="0" smtClean="0"/>
              <a:t> is a property of an object that describes </a:t>
            </a:r>
            <a:r>
              <a:rPr lang="en-US" sz="4400" b="1" u="sng" dirty="0" smtClean="0"/>
              <a:t>how much it will resist change </a:t>
            </a:r>
            <a:r>
              <a:rPr lang="en-US" sz="4400" dirty="0" smtClean="0"/>
              <a:t>to the motion of the object</a:t>
            </a:r>
          </a:p>
          <a:p>
            <a:r>
              <a:rPr lang="en-US" altLang="zh-CN" sz="4400" dirty="0" smtClean="0">
                <a:ea typeface="SimSun" pitchFamily="2" charset="-122"/>
              </a:rPr>
              <a:t>More </a:t>
            </a:r>
            <a:r>
              <a:rPr lang="en-US" altLang="zh-CN" sz="4400" b="1" u="sng" dirty="0" smtClean="0">
                <a:ea typeface="SimSun" pitchFamily="2" charset="-122"/>
              </a:rPr>
              <a:t>mass</a:t>
            </a:r>
            <a:r>
              <a:rPr lang="en-US" altLang="zh-CN" sz="4400" dirty="0" smtClean="0">
                <a:ea typeface="SimSun" pitchFamily="2" charset="-122"/>
              </a:rPr>
              <a:t> an object has means more </a:t>
            </a:r>
            <a:r>
              <a:rPr lang="en-US" altLang="zh-CN" sz="4400" b="1" u="sng" dirty="0" smtClean="0">
                <a:ea typeface="SimSun" pitchFamily="2" charset="-122"/>
              </a:rPr>
              <a:t>inertia </a:t>
            </a:r>
            <a:r>
              <a:rPr lang="en-US" altLang="zh-CN" sz="4400" dirty="0" smtClean="0">
                <a:ea typeface="SimSun" pitchFamily="2" charset="-122"/>
              </a:rPr>
              <a:t>the object will have.</a:t>
            </a:r>
            <a:endParaRPr lang="en-US" sz="4400" b="1" u="sng" dirty="0" smtClean="0"/>
          </a:p>
          <a:p>
            <a:pPr marL="0" indent="0">
              <a:buNone/>
            </a:pPr>
            <a:r>
              <a:rPr lang="en-US" altLang="zh-CN" sz="4400" b="1" dirty="0" smtClean="0">
                <a:ea typeface="SimSun" pitchFamily="2" charset="-122"/>
              </a:rPr>
              <a:t> </a:t>
            </a:r>
            <a:endParaRPr lang="en-US" sz="4400" b="1" dirty="0"/>
          </a:p>
        </p:txBody>
      </p:sp>
    </p:spTree>
    <p:extLst>
      <p:ext uri="{BB962C8B-B14F-4D97-AF65-F5344CB8AC3E}">
        <p14:creationId xmlns:p14="http://schemas.microsoft.com/office/powerpoint/2010/main" val="14350666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This will help up remember:</a:t>
            </a:r>
            <a:endParaRPr lang="en-US" b="1" dirty="0">
              <a:effectLst>
                <a:outerShdw blurRad="38100" dist="38100" dir="2700000" algn="tl">
                  <a:srgbClr val="000000">
                    <a:alpha val="43137"/>
                  </a:srgbClr>
                </a:outerShdw>
              </a:effectLst>
            </a:endParaRPr>
          </a:p>
        </p:txBody>
      </p:sp>
      <p:sp>
        <p:nvSpPr>
          <p:cNvPr id="3" name="TextBox 2"/>
          <p:cNvSpPr txBox="1"/>
          <p:nvPr/>
        </p:nvSpPr>
        <p:spPr>
          <a:xfrm>
            <a:off x="533400" y="1499018"/>
            <a:ext cx="4724400" cy="523220"/>
          </a:xfrm>
          <a:prstGeom prst="rect">
            <a:avLst/>
          </a:prstGeom>
          <a:noFill/>
        </p:spPr>
        <p:txBody>
          <a:bodyPr wrap="square" rtlCol="0">
            <a:spAutoFit/>
          </a:bodyPr>
          <a:lstStyle/>
          <a:p>
            <a:r>
              <a:rPr lang="en-US" sz="2800" b="1" dirty="0" smtClean="0">
                <a:hlinkClick r:id="rId2"/>
              </a:rPr>
              <a:t>Newton’s First Law video clip</a:t>
            </a:r>
            <a:endParaRPr lang="en-US" sz="2800" b="1" dirty="0"/>
          </a:p>
        </p:txBody>
      </p:sp>
      <p:pic>
        <p:nvPicPr>
          <p:cNvPr id="28674" name="Picture 2" descr="http://t2.gstatic.com/images?q=tbn:ANd9GcS7gGjmMBpXWiSntyppC10KJLf2p6e3SC5jUTvH2BTUVY4Rgcyc:images.tutorvista.com/cms/images/95/inertia-coin-tumbler-experiment.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590800"/>
            <a:ext cx="4366780" cy="3606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49796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932" y="1226641"/>
            <a:ext cx="4526081"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6"/>
          <p:cNvSpPr>
            <a:spLocks noChangeArrowheads="1"/>
          </p:cNvSpPr>
          <p:nvPr/>
        </p:nvSpPr>
        <p:spPr bwMode="auto">
          <a:xfrm>
            <a:off x="2057400" y="457200"/>
            <a:ext cx="527522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400" b="1" dirty="0">
                <a:effectLst>
                  <a:outerShdw blurRad="38100" dist="38100" dir="2700000" algn="tl">
                    <a:srgbClr val="000000">
                      <a:alpha val="43137"/>
                    </a:srgbClr>
                  </a:outerShdw>
                </a:effectLst>
                <a:latin typeface="+mj-lt"/>
              </a:rPr>
              <a:t>Newton’s Second Law</a:t>
            </a:r>
          </a:p>
        </p:txBody>
      </p:sp>
      <p:sp>
        <p:nvSpPr>
          <p:cNvPr id="4" name="Rectangle 7"/>
          <p:cNvSpPr>
            <a:spLocks noChangeArrowheads="1"/>
          </p:cNvSpPr>
          <p:nvPr/>
        </p:nvSpPr>
        <p:spPr bwMode="auto">
          <a:xfrm>
            <a:off x="5008418" y="3124200"/>
            <a:ext cx="4114800" cy="2569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800" b="0" i="1" dirty="0"/>
              <a:t>Force equals mass times acceleration.</a:t>
            </a:r>
          </a:p>
          <a:p>
            <a:endParaRPr lang="en-US" sz="4000" b="0" i="1" dirty="0"/>
          </a:p>
          <a:p>
            <a:pPr algn="ctr">
              <a:spcBef>
                <a:spcPct val="50000"/>
              </a:spcBef>
            </a:pPr>
            <a:endParaRPr lang="en-US" b="0" dirty="0"/>
          </a:p>
          <a:p>
            <a:endParaRPr lang="en-US" b="0" i="1" dirty="0"/>
          </a:p>
        </p:txBody>
      </p:sp>
      <p:sp>
        <p:nvSpPr>
          <p:cNvPr id="5" name="TextBox 4"/>
          <p:cNvSpPr txBox="1"/>
          <p:nvPr/>
        </p:nvSpPr>
        <p:spPr>
          <a:xfrm>
            <a:off x="6106598" y="1205859"/>
            <a:ext cx="2057400" cy="2646878"/>
          </a:xfrm>
          <a:prstGeom prst="rect">
            <a:avLst/>
          </a:prstGeom>
          <a:noFill/>
        </p:spPr>
        <p:txBody>
          <a:bodyPr wrap="square" rtlCol="0">
            <a:spAutoFit/>
          </a:bodyPr>
          <a:lstStyle/>
          <a:p>
            <a:r>
              <a:rPr lang="en-US" sz="16600" dirty="0" smtClean="0">
                <a:latin typeface="Jokerman" pitchFamily="82" charset="0"/>
              </a:rPr>
              <a:t>2</a:t>
            </a:r>
            <a:endParaRPr lang="en-US" dirty="0">
              <a:latin typeface="Jokerman" pitchFamily="82" charset="0"/>
            </a:endParaRPr>
          </a:p>
        </p:txBody>
      </p:sp>
    </p:spTree>
    <p:extLst>
      <p:ext uri="{BB962C8B-B14F-4D97-AF65-F5344CB8AC3E}">
        <p14:creationId xmlns:p14="http://schemas.microsoft.com/office/powerpoint/2010/main" val="32297434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2860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b="1" dirty="0" smtClean="0">
                <a:ea typeface="ＭＳ Ｐゴシック" pitchFamily="-107" charset="-128"/>
              </a:rPr>
              <a:t>Newton’s Second Law</a:t>
            </a:r>
            <a:endParaRPr lang="en-US" b="1" dirty="0">
              <a:ea typeface="ＭＳ Ｐゴシック" pitchFamily="-107" charset="-128"/>
            </a:endParaRPr>
          </a:p>
        </p:txBody>
      </p:sp>
      <p:sp>
        <p:nvSpPr>
          <p:cNvPr id="3" name="Rectangle 3"/>
          <p:cNvSpPr txBox="1">
            <a:spLocks noChangeArrowheads="1"/>
          </p:cNvSpPr>
          <p:nvPr/>
        </p:nvSpPr>
        <p:spPr>
          <a:xfrm>
            <a:off x="228600" y="1406236"/>
            <a:ext cx="88392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en-US" sz="3600" b="1" dirty="0" smtClean="0">
                <a:effectLst>
                  <a:outerShdw blurRad="38100" dist="38100" dir="2700000" algn="tl">
                    <a:srgbClr val="000000">
                      <a:alpha val="43137"/>
                    </a:srgbClr>
                  </a:outerShdw>
                </a:effectLst>
                <a:ea typeface="ＭＳ Ｐゴシック" pitchFamily="-107" charset="-128"/>
              </a:rPr>
              <a:t>F</a:t>
            </a:r>
            <a:r>
              <a:rPr lang="en-US" sz="3600" dirty="0" smtClean="0">
                <a:ea typeface="ＭＳ Ｐゴシック" pitchFamily="-107" charset="-128"/>
              </a:rPr>
              <a:t>orce = </a:t>
            </a:r>
            <a:r>
              <a:rPr lang="en-US" sz="3600" b="1" dirty="0" smtClean="0">
                <a:effectLst>
                  <a:outerShdw blurRad="38100" dist="38100" dir="2700000" algn="tl">
                    <a:srgbClr val="000000">
                      <a:alpha val="43137"/>
                    </a:srgbClr>
                  </a:outerShdw>
                </a:effectLst>
                <a:ea typeface="ＭＳ Ｐゴシック" pitchFamily="-107" charset="-128"/>
              </a:rPr>
              <a:t>M</a:t>
            </a:r>
            <a:r>
              <a:rPr lang="en-US" sz="3600" dirty="0" smtClean="0">
                <a:ea typeface="ＭＳ Ｐゴシック" pitchFamily="-107" charset="-128"/>
              </a:rPr>
              <a:t>ass x </a:t>
            </a:r>
            <a:r>
              <a:rPr lang="en-US" sz="3600" b="1" dirty="0" smtClean="0">
                <a:effectLst>
                  <a:outerShdw blurRad="38100" dist="38100" dir="2700000" algn="tl">
                    <a:srgbClr val="000000">
                      <a:alpha val="43137"/>
                    </a:srgbClr>
                  </a:outerShdw>
                </a:effectLst>
                <a:ea typeface="ＭＳ Ｐゴシック" pitchFamily="-107" charset="-128"/>
              </a:rPr>
              <a:t>A</a:t>
            </a:r>
            <a:r>
              <a:rPr lang="en-US" sz="3600" dirty="0" smtClean="0">
                <a:ea typeface="ＭＳ Ｐゴシック" pitchFamily="-107" charset="-128"/>
              </a:rPr>
              <a:t>cceleration</a:t>
            </a:r>
          </a:p>
          <a:p>
            <a:pPr>
              <a:defRPr/>
            </a:pPr>
            <a:r>
              <a:rPr lang="en-US" sz="3600" dirty="0" smtClean="0">
                <a:ea typeface="ＭＳ Ｐゴシック" pitchFamily="-107" charset="-128"/>
              </a:rPr>
              <a:t>Force is measured in </a:t>
            </a:r>
            <a:r>
              <a:rPr lang="en-US" sz="3600" dirty="0" err="1" smtClean="0">
                <a:ea typeface="ＭＳ Ｐゴシック" pitchFamily="-107" charset="-128"/>
              </a:rPr>
              <a:t>Newtons</a:t>
            </a:r>
            <a:endParaRPr lang="en-US" sz="3600" b="1" dirty="0">
              <a:ea typeface="ＭＳ Ｐゴシック" pitchFamily="-107" charset="-128"/>
            </a:endParaRPr>
          </a:p>
          <a:p>
            <a:pPr>
              <a:defRPr/>
            </a:pPr>
            <a:r>
              <a:rPr lang="en-US" sz="3600" u="sng" dirty="0" smtClean="0">
                <a:ea typeface="ＭＳ Ｐゴシック" pitchFamily="-107" charset="-128"/>
              </a:rPr>
              <a:t>ACCELERATION of GRAVITY </a:t>
            </a:r>
            <a:r>
              <a:rPr lang="en-US" sz="3600" dirty="0" smtClean="0">
                <a:ea typeface="ＭＳ Ｐゴシック" pitchFamily="-107" charset="-128"/>
              </a:rPr>
              <a:t>Earth) = </a:t>
            </a:r>
            <a:r>
              <a:rPr lang="en-US" sz="3600" b="1" dirty="0" smtClean="0">
                <a:ea typeface="ＭＳ Ｐゴシック" pitchFamily="-107" charset="-128"/>
              </a:rPr>
              <a:t>9.8 m/s</a:t>
            </a:r>
            <a:r>
              <a:rPr lang="en-US" sz="3600" b="1" baseline="30000" dirty="0" smtClean="0">
                <a:ea typeface="ＭＳ Ｐゴシック" pitchFamily="-107" charset="-128"/>
              </a:rPr>
              <a:t>2</a:t>
            </a:r>
          </a:p>
          <a:p>
            <a:pPr>
              <a:defRPr/>
            </a:pPr>
            <a:r>
              <a:rPr lang="en-US" sz="3600" u="sng" dirty="0">
                <a:ea typeface="ＭＳ Ｐゴシック" pitchFamily="-107" charset="-128"/>
              </a:rPr>
              <a:t>WEIGHT</a:t>
            </a:r>
            <a:r>
              <a:rPr lang="en-US" sz="3600" dirty="0">
                <a:ea typeface="ＭＳ Ｐゴシック" pitchFamily="-107" charset="-128"/>
              </a:rPr>
              <a:t> is a measure of the force of </a:t>
            </a:r>
            <a:r>
              <a:rPr lang="en-US" sz="3600" u="sng" dirty="0">
                <a:ea typeface="ＭＳ Ｐゴシック" pitchFamily="-107" charset="-128"/>
              </a:rPr>
              <a:t>gravity</a:t>
            </a:r>
            <a:r>
              <a:rPr lang="en-US" sz="3600" dirty="0">
                <a:ea typeface="ＭＳ Ｐゴシック" pitchFamily="-107" charset="-128"/>
              </a:rPr>
              <a:t> on the mass of an </a:t>
            </a:r>
            <a:r>
              <a:rPr lang="en-US" sz="3600" dirty="0" smtClean="0">
                <a:ea typeface="ＭＳ Ｐゴシック" pitchFamily="-107" charset="-128"/>
              </a:rPr>
              <a:t>object</a:t>
            </a:r>
            <a:endParaRPr lang="en-US" sz="3600" b="1" dirty="0" smtClean="0">
              <a:ea typeface="ＭＳ Ｐゴシック" pitchFamily="-107" charset="-128"/>
            </a:endParaRPr>
          </a:p>
          <a:p>
            <a:pPr>
              <a:defRPr/>
            </a:pPr>
            <a:r>
              <a:rPr lang="en-US" sz="3600" b="1" dirty="0" smtClean="0">
                <a:ea typeface="ＭＳ Ｐゴシック" pitchFamily="-107" charset="-128"/>
              </a:rPr>
              <a:t> Weight (force) = mass x gravity (Earth</a:t>
            </a:r>
            <a:r>
              <a:rPr lang="en-US" sz="3600" b="1" dirty="0" smtClean="0">
                <a:ea typeface="ＭＳ Ｐゴシック" pitchFamily="-107" charset="-128"/>
              </a:rPr>
              <a:t>)</a:t>
            </a:r>
            <a:endParaRPr lang="en-US" sz="4000" b="1" dirty="0">
              <a:ea typeface="ＭＳ Ｐゴシック" pitchFamily="-107" charset="-128"/>
            </a:endParaRPr>
          </a:p>
        </p:txBody>
      </p:sp>
    </p:spTree>
    <p:extLst>
      <p:ext uri="{BB962C8B-B14F-4D97-AF65-F5344CB8AC3E}">
        <p14:creationId xmlns:p14="http://schemas.microsoft.com/office/powerpoint/2010/main" val="408267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heckerboard(across)">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effectLst>
                  <a:outerShdw blurRad="38100" dist="38100" dir="2700000" algn="tl">
                    <a:srgbClr val="000000">
                      <a:alpha val="43137"/>
                    </a:srgbClr>
                  </a:outerShdw>
                </a:effectLst>
              </a:rPr>
              <a:t>This will help up remember:</a:t>
            </a:r>
            <a:endParaRPr lang="en-US" b="1" dirty="0">
              <a:effectLst>
                <a:outerShdw blurRad="38100" dist="38100" dir="2700000" algn="tl">
                  <a:srgbClr val="000000">
                    <a:alpha val="43137"/>
                  </a:srgbClr>
                </a:outerShdw>
              </a:effectLst>
            </a:endParaRPr>
          </a:p>
        </p:txBody>
      </p:sp>
      <p:sp>
        <p:nvSpPr>
          <p:cNvPr id="4" name="TextBox 3"/>
          <p:cNvSpPr txBox="1"/>
          <p:nvPr/>
        </p:nvSpPr>
        <p:spPr>
          <a:xfrm>
            <a:off x="477982" y="1473690"/>
            <a:ext cx="5237018" cy="523220"/>
          </a:xfrm>
          <a:prstGeom prst="rect">
            <a:avLst/>
          </a:prstGeom>
          <a:noFill/>
        </p:spPr>
        <p:txBody>
          <a:bodyPr wrap="square" rtlCol="0">
            <a:spAutoFit/>
          </a:bodyPr>
          <a:lstStyle/>
          <a:p>
            <a:r>
              <a:rPr lang="en-US" sz="2800" b="1" dirty="0" smtClean="0">
                <a:hlinkClick r:id="rId2"/>
              </a:rPr>
              <a:t>Newton’s Second Law video clip</a:t>
            </a:r>
            <a:endParaRPr lang="en-US" sz="2800" b="1" dirty="0"/>
          </a:p>
        </p:txBody>
      </p:sp>
      <p:pic>
        <p:nvPicPr>
          <p:cNvPr id="2052" name="Picture 4" descr="http://t0.gstatic.com/images?q=tbn:ANd9GcRwYvMvkrFqiBPkginISql4Y5aQdL8Np2KE11pMuYyn1jQOZ6H7yA:www.physics4kids.com/files/art/motion_laws2_240x18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996910"/>
            <a:ext cx="4267197" cy="310849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t0.gstatic.com/images?q=tbn:ANd9GcTm3KWXns32HBu4Q9DEqE6DkV7bsbtVvg0miyAH2uK2onyJ7LwMbYOS2Nk:www.physicsclassroom.com/Class/newtlaws/u2l3e3.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182" y="2133600"/>
            <a:ext cx="3048000" cy="4174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2669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effectLst>
                  <a:outerShdw blurRad="38100" dist="38100" dir="2700000" algn="tl">
                    <a:srgbClr val="000000">
                      <a:alpha val="43137"/>
                    </a:srgbClr>
                  </a:outerShdw>
                </a:effectLst>
              </a:rPr>
              <a:t>Newton’s Third Law</a:t>
            </a:r>
            <a:endParaRPr lang="en-US" b="1" dirty="0">
              <a:effectLst>
                <a:outerShdw blurRad="38100" dist="38100" dir="2700000" algn="tl">
                  <a:srgbClr val="000000">
                    <a:alpha val="43137"/>
                  </a:srgbClr>
                </a:outerShdw>
              </a:effectLst>
            </a:endParaRPr>
          </a:p>
        </p:txBody>
      </p:sp>
      <p:sp>
        <p:nvSpPr>
          <p:cNvPr id="3" name="Rectangle 3"/>
          <p:cNvSpPr txBox="1">
            <a:spLocks noChangeArrowheads="1"/>
          </p:cNvSpPr>
          <p:nvPr/>
        </p:nvSpPr>
        <p:spPr>
          <a:xfrm>
            <a:off x="457200" y="4648200"/>
            <a:ext cx="8229600" cy="1524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Tx/>
              <a:buNone/>
            </a:pPr>
            <a:r>
              <a:rPr lang="en-US" sz="3600" i="1" dirty="0" smtClean="0"/>
              <a:t>For every action there is an equal and opposite reaction.</a:t>
            </a:r>
            <a:endParaRPr lang="en-US" sz="3600" i="1" dirty="0"/>
          </a:p>
        </p:txBody>
      </p:sp>
      <p:sp>
        <p:nvSpPr>
          <p:cNvPr id="5" name="TextBox 4"/>
          <p:cNvSpPr txBox="1"/>
          <p:nvPr/>
        </p:nvSpPr>
        <p:spPr>
          <a:xfrm>
            <a:off x="3429000" y="1528557"/>
            <a:ext cx="2286000" cy="2646878"/>
          </a:xfrm>
          <a:prstGeom prst="rect">
            <a:avLst/>
          </a:prstGeom>
          <a:noFill/>
        </p:spPr>
        <p:txBody>
          <a:bodyPr wrap="square" rtlCol="0">
            <a:spAutoFit/>
          </a:bodyPr>
          <a:lstStyle/>
          <a:p>
            <a:pPr algn="ctr"/>
            <a:r>
              <a:rPr lang="en-US" sz="16600" dirty="0" smtClean="0">
                <a:latin typeface="Jokerman" pitchFamily="82" charset="0"/>
              </a:rPr>
              <a:t>3</a:t>
            </a:r>
            <a:endParaRPr lang="en-US" dirty="0">
              <a:latin typeface="Jokerman" pitchFamily="82" charset="0"/>
            </a:endParaRPr>
          </a:p>
        </p:txBody>
      </p:sp>
    </p:spTree>
    <p:extLst>
      <p:ext uri="{BB962C8B-B14F-4D97-AF65-F5344CB8AC3E}">
        <p14:creationId xmlns:p14="http://schemas.microsoft.com/office/powerpoint/2010/main" val="300669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457200" y="16002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5400" dirty="0" smtClean="0"/>
              <a:t>A force is simply a </a:t>
            </a:r>
            <a:r>
              <a:rPr lang="en-US" sz="5400" b="1" dirty="0" smtClean="0">
                <a:solidFill>
                  <a:srgbClr val="FF0000"/>
                </a:solidFill>
                <a:effectLst>
                  <a:outerShdw blurRad="38100" dist="38100" dir="2700000" algn="tl">
                    <a:srgbClr val="000000">
                      <a:alpha val="43137"/>
                    </a:srgbClr>
                  </a:outerShdw>
                </a:effectLst>
              </a:rPr>
              <a:t>push</a:t>
            </a:r>
            <a:r>
              <a:rPr lang="en-US" sz="5400" dirty="0" smtClean="0">
                <a:effectLst>
                  <a:outerShdw blurRad="38100" dist="38100" dir="2700000" algn="tl">
                    <a:srgbClr val="000000">
                      <a:alpha val="43137"/>
                    </a:srgbClr>
                  </a:outerShdw>
                </a:effectLst>
              </a:rPr>
              <a:t> </a:t>
            </a:r>
            <a:r>
              <a:rPr lang="en-US" sz="5400" dirty="0" smtClean="0"/>
              <a:t>or a </a:t>
            </a:r>
            <a:r>
              <a:rPr lang="en-US" sz="5400" b="1" u="sng" dirty="0" smtClean="0">
                <a:solidFill>
                  <a:srgbClr val="7030A0"/>
                </a:solidFill>
              </a:rPr>
              <a:t>pull</a:t>
            </a:r>
            <a:r>
              <a:rPr lang="en-US" sz="5400" dirty="0" smtClean="0"/>
              <a:t>.</a:t>
            </a:r>
          </a:p>
          <a:p>
            <a:r>
              <a:rPr lang="en-US" sz="5400" dirty="0" smtClean="0"/>
              <a:t>All forces have both </a:t>
            </a:r>
            <a:r>
              <a:rPr lang="en-US" sz="5400" b="1" u="sng" dirty="0" smtClean="0"/>
              <a:t>size</a:t>
            </a:r>
            <a:r>
              <a:rPr lang="en-US" sz="5400" dirty="0" smtClean="0"/>
              <a:t> and </a:t>
            </a:r>
            <a:r>
              <a:rPr lang="en-US" sz="5400" b="1" u="sng" dirty="0" smtClean="0"/>
              <a:t>direction</a:t>
            </a:r>
            <a:r>
              <a:rPr lang="en-US" sz="5400" dirty="0" smtClean="0"/>
              <a:t>.</a:t>
            </a:r>
            <a:endParaRPr lang="en-US" sz="5400" dirty="0"/>
          </a:p>
        </p:txBody>
      </p:sp>
      <p:pic>
        <p:nvPicPr>
          <p:cNvPr id="5" name="Picture 6" descr="C:\Documents and Settings\renee.golden\Local Settings\Temporary Internet Files\Content.IE5\7TIXFFNN\MC900105204[1].wmf"/>
          <p:cNvPicPr>
            <a:picLocks noChangeAspect="1" noChangeArrowheads="1"/>
          </p:cNvPicPr>
          <p:nvPr/>
        </p:nvPicPr>
        <p:blipFill>
          <a:blip r:embed="rId2" cstate="print"/>
          <a:srcRect/>
          <a:stretch>
            <a:fillRect/>
          </a:stretch>
        </p:blipFill>
        <p:spPr bwMode="auto">
          <a:xfrm>
            <a:off x="1143000" y="228600"/>
            <a:ext cx="3352800" cy="1337446"/>
          </a:xfrm>
          <a:prstGeom prst="rect">
            <a:avLst/>
          </a:prstGeom>
          <a:noFill/>
        </p:spPr>
      </p:pic>
      <p:pic>
        <p:nvPicPr>
          <p:cNvPr id="6" name="Picture 7" descr="C:\Documents and Settings\renee.golden\Local Settings\Temporary Internet Files\Content.IE5\F3V0S0F0\MC900105206[1].wmf"/>
          <p:cNvPicPr>
            <a:picLocks noChangeAspect="1" noChangeArrowheads="1"/>
          </p:cNvPicPr>
          <p:nvPr/>
        </p:nvPicPr>
        <p:blipFill>
          <a:blip r:embed="rId3" cstate="print"/>
          <a:srcRect/>
          <a:stretch>
            <a:fillRect/>
          </a:stretch>
        </p:blipFill>
        <p:spPr bwMode="auto">
          <a:xfrm>
            <a:off x="5029200" y="4800600"/>
            <a:ext cx="3766339" cy="1495349"/>
          </a:xfrm>
          <a:prstGeom prst="rect">
            <a:avLst/>
          </a:prstGeom>
          <a:noFill/>
        </p:spPr>
      </p:pic>
    </p:spTree>
    <p:extLst>
      <p:ext uri="{BB962C8B-B14F-4D97-AF65-F5344CB8AC3E}">
        <p14:creationId xmlns:p14="http://schemas.microsoft.com/office/powerpoint/2010/main" val="23838885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Newton’s 3</a:t>
            </a:r>
            <a:r>
              <a:rPr lang="en-US" b="1" baseline="30000" dirty="0" smtClean="0"/>
              <a:t>rd</a:t>
            </a:r>
            <a:r>
              <a:rPr lang="en-US" b="1" dirty="0" smtClean="0"/>
              <a:t> Law</a:t>
            </a:r>
            <a:endParaRPr lang="en-US" b="1" dirty="0"/>
          </a:p>
        </p:txBody>
      </p:sp>
      <p:sp>
        <p:nvSpPr>
          <p:cNvPr id="3" name="Rectangle 3"/>
          <p:cNvSpPr txBox="1">
            <a:spLocks noChangeArrowheads="1"/>
          </p:cNvSpPr>
          <p:nvPr/>
        </p:nvSpPr>
        <p:spPr>
          <a:xfrm>
            <a:off x="304800" y="1143000"/>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For every </a:t>
            </a:r>
            <a:r>
              <a:rPr lang="en-US" b="1" u="sng" dirty="0" smtClean="0"/>
              <a:t>action</a:t>
            </a:r>
            <a:r>
              <a:rPr lang="en-US" dirty="0" smtClean="0"/>
              <a:t> there is an equal and opposite </a:t>
            </a:r>
            <a:r>
              <a:rPr lang="en-US" b="1" u="sng" dirty="0" smtClean="0"/>
              <a:t>reaction</a:t>
            </a:r>
            <a:r>
              <a:rPr lang="en-US" dirty="0" smtClean="0"/>
              <a:t>.</a:t>
            </a:r>
            <a:endParaRPr lang="en-US" dirty="0"/>
          </a:p>
        </p:txBody>
      </p:sp>
      <p:pic>
        <p:nvPicPr>
          <p:cNvPr id="4" name="Picture 5" descr="\begin{figure}&#10;\begin{center}&#10;\leavevmode&#10;\epsfysize=6 cm&#10;\epsfbox{figs/newton-1.eps}&#10;\end{center}&#10;\end{fig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362200"/>
            <a:ext cx="5638800" cy="4261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p:cNvSpPr>
            <a:spLocks noChangeArrowheads="1"/>
          </p:cNvSpPr>
          <p:nvPr/>
        </p:nvSpPr>
        <p:spPr bwMode="auto">
          <a:xfrm>
            <a:off x="2028825" y="1835150"/>
            <a:ext cx="247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800" b="0">
                <a:latin typeface="Arial" charset="0"/>
              </a:rPr>
              <a:t> </a:t>
            </a:r>
          </a:p>
        </p:txBody>
      </p:sp>
      <p:sp>
        <p:nvSpPr>
          <p:cNvPr id="6" name="Line 17"/>
          <p:cNvSpPr>
            <a:spLocks noChangeShapeType="1"/>
          </p:cNvSpPr>
          <p:nvPr/>
        </p:nvSpPr>
        <p:spPr bwMode="auto">
          <a:xfrm>
            <a:off x="4419600" y="3429000"/>
            <a:ext cx="0" cy="14478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 name="Line 19"/>
          <p:cNvSpPr>
            <a:spLocks noChangeShapeType="1"/>
          </p:cNvSpPr>
          <p:nvPr/>
        </p:nvSpPr>
        <p:spPr bwMode="auto">
          <a:xfrm flipV="1">
            <a:off x="5257800" y="3429000"/>
            <a:ext cx="0" cy="14478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 name="Text Box 20"/>
          <p:cNvSpPr txBox="1">
            <a:spLocks noChangeArrowheads="1"/>
          </p:cNvSpPr>
          <p:nvPr/>
        </p:nvSpPr>
        <p:spPr bwMode="auto">
          <a:xfrm>
            <a:off x="666808" y="3817203"/>
            <a:ext cx="148630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b="1">
                <a:solidFill>
                  <a:schemeClr val="tx1"/>
                </a:solidFill>
                <a:latin typeface="Lucida Console" pitchFamily="49" charset="0"/>
                <a:ea typeface="MS PGothic" pitchFamily="34" charset="-128"/>
              </a:defRPr>
            </a:lvl1pPr>
            <a:lvl2pPr marL="742950" indent="-285750" eaLnBrk="0" hangingPunct="0">
              <a:defRPr sz="3600" b="1">
                <a:solidFill>
                  <a:schemeClr val="tx1"/>
                </a:solidFill>
                <a:latin typeface="Lucida Console" pitchFamily="49" charset="0"/>
                <a:ea typeface="MS PGothic" pitchFamily="34" charset="-128"/>
              </a:defRPr>
            </a:lvl2pPr>
            <a:lvl3pPr marL="1143000" indent="-228600" eaLnBrk="0" hangingPunct="0">
              <a:defRPr sz="3600" b="1">
                <a:solidFill>
                  <a:schemeClr val="tx1"/>
                </a:solidFill>
                <a:latin typeface="Lucida Console" pitchFamily="49" charset="0"/>
                <a:ea typeface="MS PGothic" pitchFamily="34" charset="-128"/>
              </a:defRPr>
            </a:lvl3pPr>
            <a:lvl4pPr marL="1600200" indent="-228600" eaLnBrk="0" hangingPunct="0">
              <a:defRPr sz="3600" b="1">
                <a:solidFill>
                  <a:schemeClr val="tx1"/>
                </a:solidFill>
                <a:latin typeface="Lucida Console" pitchFamily="49" charset="0"/>
                <a:ea typeface="MS PGothic" pitchFamily="34" charset="-128"/>
              </a:defRPr>
            </a:lvl4pPr>
            <a:lvl5pPr marL="2057400" indent="-228600" eaLnBrk="0" hangingPunct="0">
              <a:defRPr sz="3600" b="1">
                <a:solidFill>
                  <a:schemeClr val="tx1"/>
                </a:solidFill>
                <a:latin typeface="Lucida Console" pitchFamily="49" charset="0"/>
                <a:ea typeface="MS PGothic" pitchFamily="34" charset="-128"/>
              </a:defRPr>
            </a:lvl5pPr>
            <a:lvl6pPr marL="2514600" indent="-228600" eaLnBrk="0" fontAlgn="base" hangingPunct="0">
              <a:spcBef>
                <a:spcPct val="0"/>
              </a:spcBef>
              <a:spcAft>
                <a:spcPct val="0"/>
              </a:spcAft>
              <a:defRPr sz="3600" b="1">
                <a:solidFill>
                  <a:schemeClr val="tx1"/>
                </a:solidFill>
                <a:latin typeface="Lucida Console" pitchFamily="49" charset="0"/>
                <a:ea typeface="MS PGothic" pitchFamily="34" charset="-128"/>
              </a:defRPr>
            </a:lvl6pPr>
            <a:lvl7pPr marL="2971800" indent="-228600" eaLnBrk="0" fontAlgn="base" hangingPunct="0">
              <a:spcBef>
                <a:spcPct val="0"/>
              </a:spcBef>
              <a:spcAft>
                <a:spcPct val="0"/>
              </a:spcAft>
              <a:defRPr sz="3600" b="1">
                <a:solidFill>
                  <a:schemeClr val="tx1"/>
                </a:solidFill>
                <a:latin typeface="Lucida Console" pitchFamily="49" charset="0"/>
                <a:ea typeface="MS PGothic" pitchFamily="34" charset="-128"/>
              </a:defRPr>
            </a:lvl7pPr>
            <a:lvl8pPr marL="3429000" indent="-228600" eaLnBrk="0" fontAlgn="base" hangingPunct="0">
              <a:spcBef>
                <a:spcPct val="0"/>
              </a:spcBef>
              <a:spcAft>
                <a:spcPct val="0"/>
              </a:spcAft>
              <a:defRPr sz="3600" b="1">
                <a:solidFill>
                  <a:schemeClr val="tx1"/>
                </a:solidFill>
                <a:latin typeface="Lucida Console" pitchFamily="49" charset="0"/>
                <a:ea typeface="MS PGothic" pitchFamily="34" charset="-128"/>
              </a:defRPr>
            </a:lvl8pPr>
            <a:lvl9pPr marL="3886200" indent="-228600" eaLnBrk="0" fontAlgn="base" hangingPunct="0">
              <a:spcBef>
                <a:spcPct val="0"/>
              </a:spcBef>
              <a:spcAft>
                <a:spcPct val="0"/>
              </a:spcAft>
              <a:defRPr sz="3600" b="1">
                <a:solidFill>
                  <a:schemeClr val="tx1"/>
                </a:solidFill>
                <a:latin typeface="Lucida Console" pitchFamily="49" charset="0"/>
                <a:ea typeface="MS PGothic" pitchFamily="34" charset="-128"/>
              </a:defRPr>
            </a:lvl9pPr>
          </a:lstStyle>
          <a:p>
            <a:pPr eaLnBrk="1" hangingPunct="1"/>
            <a:r>
              <a:rPr lang="en-US" sz="2400" dirty="0"/>
              <a:t>Book to</a:t>
            </a:r>
          </a:p>
          <a:p>
            <a:pPr eaLnBrk="1" hangingPunct="1"/>
            <a:r>
              <a:rPr lang="en-US" sz="2400" dirty="0"/>
              <a:t>earth</a:t>
            </a:r>
          </a:p>
        </p:txBody>
      </p:sp>
      <p:sp>
        <p:nvSpPr>
          <p:cNvPr id="9" name="Text Box 21"/>
          <p:cNvSpPr txBox="1">
            <a:spLocks noChangeArrowheads="1"/>
          </p:cNvSpPr>
          <p:nvPr/>
        </p:nvSpPr>
        <p:spPr bwMode="auto">
          <a:xfrm>
            <a:off x="7471747" y="3817203"/>
            <a:ext cx="167225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b="1">
                <a:solidFill>
                  <a:schemeClr val="tx1"/>
                </a:solidFill>
                <a:latin typeface="Lucida Console" pitchFamily="49" charset="0"/>
                <a:ea typeface="MS PGothic" pitchFamily="34" charset="-128"/>
              </a:defRPr>
            </a:lvl1pPr>
            <a:lvl2pPr marL="742950" indent="-285750" eaLnBrk="0" hangingPunct="0">
              <a:defRPr sz="3600" b="1">
                <a:solidFill>
                  <a:schemeClr val="tx1"/>
                </a:solidFill>
                <a:latin typeface="Lucida Console" pitchFamily="49" charset="0"/>
                <a:ea typeface="MS PGothic" pitchFamily="34" charset="-128"/>
              </a:defRPr>
            </a:lvl2pPr>
            <a:lvl3pPr marL="1143000" indent="-228600" eaLnBrk="0" hangingPunct="0">
              <a:defRPr sz="3600" b="1">
                <a:solidFill>
                  <a:schemeClr val="tx1"/>
                </a:solidFill>
                <a:latin typeface="Lucida Console" pitchFamily="49" charset="0"/>
                <a:ea typeface="MS PGothic" pitchFamily="34" charset="-128"/>
              </a:defRPr>
            </a:lvl3pPr>
            <a:lvl4pPr marL="1600200" indent="-228600" eaLnBrk="0" hangingPunct="0">
              <a:defRPr sz="3600" b="1">
                <a:solidFill>
                  <a:schemeClr val="tx1"/>
                </a:solidFill>
                <a:latin typeface="Lucida Console" pitchFamily="49" charset="0"/>
                <a:ea typeface="MS PGothic" pitchFamily="34" charset="-128"/>
              </a:defRPr>
            </a:lvl4pPr>
            <a:lvl5pPr marL="2057400" indent="-228600" eaLnBrk="0" hangingPunct="0">
              <a:defRPr sz="3600" b="1">
                <a:solidFill>
                  <a:schemeClr val="tx1"/>
                </a:solidFill>
                <a:latin typeface="Lucida Console" pitchFamily="49" charset="0"/>
                <a:ea typeface="MS PGothic" pitchFamily="34" charset="-128"/>
              </a:defRPr>
            </a:lvl5pPr>
            <a:lvl6pPr marL="2514600" indent="-228600" eaLnBrk="0" fontAlgn="base" hangingPunct="0">
              <a:spcBef>
                <a:spcPct val="0"/>
              </a:spcBef>
              <a:spcAft>
                <a:spcPct val="0"/>
              </a:spcAft>
              <a:defRPr sz="3600" b="1">
                <a:solidFill>
                  <a:schemeClr val="tx1"/>
                </a:solidFill>
                <a:latin typeface="Lucida Console" pitchFamily="49" charset="0"/>
                <a:ea typeface="MS PGothic" pitchFamily="34" charset="-128"/>
              </a:defRPr>
            </a:lvl6pPr>
            <a:lvl7pPr marL="2971800" indent="-228600" eaLnBrk="0" fontAlgn="base" hangingPunct="0">
              <a:spcBef>
                <a:spcPct val="0"/>
              </a:spcBef>
              <a:spcAft>
                <a:spcPct val="0"/>
              </a:spcAft>
              <a:defRPr sz="3600" b="1">
                <a:solidFill>
                  <a:schemeClr val="tx1"/>
                </a:solidFill>
                <a:latin typeface="Lucida Console" pitchFamily="49" charset="0"/>
                <a:ea typeface="MS PGothic" pitchFamily="34" charset="-128"/>
              </a:defRPr>
            </a:lvl7pPr>
            <a:lvl8pPr marL="3429000" indent="-228600" eaLnBrk="0" fontAlgn="base" hangingPunct="0">
              <a:spcBef>
                <a:spcPct val="0"/>
              </a:spcBef>
              <a:spcAft>
                <a:spcPct val="0"/>
              </a:spcAft>
              <a:defRPr sz="3600" b="1">
                <a:solidFill>
                  <a:schemeClr val="tx1"/>
                </a:solidFill>
                <a:latin typeface="Lucida Console" pitchFamily="49" charset="0"/>
                <a:ea typeface="MS PGothic" pitchFamily="34" charset="-128"/>
              </a:defRPr>
            </a:lvl8pPr>
            <a:lvl9pPr marL="3886200" indent="-228600" eaLnBrk="0" fontAlgn="base" hangingPunct="0">
              <a:spcBef>
                <a:spcPct val="0"/>
              </a:spcBef>
              <a:spcAft>
                <a:spcPct val="0"/>
              </a:spcAft>
              <a:defRPr sz="3600" b="1">
                <a:solidFill>
                  <a:schemeClr val="tx1"/>
                </a:solidFill>
                <a:latin typeface="Lucida Console" pitchFamily="49" charset="0"/>
                <a:ea typeface="MS PGothic" pitchFamily="34" charset="-128"/>
              </a:defRPr>
            </a:lvl9pPr>
          </a:lstStyle>
          <a:p>
            <a:pPr eaLnBrk="1" hangingPunct="1"/>
            <a:r>
              <a:rPr lang="en-US" sz="2400" dirty="0" smtClean="0"/>
              <a:t>Table to</a:t>
            </a:r>
            <a:endParaRPr lang="en-US" sz="2400" dirty="0"/>
          </a:p>
          <a:p>
            <a:pPr eaLnBrk="1" hangingPunct="1"/>
            <a:r>
              <a:rPr lang="en-US" sz="2400" dirty="0"/>
              <a:t>book </a:t>
            </a:r>
          </a:p>
        </p:txBody>
      </p:sp>
    </p:spTree>
    <p:extLst>
      <p:ext uri="{BB962C8B-B14F-4D97-AF65-F5344CB8AC3E}">
        <p14:creationId xmlns:p14="http://schemas.microsoft.com/office/powerpoint/2010/main" val="21393167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latin typeface="+mn-lt"/>
              </a:rPr>
              <a:t>Think about it . . .</a:t>
            </a:r>
            <a:endParaRPr lang="en-US" b="1" dirty="0">
              <a:latin typeface="+mn-lt"/>
            </a:endParaRPr>
          </a:p>
        </p:txBody>
      </p:sp>
      <p:sp>
        <p:nvSpPr>
          <p:cNvPr id="3" name="Text Box 3"/>
          <p:cNvSpPr txBox="1">
            <a:spLocks noChangeArrowheads="1"/>
          </p:cNvSpPr>
          <p:nvPr/>
        </p:nvSpPr>
        <p:spPr bwMode="auto">
          <a:xfrm>
            <a:off x="304800" y="1600200"/>
            <a:ext cx="61722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Lucida Console" pitchFamily="49" charset="0"/>
                <a:ea typeface="MS PGothic" pitchFamily="34" charset="-128"/>
              </a:defRPr>
            </a:lvl1pPr>
            <a:lvl2pPr marL="742950" indent="-285750" eaLnBrk="0" hangingPunct="0">
              <a:defRPr sz="3600" b="1">
                <a:solidFill>
                  <a:schemeClr val="tx1"/>
                </a:solidFill>
                <a:latin typeface="Lucida Console" pitchFamily="49" charset="0"/>
                <a:ea typeface="MS PGothic" pitchFamily="34" charset="-128"/>
              </a:defRPr>
            </a:lvl2pPr>
            <a:lvl3pPr marL="1143000" indent="-228600" eaLnBrk="0" hangingPunct="0">
              <a:defRPr sz="3600" b="1">
                <a:solidFill>
                  <a:schemeClr val="tx1"/>
                </a:solidFill>
                <a:latin typeface="Lucida Console" pitchFamily="49" charset="0"/>
                <a:ea typeface="MS PGothic" pitchFamily="34" charset="-128"/>
              </a:defRPr>
            </a:lvl3pPr>
            <a:lvl4pPr marL="1600200" indent="-228600" eaLnBrk="0" hangingPunct="0">
              <a:defRPr sz="3600" b="1">
                <a:solidFill>
                  <a:schemeClr val="tx1"/>
                </a:solidFill>
                <a:latin typeface="Lucida Console" pitchFamily="49" charset="0"/>
                <a:ea typeface="MS PGothic" pitchFamily="34" charset="-128"/>
              </a:defRPr>
            </a:lvl4pPr>
            <a:lvl5pPr marL="2057400" indent="-228600" eaLnBrk="0" hangingPunct="0">
              <a:defRPr sz="3600" b="1">
                <a:solidFill>
                  <a:schemeClr val="tx1"/>
                </a:solidFill>
                <a:latin typeface="Lucida Console" pitchFamily="49" charset="0"/>
                <a:ea typeface="MS PGothic" pitchFamily="34" charset="-128"/>
              </a:defRPr>
            </a:lvl5pPr>
            <a:lvl6pPr marL="2514600" indent="-228600" eaLnBrk="0" fontAlgn="base" hangingPunct="0">
              <a:spcBef>
                <a:spcPct val="0"/>
              </a:spcBef>
              <a:spcAft>
                <a:spcPct val="0"/>
              </a:spcAft>
              <a:defRPr sz="3600" b="1">
                <a:solidFill>
                  <a:schemeClr val="tx1"/>
                </a:solidFill>
                <a:latin typeface="Lucida Console" pitchFamily="49" charset="0"/>
                <a:ea typeface="MS PGothic" pitchFamily="34" charset="-128"/>
              </a:defRPr>
            </a:lvl6pPr>
            <a:lvl7pPr marL="2971800" indent="-228600" eaLnBrk="0" fontAlgn="base" hangingPunct="0">
              <a:spcBef>
                <a:spcPct val="0"/>
              </a:spcBef>
              <a:spcAft>
                <a:spcPct val="0"/>
              </a:spcAft>
              <a:defRPr sz="3600" b="1">
                <a:solidFill>
                  <a:schemeClr val="tx1"/>
                </a:solidFill>
                <a:latin typeface="Lucida Console" pitchFamily="49" charset="0"/>
                <a:ea typeface="MS PGothic" pitchFamily="34" charset="-128"/>
              </a:defRPr>
            </a:lvl7pPr>
            <a:lvl8pPr marL="3429000" indent="-228600" eaLnBrk="0" fontAlgn="base" hangingPunct="0">
              <a:spcBef>
                <a:spcPct val="0"/>
              </a:spcBef>
              <a:spcAft>
                <a:spcPct val="0"/>
              </a:spcAft>
              <a:defRPr sz="3600" b="1">
                <a:solidFill>
                  <a:schemeClr val="tx1"/>
                </a:solidFill>
                <a:latin typeface="Lucida Console" pitchFamily="49" charset="0"/>
                <a:ea typeface="MS PGothic" pitchFamily="34" charset="-128"/>
              </a:defRPr>
            </a:lvl8pPr>
            <a:lvl9pPr marL="3886200" indent="-228600" eaLnBrk="0" fontAlgn="base" hangingPunct="0">
              <a:spcBef>
                <a:spcPct val="0"/>
              </a:spcBef>
              <a:spcAft>
                <a:spcPct val="0"/>
              </a:spcAft>
              <a:defRPr sz="3600" b="1">
                <a:solidFill>
                  <a:schemeClr val="tx1"/>
                </a:solidFill>
                <a:latin typeface="Lucida Console" pitchFamily="49" charset="0"/>
                <a:ea typeface="MS PGothic" pitchFamily="34" charset="-128"/>
              </a:defRPr>
            </a:lvl9pPr>
          </a:lstStyle>
          <a:p>
            <a:pPr eaLnBrk="1" hangingPunct="1">
              <a:spcBef>
                <a:spcPct val="50000"/>
              </a:spcBef>
            </a:pPr>
            <a:r>
              <a:rPr lang="en-US" sz="2000" b="0" dirty="0">
                <a:latin typeface="+mn-lt"/>
              </a:rPr>
              <a:t>What happens if you are standing on a skateboard or a slippery floor and push against a wall?  You slide in the opposite direction (away from the wall), because you pushed on the wall but the wall pushed back on you with equal and opposite force.  </a:t>
            </a:r>
          </a:p>
        </p:txBody>
      </p:sp>
      <p:sp>
        <p:nvSpPr>
          <p:cNvPr id="4" name="Text Box 4"/>
          <p:cNvSpPr txBox="1">
            <a:spLocks noChangeArrowheads="1"/>
          </p:cNvSpPr>
          <p:nvPr/>
        </p:nvSpPr>
        <p:spPr bwMode="auto">
          <a:xfrm>
            <a:off x="2895600" y="4038600"/>
            <a:ext cx="59436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Lucida Console" pitchFamily="49" charset="0"/>
                <a:ea typeface="MS PGothic" pitchFamily="34" charset="-128"/>
              </a:defRPr>
            </a:lvl1pPr>
            <a:lvl2pPr marL="742950" indent="-285750" eaLnBrk="0" hangingPunct="0">
              <a:defRPr sz="3600" b="1">
                <a:solidFill>
                  <a:schemeClr val="tx1"/>
                </a:solidFill>
                <a:latin typeface="Lucida Console" pitchFamily="49" charset="0"/>
                <a:ea typeface="MS PGothic" pitchFamily="34" charset="-128"/>
              </a:defRPr>
            </a:lvl2pPr>
            <a:lvl3pPr marL="1143000" indent="-228600" eaLnBrk="0" hangingPunct="0">
              <a:defRPr sz="3600" b="1">
                <a:solidFill>
                  <a:schemeClr val="tx1"/>
                </a:solidFill>
                <a:latin typeface="Lucida Console" pitchFamily="49" charset="0"/>
                <a:ea typeface="MS PGothic" pitchFamily="34" charset="-128"/>
              </a:defRPr>
            </a:lvl3pPr>
            <a:lvl4pPr marL="1600200" indent="-228600" eaLnBrk="0" hangingPunct="0">
              <a:defRPr sz="3600" b="1">
                <a:solidFill>
                  <a:schemeClr val="tx1"/>
                </a:solidFill>
                <a:latin typeface="Lucida Console" pitchFamily="49" charset="0"/>
                <a:ea typeface="MS PGothic" pitchFamily="34" charset="-128"/>
              </a:defRPr>
            </a:lvl4pPr>
            <a:lvl5pPr marL="2057400" indent="-228600" eaLnBrk="0" hangingPunct="0">
              <a:defRPr sz="3600" b="1">
                <a:solidFill>
                  <a:schemeClr val="tx1"/>
                </a:solidFill>
                <a:latin typeface="Lucida Console" pitchFamily="49" charset="0"/>
                <a:ea typeface="MS PGothic" pitchFamily="34" charset="-128"/>
              </a:defRPr>
            </a:lvl5pPr>
            <a:lvl6pPr marL="2514600" indent="-228600" eaLnBrk="0" fontAlgn="base" hangingPunct="0">
              <a:spcBef>
                <a:spcPct val="0"/>
              </a:spcBef>
              <a:spcAft>
                <a:spcPct val="0"/>
              </a:spcAft>
              <a:defRPr sz="3600" b="1">
                <a:solidFill>
                  <a:schemeClr val="tx1"/>
                </a:solidFill>
                <a:latin typeface="Lucida Console" pitchFamily="49" charset="0"/>
                <a:ea typeface="MS PGothic" pitchFamily="34" charset="-128"/>
              </a:defRPr>
            </a:lvl6pPr>
            <a:lvl7pPr marL="2971800" indent="-228600" eaLnBrk="0" fontAlgn="base" hangingPunct="0">
              <a:spcBef>
                <a:spcPct val="0"/>
              </a:spcBef>
              <a:spcAft>
                <a:spcPct val="0"/>
              </a:spcAft>
              <a:defRPr sz="3600" b="1">
                <a:solidFill>
                  <a:schemeClr val="tx1"/>
                </a:solidFill>
                <a:latin typeface="Lucida Console" pitchFamily="49" charset="0"/>
                <a:ea typeface="MS PGothic" pitchFamily="34" charset="-128"/>
              </a:defRPr>
            </a:lvl7pPr>
            <a:lvl8pPr marL="3429000" indent="-228600" eaLnBrk="0" fontAlgn="base" hangingPunct="0">
              <a:spcBef>
                <a:spcPct val="0"/>
              </a:spcBef>
              <a:spcAft>
                <a:spcPct val="0"/>
              </a:spcAft>
              <a:defRPr sz="3600" b="1">
                <a:solidFill>
                  <a:schemeClr val="tx1"/>
                </a:solidFill>
                <a:latin typeface="Lucida Console" pitchFamily="49" charset="0"/>
                <a:ea typeface="MS PGothic" pitchFamily="34" charset="-128"/>
              </a:defRPr>
            </a:lvl8pPr>
            <a:lvl9pPr marL="3886200" indent="-228600" eaLnBrk="0" fontAlgn="base" hangingPunct="0">
              <a:spcBef>
                <a:spcPct val="0"/>
              </a:spcBef>
              <a:spcAft>
                <a:spcPct val="0"/>
              </a:spcAft>
              <a:defRPr sz="3600" b="1">
                <a:solidFill>
                  <a:schemeClr val="tx1"/>
                </a:solidFill>
                <a:latin typeface="Lucida Console" pitchFamily="49" charset="0"/>
                <a:ea typeface="MS PGothic" pitchFamily="34" charset="-128"/>
              </a:defRPr>
            </a:lvl9pPr>
          </a:lstStyle>
          <a:p>
            <a:pPr algn="r" eaLnBrk="1" hangingPunct="1">
              <a:spcBef>
                <a:spcPct val="50000"/>
              </a:spcBef>
            </a:pPr>
            <a:r>
              <a:rPr lang="en-US" sz="2000" b="0" dirty="0">
                <a:latin typeface="+mn-lt"/>
              </a:rPr>
              <a:t>Why does it hurt so much when you stub your toe?  When your toe exerts a force on a rock, the rock exerts an equal force back on your toe.  The harder you hit your toe against it, the more force the rock exerts back on your toe (and the more your toe hurts).</a:t>
            </a:r>
          </a:p>
        </p:txBody>
      </p:sp>
      <p:pic>
        <p:nvPicPr>
          <p:cNvPr id="5" name="Picture 5" descr="MCj0397869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6934200" y="1676400"/>
            <a:ext cx="1619250" cy="1676400"/>
          </a:xfrm>
          <a:prstGeom prst="rect">
            <a:avLst/>
          </a:prstGeom>
          <a:noFill/>
        </p:spPr>
      </p:pic>
      <p:pic>
        <p:nvPicPr>
          <p:cNvPr id="6" name="Picture 6" descr="MCHM00383_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4038600"/>
            <a:ext cx="2590800" cy="18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0313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pic>
          <p:nvPicPr>
            <p:cNvPr id="3" name="Picture 3" descr="bd08091_"/>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4"/>
            <p:cNvGrpSpPr>
              <a:grpSpLocks/>
            </p:cNvGrpSpPr>
            <p:nvPr/>
          </p:nvGrpSpPr>
          <p:grpSpPr bwMode="auto">
            <a:xfrm>
              <a:off x="1879" y="1885"/>
              <a:ext cx="1014" cy="1705"/>
              <a:chOff x="2469" y="3093"/>
              <a:chExt cx="677" cy="1225"/>
            </a:xfrm>
          </p:grpSpPr>
          <p:sp>
            <p:nvSpPr>
              <p:cNvPr id="5" name="Freeform 5"/>
              <p:cNvSpPr>
                <a:spLocks/>
              </p:cNvSpPr>
              <p:nvPr/>
            </p:nvSpPr>
            <p:spPr bwMode="auto">
              <a:xfrm>
                <a:off x="2524" y="3119"/>
                <a:ext cx="613" cy="1180"/>
              </a:xfrm>
              <a:custGeom>
                <a:avLst/>
                <a:gdLst>
                  <a:gd name="T0" fmla="*/ 144 w 1228"/>
                  <a:gd name="T1" fmla="*/ 0 h 2360"/>
                  <a:gd name="T2" fmla="*/ 114 w 1228"/>
                  <a:gd name="T3" fmla="*/ 142 h 2360"/>
                  <a:gd name="T4" fmla="*/ 86 w 1228"/>
                  <a:gd name="T5" fmla="*/ 159 h 2360"/>
                  <a:gd name="T6" fmla="*/ 4 w 1228"/>
                  <a:gd name="T7" fmla="*/ 472 h 2360"/>
                  <a:gd name="T8" fmla="*/ 0 w 1228"/>
                  <a:gd name="T9" fmla="*/ 588 h 2360"/>
                  <a:gd name="T10" fmla="*/ 153 w 1228"/>
                  <a:gd name="T11" fmla="*/ 590 h 2360"/>
                  <a:gd name="T12" fmla="*/ 285 w 1228"/>
                  <a:gd name="T13" fmla="*/ 219 h 2360"/>
                  <a:gd name="T14" fmla="*/ 266 w 1228"/>
                  <a:gd name="T15" fmla="*/ 196 h 2360"/>
                  <a:gd name="T16" fmla="*/ 248 w 1228"/>
                  <a:gd name="T17" fmla="*/ 176 h 2360"/>
                  <a:gd name="T18" fmla="*/ 306 w 1228"/>
                  <a:gd name="T19" fmla="*/ 44 h 2360"/>
                  <a:gd name="T20" fmla="*/ 261 w 1228"/>
                  <a:gd name="T21" fmla="*/ 17 h 2360"/>
                  <a:gd name="T22" fmla="*/ 221 w 1228"/>
                  <a:gd name="T23" fmla="*/ 0 h 2360"/>
                  <a:gd name="T24" fmla="*/ 144 w 1228"/>
                  <a:gd name="T25" fmla="*/ 0 h 2360"/>
                  <a:gd name="T26" fmla="*/ 144 w 1228"/>
                  <a:gd name="T27" fmla="*/ 0 h 23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28"/>
                  <a:gd name="T43" fmla="*/ 0 h 2360"/>
                  <a:gd name="T44" fmla="*/ 1228 w 1228"/>
                  <a:gd name="T45" fmla="*/ 2360 h 236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28" h="2360">
                    <a:moveTo>
                      <a:pt x="577" y="0"/>
                    </a:moveTo>
                    <a:lnTo>
                      <a:pt x="458" y="566"/>
                    </a:lnTo>
                    <a:lnTo>
                      <a:pt x="344" y="634"/>
                    </a:lnTo>
                    <a:lnTo>
                      <a:pt x="18" y="1886"/>
                    </a:lnTo>
                    <a:lnTo>
                      <a:pt x="0" y="2349"/>
                    </a:lnTo>
                    <a:lnTo>
                      <a:pt x="612" y="2360"/>
                    </a:lnTo>
                    <a:lnTo>
                      <a:pt x="1143" y="875"/>
                    </a:lnTo>
                    <a:lnTo>
                      <a:pt x="1068" y="783"/>
                    </a:lnTo>
                    <a:lnTo>
                      <a:pt x="994" y="703"/>
                    </a:lnTo>
                    <a:lnTo>
                      <a:pt x="1228" y="176"/>
                    </a:lnTo>
                    <a:lnTo>
                      <a:pt x="1045" y="68"/>
                    </a:lnTo>
                    <a:lnTo>
                      <a:pt x="886" y="0"/>
                    </a:lnTo>
                    <a:lnTo>
                      <a:pt x="577" y="0"/>
                    </a:lnTo>
                    <a:close/>
                  </a:path>
                </a:pathLst>
              </a:custGeom>
              <a:solidFill>
                <a:srgbClr val="FFFF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6"/>
              <p:cNvSpPr>
                <a:spLocks/>
              </p:cNvSpPr>
              <p:nvPr/>
            </p:nvSpPr>
            <p:spPr bwMode="auto">
              <a:xfrm>
                <a:off x="2729" y="3428"/>
                <a:ext cx="344" cy="202"/>
              </a:xfrm>
              <a:custGeom>
                <a:avLst/>
                <a:gdLst>
                  <a:gd name="T0" fmla="*/ 0 w 689"/>
                  <a:gd name="T1" fmla="*/ 0 h 404"/>
                  <a:gd name="T2" fmla="*/ 11 w 689"/>
                  <a:gd name="T3" fmla="*/ 2 h 404"/>
                  <a:gd name="T4" fmla="*/ 23 w 689"/>
                  <a:gd name="T5" fmla="*/ 5 h 404"/>
                  <a:gd name="T6" fmla="*/ 38 w 689"/>
                  <a:gd name="T7" fmla="*/ 7 h 404"/>
                  <a:gd name="T8" fmla="*/ 54 w 689"/>
                  <a:gd name="T9" fmla="*/ 11 h 404"/>
                  <a:gd name="T10" fmla="*/ 63 w 689"/>
                  <a:gd name="T11" fmla="*/ 13 h 404"/>
                  <a:gd name="T12" fmla="*/ 71 w 689"/>
                  <a:gd name="T13" fmla="*/ 15 h 404"/>
                  <a:gd name="T14" fmla="*/ 79 w 689"/>
                  <a:gd name="T15" fmla="*/ 17 h 404"/>
                  <a:gd name="T16" fmla="*/ 87 w 689"/>
                  <a:gd name="T17" fmla="*/ 19 h 404"/>
                  <a:gd name="T18" fmla="*/ 94 w 689"/>
                  <a:gd name="T19" fmla="*/ 22 h 404"/>
                  <a:gd name="T20" fmla="*/ 101 w 689"/>
                  <a:gd name="T21" fmla="*/ 24 h 404"/>
                  <a:gd name="T22" fmla="*/ 107 w 689"/>
                  <a:gd name="T23" fmla="*/ 27 h 404"/>
                  <a:gd name="T24" fmla="*/ 113 w 689"/>
                  <a:gd name="T25" fmla="*/ 30 h 404"/>
                  <a:gd name="T26" fmla="*/ 118 w 689"/>
                  <a:gd name="T27" fmla="*/ 33 h 404"/>
                  <a:gd name="T28" fmla="*/ 123 w 689"/>
                  <a:gd name="T29" fmla="*/ 35 h 404"/>
                  <a:gd name="T30" fmla="*/ 127 w 689"/>
                  <a:gd name="T31" fmla="*/ 37 h 404"/>
                  <a:gd name="T32" fmla="*/ 132 w 689"/>
                  <a:gd name="T33" fmla="*/ 40 h 404"/>
                  <a:gd name="T34" fmla="*/ 136 w 689"/>
                  <a:gd name="T35" fmla="*/ 42 h 404"/>
                  <a:gd name="T36" fmla="*/ 139 w 689"/>
                  <a:gd name="T37" fmla="*/ 45 h 404"/>
                  <a:gd name="T38" fmla="*/ 152 w 689"/>
                  <a:gd name="T39" fmla="*/ 55 h 404"/>
                  <a:gd name="T40" fmla="*/ 162 w 689"/>
                  <a:gd name="T41" fmla="*/ 66 h 404"/>
                  <a:gd name="T42" fmla="*/ 171 w 689"/>
                  <a:gd name="T43" fmla="*/ 84 h 404"/>
                  <a:gd name="T44" fmla="*/ 172 w 689"/>
                  <a:gd name="T45" fmla="*/ 90 h 404"/>
                  <a:gd name="T46" fmla="*/ 166 w 689"/>
                  <a:gd name="T47" fmla="*/ 101 h 404"/>
                  <a:gd name="T48" fmla="*/ 165 w 689"/>
                  <a:gd name="T49" fmla="*/ 97 h 404"/>
                  <a:gd name="T50" fmla="*/ 161 w 689"/>
                  <a:gd name="T51" fmla="*/ 86 h 404"/>
                  <a:gd name="T52" fmla="*/ 157 w 689"/>
                  <a:gd name="T53" fmla="*/ 80 h 404"/>
                  <a:gd name="T54" fmla="*/ 152 w 689"/>
                  <a:gd name="T55" fmla="*/ 73 h 404"/>
                  <a:gd name="T56" fmla="*/ 147 w 689"/>
                  <a:gd name="T57" fmla="*/ 66 h 404"/>
                  <a:gd name="T58" fmla="*/ 141 w 689"/>
                  <a:gd name="T59" fmla="*/ 59 h 404"/>
                  <a:gd name="T60" fmla="*/ 137 w 689"/>
                  <a:gd name="T61" fmla="*/ 56 h 404"/>
                  <a:gd name="T62" fmla="*/ 133 w 689"/>
                  <a:gd name="T63" fmla="*/ 53 h 404"/>
                  <a:gd name="T64" fmla="*/ 127 w 689"/>
                  <a:gd name="T65" fmla="*/ 50 h 404"/>
                  <a:gd name="T66" fmla="*/ 122 w 689"/>
                  <a:gd name="T67" fmla="*/ 47 h 404"/>
                  <a:gd name="T68" fmla="*/ 116 w 689"/>
                  <a:gd name="T69" fmla="*/ 44 h 404"/>
                  <a:gd name="T70" fmla="*/ 110 w 689"/>
                  <a:gd name="T71" fmla="*/ 41 h 404"/>
                  <a:gd name="T72" fmla="*/ 103 w 689"/>
                  <a:gd name="T73" fmla="*/ 38 h 404"/>
                  <a:gd name="T74" fmla="*/ 97 w 689"/>
                  <a:gd name="T75" fmla="*/ 35 h 404"/>
                  <a:gd name="T76" fmla="*/ 90 w 689"/>
                  <a:gd name="T77" fmla="*/ 32 h 404"/>
                  <a:gd name="T78" fmla="*/ 84 w 689"/>
                  <a:gd name="T79" fmla="*/ 29 h 404"/>
                  <a:gd name="T80" fmla="*/ 78 w 689"/>
                  <a:gd name="T81" fmla="*/ 27 h 404"/>
                  <a:gd name="T82" fmla="*/ 72 w 689"/>
                  <a:gd name="T83" fmla="*/ 24 h 404"/>
                  <a:gd name="T84" fmla="*/ 67 w 689"/>
                  <a:gd name="T85" fmla="*/ 23 h 404"/>
                  <a:gd name="T86" fmla="*/ 62 w 689"/>
                  <a:gd name="T87" fmla="*/ 21 h 404"/>
                  <a:gd name="T88" fmla="*/ 55 w 689"/>
                  <a:gd name="T89" fmla="*/ 19 h 404"/>
                  <a:gd name="T90" fmla="*/ 48 w 689"/>
                  <a:gd name="T91" fmla="*/ 17 h 404"/>
                  <a:gd name="T92" fmla="*/ 40 w 689"/>
                  <a:gd name="T93" fmla="*/ 15 h 404"/>
                  <a:gd name="T94" fmla="*/ 31 w 689"/>
                  <a:gd name="T95" fmla="*/ 13 h 404"/>
                  <a:gd name="T96" fmla="*/ 22 w 689"/>
                  <a:gd name="T97" fmla="*/ 11 h 404"/>
                  <a:gd name="T98" fmla="*/ 14 w 689"/>
                  <a:gd name="T99" fmla="*/ 9 h 404"/>
                  <a:gd name="T100" fmla="*/ 8 w 689"/>
                  <a:gd name="T101" fmla="*/ 8 h 404"/>
                  <a:gd name="T102" fmla="*/ 1 w 689"/>
                  <a:gd name="T103" fmla="*/ 6 h 404"/>
                  <a:gd name="T104" fmla="*/ 0 w 689"/>
                  <a:gd name="T105" fmla="*/ 0 h 404"/>
                  <a:gd name="T106" fmla="*/ 0 w 689"/>
                  <a:gd name="T107" fmla="*/ 0 h 40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9"/>
                  <a:gd name="T163" fmla="*/ 0 h 404"/>
                  <a:gd name="T164" fmla="*/ 689 w 689"/>
                  <a:gd name="T165" fmla="*/ 404 h 40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9" h="404">
                    <a:moveTo>
                      <a:pt x="0" y="0"/>
                    </a:moveTo>
                    <a:lnTo>
                      <a:pt x="46" y="8"/>
                    </a:lnTo>
                    <a:lnTo>
                      <a:pt x="94" y="17"/>
                    </a:lnTo>
                    <a:lnTo>
                      <a:pt x="153" y="26"/>
                    </a:lnTo>
                    <a:lnTo>
                      <a:pt x="219" y="41"/>
                    </a:lnTo>
                    <a:lnTo>
                      <a:pt x="252" y="49"/>
                    </a:lnTo>
                    <a:lnTo>
                      <a:pt x="285" y="58"/>
                    </a:lnTo>
                    <a:lnTo>
                      <a:pt x="318" y="66"/>
                    </a:lnTo>
                    <a:lnTo>
                      <a:pt x="349" y="76"/>
                    </a:lnTo>
                    <a:lnTo>
                      <a:pt x="378" y="87"/>
                    </a:lnTo>
                    <a:lnTo>
                      <a:pt x="405" y="96"/>
                    </a:lnTo>
                    <a:lnTo>
                      <a:pt x="429" y="107"/>
                    </a:lnTo>
                    <a:lnTo>
                      <a:pt x="452" y="119"/>
                    </a:lnTo>
                    <a:lnTo>
                      <a:pt x="473" y="129"/>
                    </a:lnTo>
                    <a:lnTo>
                      <a:pt x="492" y="138"/>
                    </a:lnTo>
                    <a:lnTo>
                      <a:pt x="511" y="148"/>
                    </a:lnTo>
                    <a:lnTo>
                      <a:pt x="529" y="158"/>
                    </a:lnTo>
                    <a:lnTo>
                      <a:pt x="544" y="167"/>
                    </a:lnTo>
                    <a:lnTo>
                      <a:pt x="559" y="177"/>
                    </a:lnTo>
                    <a:lnTo>
                      <a:pt x="609" y="217"/>
                    </a:lnTo>
                    <a:lnTo>
                      <a:pt x="649" y="262"/>
                    </a:lnTo>
                    <a:lnTo>
                      <a:pt x="687" y="335"/>
                    </a:lnTo>
                    <a:lnTo>
                      <a:pt x="689" y="360"/>
                    </a:lnTo>
                    <a:lnTo>
                      <a:pt x="667" y="404"/>
                    </a:lnTo>
                    <a:lnTo>
                      <a:pt x="661" y="387"/>
                    </a:lnTo>
                    <a:lnTo>
                      <a:pt x="644" y="344"/>
                    </a:lnTo>
                    <a:lnTo>
                      <a:pt x="630" y="317"/>
                    </a:lnTo>
                    <a:lnTo>
                      <a:pt x="611" y="289"/>
                    </a:lnTo>
                    <a:lnTo>
                      <a:pt x="591" y="261"/>
                    </a:lnTo>
                    <a:lnTo>
                      <a:pt x="565" y="236"/>
                    </a:lnTo>
                    <a:lnTo>
                      <a:pt x="550" y="224"/>
                    </a:lnTo>
                    <a:lnTo>
                      <a:pt x="532" y="212"/>
                    </a:lnTo>
                    <a:lnTo>
                      <a:pt x="511" y="200"/>
                    </a:lnTo>
                    <a:lnTo>
                      <a:pt x="490" y="187"/>
                    </a:lnTo>
                    <a:lnTo>
                      <a:pt x="466" y="174"/>
                    </a:lnTo>
                    <a:lnTo>
                      <a:pt x="441" y="162"/>
                    </a:lnTo>
                    <a:lnTo>
                      <a:pt x="415" y="149"/>
                    </a:lnTo>
                    <a:lnTo>
                      <a:pt x="389" y="137"/>
                    </a:lnTo>
                    <a:lnTo>
                      <a:pt x="363" y="125"/>
                    </a:lnTo>
                    <a:lnTo>
                      <a:pt x="337" y="115"/>
                    </a:lnTo>
                    <a:lnTo>
                      <a:pt x="313" y="105"/>
                    </a:lnTo>
                    <a:lnTo>
                      <a:pt x="290" y="96"/>
                    </a:lnTo>
                    <a:lnTo>
                      <a:pt x="268" y="89"/>
                    </a:lnTo>
                    <a:lnTo>
                      <a:pt x="250" y="82"/>
                    </a:lnTo>
                    <a:lnTo>
                      <a:pt x="220" y="73"/>
                    </a:lnTo>
                    <a:lnTo>
                      <a:pt x="193" y="66"/>
                    </a:lnTo>
                    <a:lnTo>
                      <a:pt x="161" y="59"/>
                    </a:lnTo>
                    <a:lnTo>
                      <a:pt x="125" y="51"/>
                    </a:lnTo>
                    <a:lnTo>
                      <a:pt x="91" y="42"/>
                    </a:lnTo>
                    <a:lnTo>
                      <a:pt x="58" y="35"/>
                    </a:lnTo>
                    <a:lnTo>
                      <a:pt x="32" y="30"/>
                    </a:lnTo>
                    <a:lnTo>
                      <a:pt x="7" y="2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7"/>
              <p:cNvSpPr>
                <a:spLocks/>
              </p:cNvSpPr>
              <p:nvPr/>
            </p:nvSpPr>
            <p:spPr bwMode="auto">
              <a:xfrm>
                <a:off x="2682" y="3586"/>
                <a:ext cx="336" cy="187"/>
              </a:xfrm>
              <a:custGeom>
                <a:avLst/>
                <a:gdLst>
                  <a:gd name="T0" fmla="*/ 0 w 671"/>
                  <a:gd name="T1" fmla="*/ 0 h 374"/>
                  <a:gd name="T2" fmla="*/ 11 w 671"/>
                  <a:gd name="T3" fmla="*/ 2 h 374"/>
                  <a:gd name="T4" fmla="*/ 24 w 671"/>
                  <a:gd name="T5" fmla="*/ 4 h 374"/>
                  <a:gd name="T6" fmla="*/ 39 w 671"/>
                  <a:gd name="T7" fmla="*/ 7 h 374"/>
                  <a:gd name="T8" fmla="*/ 55 w 671"/>
                  <a:gd name="T9" fmla="*/ 11 h 374"/>
                  <a:gd name="T10" fmla="*/ 63 w 671"/>
                  <a:gd name="T11" fmla="*/ 12 h 374"/>
                  <a:gd name="T12" fmla="*/ 72 w 671"/>
                  <a:gd name="T13" fmla="*/ 15 h 374"/>
                  <a:gd name="T14" fmla="*/ 80 w 671"/>
                  <a:gd name="T15" fmla="*/ 17 h 374"/>
                  <a:gd name="T16" fmla="*/ 87 w 671"/>
                  <a:gd name="T17" fmla="*/ 19 h 374"/>
                  <a:gd name="T18" fmla="*/ 95 w 671"/>
                  <a:gd name="T19" fmla="*/ 22 h 374"/>
                  <a:gd name="T20" fmla="*/ 101 w 671"/>
                  <a:gd name="T21" fmla="*/ 25 h 374"/>
                  <a:gd name="T22" fmla="*/ 107 w 671"/>
                  <a:gd name="T23" fmla="*/ 27 h 374"/>
                  <a:gd name="T24" fmla="*/ 112 w 671"/>
                  <a:gd name="T25" fmla="*/ 30 h 374"/>
                  <a:gd name="T26" fmla="*/ 117 w 671"/>
                  <a:gd name="T27" fmla="*/ 32 h 374"/>
                  <a:gd name="T28" fmla="*/ 122 w 671"/>
                  <a:gd name="T29" fmla="*/ 34 h 374"/>
                  <a:gd name="T30" fmla="*/ 126 w 671"/>
                  <a:gd name="T31" fmla="*/ 36 h 374"/>
                  <a:gd name="T32" fmla="*/ 129 w 671"/>
                  <a:gd name="T33" fmla="*/ 38 h 374"/>
                  <a:gd name="T34" fmla="*/ 133 w 671"/>
                  <a:gd name="T35" fmla="*/ 40 h 374"/>
                  <a:gd name="T36" fmla="*/ 136 w 671"/>
                  <a:gd name="T37" fmla="*/ 42 h 374"/>
                  <a:gd name="T38" fmla="*/ 145 w 671"/>
                  <a:gd name="T39" fmla="*/ 50 h 374"/>
                  <a:gd name="T40" fmla="*/ 154 w 671"/>
                  <a:gd name="T41" fmla="*/ 58 h 374"/>
                  <a:gd name="T42" fmla="*/ 166 w 671"/>
                  <a:gd name="T43" fmla="*/ 74 h 374"/>
                  <a:gd name="T44" fmla="*/ 168 w 671"/>
                  <a:gd name="T45" fmla="*/ 80 h 374"/>
                  <a:gd name="T46" fmla="*/ 164 w 671"/>
                  <a:gd name="T47" fmla="*/ 94 h 374"/>
                  <a:gd name="T48" fmla="*/ 160 w 671"/>
                  <a:gd name="T49" fmla="*/ 82 h 374"/>
                  <a:gd name="T50" fmla="*/ 157 w 671"/>
                  <a:gd name="T51" fmla="*/ 77 h 374"/>
                  <a:gd name="T52" fmla="*/ 153 w 671"/>
                  <a:gd name="T53" fmla="*/ 71 h 374"/>
                  <a:gd name="T54" fmla="*/ 148 w 671"/>
                  <a:gd name="T55" fmla="*/ 65 h 374"/>
                  <a:gd name="T56" fmla="*/ 142 w 671"/>
                  <a:gd name="T57" fmla="*/ 59 h 374"/>
                  <a:gd name="T58" fmla="*/ 138 w 671"/>
                  <a:gd name="T59" fmla="*/ 56 h 374"/>
                  <a:gd name="T60" fmla="*/ 133 w 671"/>
                  <a:gd name="T61" fmla="*/ 53 h 374"/>
                  <a:gd name="T62" fmla="*/ 128 w 671"/>
                  <a:gd name="T63" fmla="*/ 50 h 374"/>
                  <a:gd name="T64" fmla="*/ 123 w 671"/>
                  <a:gd name="T65" fmla="*/ 47 h 374"/>
                  <a:gd name="T66" fmla="*/ 117 w 671"/>
                  <a:gd name="T67" fmla="*/ 44 h 374"/>
                  <a:gd name="T68" fmla="*/ 110 w 671"/>
                  <a:gd name="T69" fmla="*/ 40 h 374"/>
                  <a:gd name="T70" fmla="*/ 104 w 671"/>
                  <a:gd name="T71" fmla="*/ 37 h 374"/>
                  <a:gd name="T72" fmla="*/ 97 w 671"/>
                  <a:gd name="T73" fmla="*/ 35 h 374"/>
                  <a:gd name="T74" fmla="*/ 91 w 671"/>
                  <a:gd name="T75" fmla="*/ 32 h 374"/>
                  <a:gd name="T76" fmla="*/ 84 w 671"/>
                  <a:gd name="T77" fmla="*/ 29 h 374"/>
                  <a:gd name="T78" fmla="*/ 79 w 671"/>
                  <a:gd name="T79" fmla="*/ 27 h 374"/>
                  <a:gd name="T80" fmla="*/ 73 w 671"/>
                  <a:gd name="T81" fmla="*/ 24 h 374"/>
                  <a:gd name="T82" fmla="*/ 67 w 671"/>
                  <a:gd name="T83" fmla="*/ 22 h 374"/>
                  <a:gd name="T84" fmla="*/ 63 w 671"/>
                  <a:gd name="T85" fmla="*/ 21 h 374"/>
                  <a:gd name="T86" fmla="*/ 55 w 671"/>
                  <a:gd name="T87" fmla="*/ 19 h 374"/>
                  <a:gd name="T88" fmla="*/ 48 w 671"/>
                  <a:gd name="T89" fmla="*/ 17 h 374"/>
                  <a:gd name="T90" fmla="*/ 40 w 671"/>
                  <a:gd name="T91" fmla="*/ 15 h 374"/>
                  <a:gd name="T92" fmla="*/ 32 w 671"/>
                  <a:gd name="T93" fmla="*/ 13 h 374"/>
                  <a:gd name="T94" fmla="*/ 23 w 671"/>
                  <a:gd name="T95" fmla="*/ 11 h 374"/>
                  <a:gd name="T96" fmla="*/ 15 w 671"/>
                  <a:gd name="T97" fmla="*/ 9 h 374"/>
                  <a:gd name="T98" fmla="*/ 8 w 671"/>
                  <a:gd name="T99" fmla="*/ 8 h 374"/>
                  <a:gd name="T100" fmla="*/ 2 w 671"/>
                  <a:gd name="T101" fmla="*/ 6 h 374"/>
                  <a:gd name="T102" fmla="*/ 0 w 671"/>
                  <a:gd name="T103" fmla="*/ 0 h 374"/>
                  <a:gd name="T104" fmla="*/ 0 w 671"/>
                  <a:gd name="T105" fmla="*/ 0 h 37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71"/>
                  <a:gd name="T160" fmla="*/ 0 h 374"/>
                  <a:gd name="T161" fmla="*/ 671 w 671"/>
                  <a:gd name="T162" fmla="*/ 374 h 37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71" h="374">
                    <a:moveTo>
                      <a:pt x="0" y="0"/>
                    </a:moveTo>
                    <a:lnTo>
                      <a:pt x="44" y="6"/>
                    </a:lnTo>
                    <a:lnTo>
                      <a:pt x="93" y="15"/>
                    </a:lnTo>
                    <a:lnTo>
                      <a:pt x="153" y="27"/>
                    </a:lnTo>
                    <a:lnTo>
                      <a:pt x="218" y="41"/>
                    </a:lnTo>
                    <a:lnTo>
                      <a:pt x="251" y="48"/>
                    </a:lnTo>
                    <a:lnTo>
                      <a:pt x="285" y="57"/>
                    </a:lnTo>
                    <a:lnTo>
                      <a:pt x="317" y="67"/>
                    </a:lnTo>
                    <a:lnTo>
                      <a:pt x="348" y="75"/>
                    </a:lnTo>
                    <a:lnTo>
                      <a:pt x="377" y="86"/>
                    </a:lnTo>
                    <a:lnTo>
                      <a:pt x="404" y="97"/>
                    </a:lnTo>
                    <a:lnTo>
                      <a:pt x="428" y="106"/>
                    </a:lnTo>
                    <a:lnTo>
                      <a:pt x="448" y="117"/>
                    </a:lnTo>
                    <a:lnTo>
                      <a:pt x="468" y="126"/>
                    </a:lnTo>
                    <a:lnTo>
                      <a:pt x="486" y="135"/>
                    </a:lnTo>
                    <a:lnTo>
                      <a:pt x="502" y="144"/>
                    </a:lnTo>
                    <a:lnTo>
                      <a:pt x="516" y="152"/>
                    </a:lnTo>
                    <a:lnTo>
                      <a:pt x="529" y="160"/>
                    </a:lnTo>
                    <a:lnTo>
                      <a:pt x="541" y="168"/>
                    </a:lnTo>
                    <a:lnTo>
                      <a:pt x="580" y="198"/>
                    </a:lnTo>
                    <a:lnTo>
                      <a:pt x="615" y="230"/>
                    </a:lnTo>
                    <a:lnTo>
                      <a:pt x="662" y="293"/>
                    </a:lnTo>
                    <a:lnTo>
                      <a:pt x="671" y="319"/>
                    </a:lnTo>
                    <a:lnTo>
                      <a:pt x="656" y="374"/>
                    </a:lnTo>
                    <a:lnTo>
                      <a:pt x="639" y="328"/>
                    </a:lnTo>
                    <a:lnTo>
                      <a:pt x="626" y="307"/>
                    </a:lnTo>
                    <a:lnTo>
                      <a:pt x="610" y="284"/>
                    </a:lnTo>
                    <a:lnTo>
                      <a:pt x="590" y="259"/>
                    </a:lnTo>
                    <a:lnTo>
                      <a:pt x="565" y="236"/>
                    </a:lnTo>
                    <a:lnTo>
                      <a:pt x="549" y="224"/>
                    </a:lnTo>
                    <a:lnTo>
                      <a:pt x="531" y="212"/>
                    </a:lnTo>
                    <a:lnTo>
                      <a:pt x="511" y="199"/>
                    </a:lnTo>
                    <a:lnTo>
                      <a:pt x="489" y="186"/>
                    </a:lnTo>
                    <a:lnTo>
                      <a:pt x="466" y="174"/>
                    </a:lnTo>
                    <a:lnTo>
                      <a:pt x="440" y="160"/>
                    </a:lnTo>
                    <a:lnTo>
                      <a:pt x="414" y="148"/>
                    </a:lnTo>
                    <a:lnTo>
                      <a:pt x="388" y="137"/>
                    </a:lnTo>
                    <a:lnTo>
                      <a:pt x="362" y="126"/>
                    </a:lnTo>
                    <a:lnTo>
                      <a:pt x="336" y="115"/>
                    </a:lnTo>
                    <a:lnTo>
                      <a:pt x="313" y="105"/>
                    </a:lnTo>
                    <a:lnTo>
                      <a:pt x="289" y="96"/>
                    </a:lnTo>
                    <a:lnTo>
                      <a:pt x="268" y="87"/>
                    </a:lnTo>
                    <a:lnTo>
                      <a:pt x="249" y="82"/>
                    </a:lnTo>
                    <a:lnTo>
                      <a:pt x="219" y="73"/>
                    </a:lnTo>
                    <a:lnTo>
                      <a:pt x="192" y="67"/>
                    </a:lnTo>
                    <a:lnTo>
                      <a:pt x="159" y="59"/>
                    </a:lnTo>
                    <a:lnTo>
                      <a:pt x="125" y="50"/>
                    </a:lnTo>
                    <a:lnTo>
                      <a:pt x="90" y="42"/>
                    </a:lnTo>
                    <a:lnTo>
                      <a:pt x="58" y="35"/>
                    </a:lnTo>
                    <a:lnTo>
                      <a:pt x="31" y="29"/>
                    </a:lnTo>
                    <a:lnTo>
                      <a:pt x="6" y="2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8"/>
              <p:cNvSpPr>
                <a:spLocks/>
              </p:cNvSpPr>
              <p:nvPr/>
            </p:nvSpPr>
            <p:spPr bwMode="auto">
              <a:xfrm>
                <a:off x="2469" y="3388"/>
                <a:ext cx="628" cy="930"/>
              </a:xfrm>
              <a:custGeom>
                <a:avLst/>
                <a:gdLst>
                  <a:gd name="T0" fmla="*/ 100 w 1254"/>
                  <a:gd name="T1" fmla="*/ 16 h 1859"/>
                  <a:gd name="T2" fmla="*/ 123 w 1254"/>
                  <a:gd name="T3" fmla="*/ 5 h 1859"/>
                  <a:gd name="T4" fmla="*/ 201 w 1254"/>
                  <a:gd name="T5" fmla="*/ 5 h 1859"/>
                  <a:gd name="T6" fmla="*/ 243 w 1254"/>
                  <a:gd name="T7" fmla="*/ 18 h 1859"/>
                  <a:gd name="T8" fmla="*/ 277 w 1254"/>
                  <a:gd name="T9" fmla="*/ 33 h 1859"/>
                  <a:gd name="T10" fmla="*/ 315 w 1254"/>
                  <a:gd name="T11" fmla="*/ 81 h 1859"/>
                  <a:gd name="T12" fmla="*/ 299 w 1254"/>
                  <a:gd name="T13" fmla="*/ 74 h 1859"/>
                  <a:gd name="T14" fmla="*/ 272 w 1254"/>
                  <a:gd name="T15" fmla="*/ 49 h 1859"/>
                  <a:gd name="T16" fmla="*/ 251 w 1254"/>
                  <a:gd name="T17" fmla="*/ 38 h 1859"/>
                  <a:gd name="T18" fmla="*/ 217 w 1254"/>
                  <a:gd name="T19" fmla="*/ 27 h 1859"/>
                  <a:gd name="T20" fmla="*/ 130 w 1254"/>
                  <a:gd name="T21" fmla="*/ 20 h 1859"/>
                  <a:gd name="T22" fmla="*/ 178 w 1254"/>
                  <a:gd name="T23" fmla="*/ 45 h 1859"/>
                  <a:gd name="T24" fmla="*/ 195 w 1254"/>
                  <a:gd name="T25" fmla="*/ 50 h 1859"/>
                  <a:gd name="T26" fmla="*/ 204 w 1254"/>
                  <a:gd name="T27" fmla="*/ 104 h 1859"/>
                  <a:gd name="T28" fmla="*/ 237 w 1254"/>
                  <a:gd name="T29" fmla="*/ 51 h 1859"/>
                  <a:gd name="T30" fmla="*/ 260 w 1254"/>
                  <a:gd name="T31" fmla="*/ 82 h 1859"/>
                  <a:gd name="T32" fmla="*/ 268 w 1254"/>
                  <a:gd name="T33" fmla="*/ 139 h 1859"/>
                  <a:gd name="T34" fmla="*/ 284 w 1254"/>
                  <a:gd name="T35" fmla="*/ 167 h 1859"/>
                  <a:gd name="T36" fmla="*/ 263 w 1254"/>
                  <a:gd name="T37" fmla="*/ 141 h 1859"/>
                  <a:gd name="T38" fmla="*/ 241 w 1254"/>
                  <a:gd name="T39" fmla="*/ 124 h 1859"/>
                  <a:gd name="T40" fmla="*/ 215 w 1254"/>
                  <a:gd name="T41" fmla="*/ 113 h 1859"/>
                  <a:gd name="T42" fmla="*/ 171 w 1254"/>
                  <a:gd name="T43" fmla="*/ 102 h 1859"/>
                  <a:gd name="T44" fmla="*/ 133 w 1254"/>
                  <a:gd name="T45" fmla="*/ 103 h 1859"/>
                  <a:gd name="T46" fmla="*/ 148 w 1254"/>
                  <a:gd name="T47" fmla="*/ 171 h 1859"/>
                  <a:gd name="T48" fmla="*/ 180 w 1254"/>
                  <a:gd name="T49" fmla="*/ 117 h 1859"/>
                  <a:gd name="T50" fmla="*/ 200 w 1254"/>
                  <a:gd name="T51" fmla="*/ 151 h 1859"/>
                  <a:gd name="T52" fmla="*/ 220 w 1254"/>
                  <a:gd name="T53" fmla="*/ 162 h 1859"/>
                  <a:gd name="T54" fmla="*/ 247 w 1254"/>
                  <a:gd name="T55" fmla="*/ 149 h 1859"/>
                  <a:gd name="T56" fmla="*/ 275 w 1254"/>
                  <a:gd name="T57" fmla="*/ 179 h 1859"/>
                  <a:gd name="T58" fmla="*/ 247 w 1254"/>
                  <a:gd name="T59" fmla="*/ 227 h 1859"/>
                  <a:gd name="T60" fmla="*/ 223 w 1254"/>
                  <a:gd name="T61" fmla="*/ 204 h 1859"/>
                  <a:gd name="T62" fmla="*/ 203 w 1254"/>
                  <a:gd name="T63" fmla="*/ 194 h 1859"/>
                  <a:gd name="T64" fmla="*/ 172 w 1254"/>
                  <a:gd name="T65" fmla="*/ 184 h 1859"/>
                  <a:gd name="T66" fmla="*/ 92 w 1254"/>
                  <a:gd name="T67" fmla="*/ 178 h 1859"/>
                  <a:gd name="T68" fmla="*/ 136 w 1254"/>
                  <a:gd name="T69" fmla="*/ 201 h 1859"/>
                  <a:gd name="T70" fmla="*/ 152 w 1254"/>
                  <a:gd name="T71" fmla="*/ 205 h 1859"/>
                  <a:gd name="T72" fmla="*/ 161 w 1254"/>
                  <a:gd name="T73" fmla="*/ 255 h 1859"/>
                  <a:gd name="T74" fmla="*/ 191 w 1254"/>
                  <a:gd name="T75" fmla="*/ 206 h 1859"/>
                  <a:gd name="T76" fmla="*/ 212 w 1254"/>
                  <a:gd name="T77" fmla="*/ 235 h 1859"/>
                  <a:gd name="T78" fmla="*/ 220 w 1254"/>
                  <a:gd name="T79" fmla="*/ 287 h 1859"/>
                  <a:gd name="T80" fmla="*/ 226 w 1254"/>
                  <a:gd name="T81" fmla="*/ 307 h 1859"/>
                  <a:gd name="T82" fmla="*/ 200 w 1254"/>
                  <a:gd name="T83" fmla="*/ 283 h 1859"/>
                  <a:gd name="T84" fmla="*/ 180 w 1254"/>
                  <a:gd name="T85" fmla="*/ 272 h 1859"/>
                  <a:gd name="T86" fmla="*/ 149 w 1254"/>
                  <a:gd name="T87" fmla="*/ 262 h 1859"/>
                  <a:gd name="T88" fmla="*/ 69 w 1254"/>
                  <a:gd name="T89" fmla="*/ 255 h 1859"/>
                  <a:gd name="T90" fmla="*/ 112 w 1254"/>
                  <a:gd name="T91" fmla="*/ 279 h 1859"/>
                  <a:gd name="T92" fmla="*/ 129 w 1254"/>
                  <a:gd name="T93" fmla="*/ 283 h 1859"/>
                  <a:gd name="T94" fmla="*/ 137 w 1254"/>
                  <a:gd name="T95" fmla="*/ 333 h 1859"/>
                  <a:gd name="T96" fmla="*/ 167 w 1254"/>
                  <a:gd name="T97" fmla="*/ 284 h 1859"/>
                  <a:gd name="T98" fmla="*/ 188 w 1254"/>
                  <a:gd name="T99" fmla="*/ 313 h 1859"/>
                  <a:gd name="T100" fmla="*/ 197 w 1254"/>
                  <a:gd name="T101" fmla="*/ 365 h 1859"/>
                  <a:gd name="T102" fmla="*/ 200 w 1254"/>
                  <a:gd name="T103" fmla="*/ 390 h 1859"/>
                  <a:gd name="T104" fmla="*/ 178 w 1254"/>
                  <a:gd name="T105" fmla="*/ 364 h 1859"/>
                  <a:gd name="T106" fmla="*/ 158 w 1254"/>
                  <a:gd name="T107" fmla="*/ 351 h 1859"/>
                  <a:gd name="T108" fmla="*/ 132 w 1254"/>
                  <a:gd name="T109" fmla="*/ 341 h 1859"/>
                  <a:gd name="T110" fmla="*/ 83 w 1254"/>
                  <a:gd name="T111" fmla="*/ 332 h 1859"/>
                  <a:gd name="T112" fmla="*/ 71 w 1254"/>
                  <a:gd name="T113" fmla="*/ 337 h 1859"/>
                  <a:gd name="T114" fmla="*/ 93 w 1254"/>
                  <a:gd name="T115" fmla="*/ 365 h 1859"/>
                  <a:gd name="T116" fmla="*/ 111 w 1254"/>
                  <a:gd name="T117" fmla="*/ 349 h 1859"/>
                  <a:gd name="T118" fmla="*/ 128 w 1254"/>
                  <a:gd name="T119" fmla="*/ 373 h 1859"/>
                  <a:gd name="T120" fmla="*/ 136 w 1254"/>
                  <a:gd name="T121" fmla="*/ 422 h 1859"/>
                  <a:gd name="T122" fmla="*/ 173 w 1254"/>
                  <a:gd name="T123" fmla="*/ 380 h 1859"/>
                  <a:gd name="T124" fmla="*/ 196 w 1254"/>
                  <a:gd name="T125" fmla="*/ 413 h 18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54"/>
                  <a:gd name="T190" fmla="*/ 0 h 1859"/>
                  <a:gd name="T191" fmla="*/ 1254 w 1254"/>
                  <a:gd name="T192" fmla="*/ 1859 h 185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54" h="1859">
                    <a:moveTo>
                      <a:pt x="780" y="1651"/>
                    </a:moveTo>
                    <a:lnTo>
                      <a:pt x="718" y="1859"/>
                    </a:lnTo>
                    <a:lnTo>
                      <a:pt x="0" y="1859"/>
                    </a:lnTo>
                    <a:lnTo>
                      <a:pt x="390" y="67"/>
                    </a:lnTo>
                    <a:lnTo>
                      <a:pt x="397" y="61"/>
                    </a:lnTo>
                    <a:lnTo>
                      <a:pt x="408" y="55"/>
                    </a:lnTo>
                    <a:lnTo>
                      <a:pt x="422" y="46"/>
                    </a:lnTo>
                    <a:lnTo>
                      <a:pt x="440" y="38"/>
                    </a:lnTo>
                    <a:lnTo>
                      <a:pt x="462" y="28"/>
                    </a:lnTo>
                    <a:lnTo>
                      <a:pt x="489" y="19"/>
                    </a:lnTo>
                    <a:lnTo>
                      <a:pt x="520" y="11"/>
                    </a:lnTo>
                    <a:lnTo>
                      <a:pt x="557" y="4"/>
                    </a:lnTo>
                    <a:lnTo>
                      <a:pt x="597" y="0"/>
                    </a:lnTo>
                    <a:lnTo>
                      <a:pt x="692" y="1"/>
                    </a:lnTo>
                    <a:lnTo>
                      <a:pt x="803" y="17"/>
                    </a:lnTo>
                    <a:lnTo>
                      <a:pt x="836" y="25"/>
                    </a:lnTo>
                    <a:lnTo>
                      <a:pt x="868" y="34"/>
                    </a:lnTo>
                    <a:lnTo>
                      <a:pt x="901" y="44"/>
                    </a:lnTo>
                    <a:lnTo>
                      <a:pt x="937" y="56"/>
                    </a:lnTo>
                    <a:lnTo>
                      <a:pt x="971" y="69"/>
                    </a:lnTo>
                    <a:lnTo>
                      <a:pt x="1002" y="81"/>
                    </a:lnTo>
                    <a:lnTo>
                      <a:pt x="1033" y="95"/>
                    </a:lnTo>
                    <a:lnTo>
                      <a:pt x="1059" y="106"/>
                    </a:lnTo>
                    <a:lnTo>
                      <a:pt x="1084" y="119"/>
                    </a:lnTo>
                    <a:lnTo>
                      <a:pt x="1106" y="132"/>
                    </a:lnTo>
                    <a:lnTo>
                      <a:pt x="1127" y="145"/>
                    </a:lnTo>
                    <a:lnTo>
                      <a:pt x="1146" y="158"/>
                    </a:lnTo>
                    <a:lnTo>
                      <a:pt x="1203" y="207"/>
                    </a:lnTo>
                    <a:lnTo>
                      <a:pt x="1236" y="252"/>
                    </a:lnTo>
                    <a:lnTo>
                      <a:pt x="1254" y="321"/>
                    </a:lnTo>
                    <a:lnTo>
                      <a:pt x="1249" y="346"/>
                    </a:lnTo>
                    <a:lnTo>
                      <a:pt x="1238" y="377"/>
                    </a:lnTo>
                    <a:lnTo>
                      <a:pt x="1227" y="352"/>
                    </a:lnTo>
                    <a:lnTo>
                      <a:pt x="1212" y="325"/>
                    </a:lnTo>
                    <a:lnTo>
                      <a:pt x="1193" y="296"/>
                    </a:lnTo>
                    <a:lnTo>
                      <a:pt x="1167" y="267"/>
                    </a:lnTo>
                    <a:lnTo>
                      <a:pt x="1144" y="244"/>
                    </a:lnTo>
                    <a:lnTo>
                      <a:pt x="1121" y="224"/>
                    </a:lnTo>
                    <a:lnTo>
                      <a:pt x="1098" y="204"/>
                    </a:lnTo>
                    <a:lnTo>
                      <a:pt x="1085" y="196"/>
                    </a:lnTo>
                    <a:lnTo>
                      <a:pt x="1071" y="186"/>
                    </a:lnTo>
                    <a:lnTo>
                      <a:pt x="1056" y="179"/>
                    </a:lnTo>
                    <a:lnTo>
                      <a:pt x="1039" y="169"/>
                    </a:lnTo>
                    <a:lnTo>
                      <a:pt x="1021" y="160"/>
                    </a:lnTo>
                    <a:lnTo>
                      <a:pt x="1000" y="152"/>
                    </a:lnTo>
                    <a:lnTo>
                      <a:pt x="977" y="143"/>
                    </a:lnTo>
                    <a:lnTo>
                      <a:pt x="952" y="133"/>
                    </a:lnTo>
                    <a:lnTo>
                      <a:pt x="924" y="124"/>
                    </a:lnTo>
                    <a:lnTo>
                      <a:pt x="893" y="114"/>
                    </a:lnTo>
                    <a:lnTo>
                      <a:pt x="865" y="106"/>
                    </a:lnTo>
                    <a:lnTo>
                      <a:pt x="835" y="100"/>
                    </a:lnTo>
                    <a:lnTo>
                      <a:pt x="773" y="89"/>
                    </a:lnTo>
                    <a:lnTo>
                      <a:pt x="711" y="84"/>
                    </a:lnTo>
                    <a:lnTo>
                      <a:pt x="652" y="80"/>
                    </a:lnTo>
                    <a:lnTo>
                      <a:pt x="518" y="78"/>
                    </a:lnTo>
                    <a:lnTo>
                      <a:pt x="569" y="85"/>
                    </a:lnTo>
                    <a:lnTo>
                      <a:pt x="626" y="97"/>
                    </a:lnTo>
                    <a:lnTo>
                      <a:pt x="662" y="104"/>
                    </a:lnTo>
                    <a:lnTo>
                      <a:pt x="702" y="115"/>
                    </a:lnTo>
                    <a:lnTo>
                      <a:pt x="710" y="180"/>
                    </a:lnTo>
                    <a:lnTo>
                      <a:pt x="713" y="221"/>
                    </a:lnTo>
                    <a:lnTo>
                      <a:pt x="686" y="364"/>
                    </a:lnTo>
                    <a:lnTo>
                      <a:pt x="757" y="229"/>
                    </a:lnTo>
                    <a:lnTo>
                      <a:pt x="764" y="221"/>
                    </a:lnTo>
                    <a:lnTo>
                      <a:pt x="779" y="197"/>
                    </a:lnTo>
                    <a:lnTo>
                      <a:pt x="797" y="171"/>
                    </a:lnTo>
                    <a:lnTo>
                      <a:pt x="813" y="150"/>
                    </a:lnTo>
                    <a:lnTo>
                      <a:pt x="836" y="157"/>
                    </a:lnTo>
                    <a:lnTo>
                      <a:pt x="842" y="272"/>
                    </a:lnTo>
                    <a:lnTo>
                      <a:pt x="814" y="414"/>
                    </a:lnTo>
                    <a:lnTo>
                      <a:pt x="883" y="295"/>
                    </a:lnTo>
                    <a:lnTo>
                      <a:pt x="891" y="284"/>
                    </a:lnTo>
                    <a:lnTo>
                      <a:pt x="908" y="259"/>
                    </a:lnTo>
                    <a:lnTo>
                      <a:pt x="927" y="230"/>
                    </a:lnTo>
                    <a:lnTo>
                      <a:pt x="945" y="202"/>
                    </a:lnTo>
                    <a:lnTo>
                      <a:pt x="979" y="217"/>
                    </a:lnTo>
                    <a:lnTo>
                      <a:pt x="971" y="332"/>
                    </a:lnTo>
                    <a:lnTo>
                      <a:pt x="943" y="475"/>
                    </a:lnTo>
                    <a:lnTo>
                      <a:pt x="1012" y="355"/>
                    </a:lnTo>
                    <a:lnTo>
                      <a:pt x="1036" y="327"/>
                    </a:lnTo>
                    <a:lnTo>
                      <a:pt x="1056" y="301"/>
                    </a:lnTo>
                    <a:lnTo>
                      <a:pt x="1078" y="277"/>
                    </a:lnTo>
                    <a:lnTo>
                      <a:pt x="1102" y="294"/>
                    </a:lnTo>
                    <a:lnTo>
                      <a:pt x="1099" y="411"/>
                    </a:lnTo>
                    <a:lnTo>
                      <a:pt x="1071" y="554"/>
                    </a:lnTo>
                    <a:lnTo>
                      <a:pt x="1129" y="454"/>
                    </a:lnTo>
                    <a:lnTo>
                      <a:pt x="1190" y="398"/>
                    </a:lnTo>
                    <a:lnTo>
                      <a:pt x="1215" y="438"/>
                    </a:lnTo>
                    <a:lnTo>
                      <a:pt x="1213" y="448"/>
                    </a:lnTo>
                    <a:lnTo>
                      <a:pt x="1134" y="668"/>
                    </a:lnTo>
                    <a:lnTo>
                      <a:pt x="1123" y="648"/>
                    </a:lnTo>
                    <a:lnTo>
                      <a:pt x="1109" y="626"/>
                    </a:lnTo>
                    <a:lnTo>
                      <a:pt x="1093" y="605"/>
                    </a:lnTo>
                    <a:lnTo>
                      <a:pt x="1073" y="584"/>
                    </a:lnTo>
                    <a:lnTo>
                      <a:pt x="1050" y="561"/>
                    </a:lnTo>
                    <a:lnTo>
                      <a:pt x="1027" y="539"/>
                    </a:lnTo>
                    <a:lnTo>
                      <a:pt x="1005" y="521"/>
                    </a:lnTo>
                    <a:lnTo>
                      <a:pt x="992" y="511"/>
                    </a:lnTo>
                    <a:lnTo>
                      <a:pt x="977" y="504"/>
                    </a:lnTo>
                    <a:lnTo>
                      <a:pt x="963" y="494"/>
                    </a:lnTo>
                    <a:lnTo>
                      <a:pt x="945" y="486"/>
                    </a:lnTo>
                    <a:lnTo>
                      <a:pt x="927" y="477"/>
                    </a:lnTo>
                    <a:lnTo>
                      <a:pt x="907" y="468"/>
                    </a:lnTo>
                    <a:lnTo>
                      <a:pt x="883" y="459"/>
                    </a:lnTo>
                    <a:lnTo>
                      <a:pt x="858" y="451"/>
                    </a:lnTo>
                    <a:lnTo>
                      <a:pt x="830" y="441"/>
                    </a:lnTo>
                    <a:lnTo>
                      <a:pt x="799" y="430"/>
                    </a:lnTo>
                    <a:lnTo>
                      <a:pt x="771" y="423"/>
                    </a:lnTo>
                    <a:lnTo>
                      <a:pt x="741" y="416"/>
                    </a:lnTo>
                    <a:lnTo>
                      <a:pt x="680" y="406"/>
                    </a:lnTo>
                    <a:lnTo>
                      <a:pt x="617" y="400"/>
                    </a:lnTo>
                    <a:lnTo>
                      <a:pt x="558" y="396"/>
                    </a:lnTo>
                    <a:lnTo>
                      <a:pt x="425" y="395"/>
                    </a:lnTo>
                    <a:lnTo>
                      <a:pt x="474" y="401"/>
                    </a:lnTo>
                    <a:lnTo>
                      <a:pt x="532" y="412"/>
                    </a:lnTo>
                    <a:lnTo>
                      <a:pt x="569" y="421"/>
                    </a:lnTo>
                    <a:lnTo>
                      <a:pt x="609" y="431"/>
                    </a:lnTo>
                    <a:lnTo>
                      <a:pt x="616" y="497"/>
                    </a:lnTo>
                    <a:lnTo>
                      <a:pt x="619" y="538"/>
                    </a:lnTo>
                    <a:lnTo>
                      <a:pt x="591" y="681"/>
                    </a:lnTo>
                    <a:lnTo>
                      <a:pt x="664" y="546"/>
                    </a:lnTo>
                    <a:lnTo>
                      <a:pt x="669" y="536"/>
                    </a:lnTo>
                    <a:lnTo>
                      <a:pt x="685" y="514"/>
                    </a:lnTo>
                    <a:lnTo>
                      <a:pt x="703" y="487"/>
                    </a:lnTo>
                    <a:lnTo>
                      <a:pt x="718" y="465"/>
                    </a:lnTo>
                    <a:lnTo>
                      <a:pt x="742" y="475"/>
                    </a:lnTo>
                    <a:lnTo>
                      <a:pt x="749" y="588"/>
                    </a:lnTo>
                    <a:lnTo>
                      <a:pt x="721" y="731"/>
                    </a:lnTo>
                    <a:lnTo>
                      <a:pt x="789" y="611"/>
                    </a:lnTo>
                    <a:lnTo>
                      <a:pt x="797" y="601"/>
                    </a:lnTo>
                    <a:lnTo>
                      <a:pt x="813" y="577"/>
                    </a:lnTo>
                    <a:lnTo>
                      <a:pt x="834" y="546"/>
                    </a:lnTo>
                    <a:lnTo>
                      <a:pt x="852" y="519"/>
                    </a:lnTo>
                    <a:lnTo>
                      <a:pt x="885" y="535"/>
                    </a:lnTo>
                    <a:lnTo>
                      <a:pt x="878" y="648"/>
                    </a:lnTo>
                    <a:lnTo>
                      <a:pt x="850" y="791"/>
                    </a:lnTo>
                    <a:lnTo>
                      <a:pt x="919" y="671"/>
                    </a:lnTo>
                    <a:lnTo>
                      <a:pt x="942" y="643"/>
                    </a:lnTo>
                    <a:lnTo>
                      <a:pt x="964" y="619"/>
                    </a:lnTo>
                    <a:lnTo>
                      <a:pt x="984" y="594"/>
                    </a:lnTo>
                    <a:lnTo>
                      <a:pt x="1009" y="611"/>
                    </a:lnTo>
                    <a:lnTo>
                      <a:pt x="1006" y="727"/>
                    </a:lnTo>
                    <a:lnTo>
                      <a:pt x="978" y="871"/>
                    </a:lnTo>
                    <a:lnTo>
                      <a:pt x="1036" y="772"/>
                    </a:lnTo>
                    <a:lnTo>
                      <a:pt x="1096" y="714"/>
                    </a:lnTo>
                    <a:lnTo>
                      <a:pt x="1109" y="738"/>
                    </a:lnTo>
                    <a:lnTo>
                      <a:pt x="1025" y="968"/>
                    </a:lnTo>
                    <a:lnTo>
                      <a:pt x="1015" y="948"/>
                    </a:lnTo>
                    <a:lnTo>
                      <a:pt x="1001" y="926"/>
                    </a:lnTo>
                    <a:lnTo>
                      <a:pt x="985" y="905"/>
                    </a:lnTo>
                    <a:lnTo>
                      <a:pt x="966" y="882"/>
                    </a:lnTo>
                    <a:lnTo>
                      <a:pt x="944" y="861"/>
                    </a:lnTo>
                    <a:lnTo>
                      <a:pt x="923" y="843"/>
                    </a:lnTo>
                    <a:lnTo>
                      <a:pt x="901" y="825"/>
                    </a:lnTo>
                    <a:lnTo>
                      <a:pt x="891" y="816"/>
                    </a:lnTo>
                    <a:lnTo>
                      <a:pt x="877" y="808"/>
                    </a:lnTo>
                    <a:lnTo>
                      <a:pt x="863" y="799"/>
                    </a:lnTo>
                    <a:lnTo>
                      <a:pt x="848" y="792"/>
                    </a:lnTo>
                    <a:lnTo>
                      <a:pt x="831" y="783"/>
                    </a:lnTo>
                    <a:lnTo>
                      <a:pt x="811" y="776"/>
                    </a:lnTo>
                    <a:lnTo>
                      <a:pt x="791" y="768"/>
                    </a:lnTo>
                    <a:lnTo>
                      <a:pt x="767" y="759"/>
                    </a:lnTo>
                    <a:lnTo>
                      <a:pt x="741" y="751"/>
                    </a:lnTo>
                    <a:lnTo>
                      <a:pt x="712" y="741"/>
                    </a:lnTo>
                    <a:lnTo>
                      <a:pt x="686" y="734"/>
                    </a:lnTo>
                    <a:lnTo>
                      <a:pt x="659" y="727"/>
                    </a:lnTo>
                    <a:lnTo>
                      <a:pt x="602" y="719"/>
                    </a:lnTo>
                    <a:lnTo>
                      <a:pt x="545" y="713"/>
                    </a:lnTo>
                    <a:lnTo>
                      <a:pt x="490" y="709"/>
                    </a:lnTo>
                    <a:lnTo>
                      <a:pt x="367" y="709"/>
                    </a:lnTo>
                    <a:lnTo>
                      <a:pt x="413" y="714"/>
                    </a:lnTo>
                    <a:lnTo>
                      <a:pt x="466" y="724"/>
                    </a:lnTo>
                    <a:lnTo>
                      <a:pt x="500" y="733"/>
                    </a:lnTo>
                    <a:lnTo>
                      <a:pt x="537" y="741"/>
                    </a:lnTo>
                    <a:lnTo>
                      <a:pt x="542" y="802"/>
                    </a:lnTo>
                    <a:lnTo>
                      <a:pt x="546" y="840"/>
                    </a:lnTo>
                    <a:lnTo>
                      <a:pt x="522" y="972"/>
                    </a:lnTo>
                    <a:lnTo>
                      <a:pt x="587" y="848"/>
                    </a:lnTo>
                    <a:lnTo>
                      <a:pt x="593" y="839"/>
                    </a:lnTo>
                    <a:lnTo>
                      <a:pt x="608" y="818"/>
                    </a:lnTo>
                    <a:lnTo>
                      <a:pt x="625" y="793"/>
                    </a:lnTo>
                    <a:lnTo>
                      <a:pt x="639" y="774"/>
                    </a:lnTo>
                    <a:lnTo>
                      <a:pt x="660" y="781"/>
                    </a:lnTo>
                    <a:lnTo>
                      <a:pt x="666" y="887"/>
                    </a:lnTo>
                    <a:lnTo>
                      <a:pt x="640" y="1019"/>
                    </a:lnTo>
                    <a:lnTo>
                      <a:pt x="704" y="908"/>
                    </a:lnTo>
                    <a:lnTo>
                      <a:pt x="710" y="899"/>
                    </a:lnTo>
                    <a:lnTo>
                      <a:pt x="725" y="876"/>
                    </a:lnTo>
                    <a:lnTo>
                      <a:pt x="744" y="848"/>
                    </a:lnTo>
                    <a:lnTo>
                      <a:pt x="760" y="822"/>
                    </a:lnTo>
                    <a:lnTo>
                      <a:pt x="793" y="837"/>
                    </a:lnTo>
                    <a:lnTo>
                      <a:pt x="785" y="943"/>
                    </a:lnTo>
                    <a:lnTo>
                      <a:pt x="759" y="1074"/>
                    </a:lnTo>
                    <a:lnTo>
                      <a:pt x="824" y="964"/>
                    </a:lnTo>
                    <a:lnTo>
                      <a:pt x="844" y="938"/>
                    </a:lnTo>
                    <a:lnTo>
                      <a:pt x="865" y="915"/>
                    </a:lnTo>
                    <a:lnTo>
                      <a:pt x="883" y="892"/>
                    </a:lnTo>
                    <a:lnTo>
                      <a:pt x="907" y="908"/>
                    </a:lnTo>
                    <a:lnTo>
                      <a:pt x="903" y="1016"/>
                    </a:lnTo>
                    <a:lnTo>
                      <a:pt x="878" y="1147"/>
                    </a:lnTo>
                    <a:lnTo>
                      <a:pt x="931" y="1056"/>
                    </a:lnTo>
                    <a:lnTo>
                      <a:pt x="987" y="1004"/>
                    </a:lnTo>
                    <a:lnTo>
                      <a:pt x="1001" y="1035"/>
                    </a:lnTo>
                    <a:lnTo>
                      <a:pt x="921" y="1261"/>
                    </a:lnTo>
                    <a:lnTo>
                      <a:pt x="900" y="1228"/>
                    </a:lnTo>
                    <a:lnTo>
                      <a:pt x="872" y="1196"/>
                    </a:lnTo>
                    <a:lnTo>
                      <a:pt x="851" y="1174"/>
                    </a:lnTo>
                    <a:lnTo>
                      <a:pt x="829" y="1154"/>
                    </a:lnTo>
                    <a:lnTo>
                      <a:pt x="808" y="1136"/>
                    </a:lnTo>
                    <a:lnTo>
                      <a:pt x="796" y="1129"/>
                    </a:lnTo>
                    <a:lnTo>
                      <a:pt x="783" y="1120"/>
                    </a:lnTo>
                    <a:lnTo>
                      <a:pt x="769" y="1112"/>
                    </a:lnTo>
                    <a:lnTo>
                      <a:pt x="754" y="1104"/>
                    </a:lnTo>
                    <a:lnTo>
                      <a:pt x="738" y="1097"/>
                    </a:lnTo>
                    <a:lnTo>
                      <a:pt x="717" y="1088"/>
                    </a:lnTo>
                    <a:lnTo>
                      <a:pt x="697" y="1080"/>
                    </a:lnTo>
                    <a:lnTo>
                      <a:pt x="673" y="1072"/>
                    </a:lnTo>
                    <a:lnTo>
                      <a:pt x="647" y="1062"/>
                    </a:lnTo>
                    <a:lnTo>
                      <a:pt x="618" y="1053"/>
                    </a:lnTo>
                    <a:lnTo>
                      <a:pt x="593" y="1046"/>
                    </a:lnTo>
                    <a:lnTo>
                      <a:pt x="566" y="1041"/>
                    </a:lnTo>
                    <a:lnTo>
                      <a:pt x="508" y="1031"/>
                    </a:lnTo>
                    <a:lnTo>
                      <a:pt x="451" y="1024"/>
                    </a:lnTo>
                    <a:lnTo>
                      <a:pt x="397" y="1021"/>
                    </a:lnTo>
                    <a:lnTo>
                      <a:pt x="273" y="1020"/>
                    </a:lnTo>
                    <a:lnTo>
                      <a:pt x="319" y="1027"/>
                    </a:lnTo>
                    <a:lnTo>
                      <a:pt x="372" y="1037"/>
                    </a:lnTo>
                    <a:lnTo>
                      <a:pt x="406" y="1045"/>
                    </a:lnTo>
                    <a:lnTo>
                      <a:pt x="443" y="1055"/>
                    </a:lnTo>
                    <a:lnTo>
                      <a:pt x="448" y="1114"/>
                    </a:lnTo>
                    <a:lnTo>
                      <a:pt x="453" y="1152"/>
                    </a:lnTo>
                    <a:lnTo>
                      <a:pt x="428" y="1285"/>
                    </a:lnTo>
                    <a:lnTo>
                      <a:pt x="494" y="1160"/>
                    </a:lnTo>
                    <a:lnTo>
                      <a:pt x="499" y="1151"/>
                    </a:lnTo>
                    <a:lnTo>
                      <a:pt x="514" y="1130"/>
                    </a:lnTo>
                    <a:lnTo>
                      <a:pt x="531" y="1105"/>
                    </a:lnTo>
                    <a:lnTo>
                      <a:pt x="545" y="1086"/>
                    </a:lnTo>
                    <a:lnTo>
                      <a:pt x="567" y="1093"/>
                    </a:lnTo>
                    <a:lnTo>
                      <a:pt x="572" y="1199"/>
                    </a:lnTo>
                    <a:lnTo>
                      <a:pt x="546" y="1331"/>
                    </a:lnTo>
                    <a:lnTo>
                      <a:pt x="611" y="1220"/>
                    </a:lnTo>
                    <a:lnTo>
                      <a:pt x="616" y="1211"/>
                    </a:lnTo>
                    <a:lnTo>
                      <a:pt x="631" y="1188"/>
                    </a:lnTo>
                    <a:lnTo>
                      <a:pt x="651" y="1160"/>
                    </a:lnTo>
                    <a:lnTo>
                      <a:pt x="667" y="1135"/>
                    </a:lnTo>
                    <a:lnTo>
                      <a:pt x="699" y="1149"/>
                    </a:lnTo>
                    <a:lnTo>
                      <a:pt x="692" y="1255"/>
                    </a:lnTo>
                    <a:lnTo>
                      <a:pt x="666" y="1387"/>
                    </a:lnTo>
                    <a:lnTo>
                      <a:pt x="729" y="1276"/>
                    </a:lnTo>
                    <a:lnTo>
                      <a:pt x="751" y="1250"/>
                    </a:lnTo>
                    <a:lnTo>
                      <a:pt x="770" y="1227"/>
                    </a:lnTo>
                    <a:lnTo>
                      <a:pt x="789" y="1204"/>
                    </a:lnTo>
                    <a:lnTo>
                      <a:pt x="813" y="1220"/>
                    </a:lnTo>
                    <a:lnTo>
                      <a:pt x="810" y="1328"/>
                    </a:lnTo>
                    <a:lnTo>
                      <a:pt x="784" y="1460"/>
                    </a:lnTo>
                    <a:lnTo>
                      <a:pt x="838" y="1368"/>
                    </a:lnTo>
                    <a:lnTo>
                      <a:pt x="893" y="1316"/>
                    </a:lnTo>
                    <a:lnTo>
                      <a:pt x="897" y="1326"/>
                    </a:lnTo>
                    <a:lnTo>
                      <a:pt x="807" y="1576"/>
                    </a:lnTo>
                    <a:lnTo>
                      <a:pt x="796" y="1557"/>
                    </a:lnTo>
                    <a:lnTo>
                      <a:pt x="784" y="1537"/>
                    </a:lnTo>
                    <a:lnTo>
                      <a:pt x="769" y="1516"/>
                    </a:lnTo>
                    <a:lnTo>
                      <a:pt x="750" y="1496"/>
                    </a:lnTo>
                    <a:lnTo>
                      <a:pt x="728" y="1474"/>
                    </a:lnTo>
                    <a:lnTo>
                      <a:pt x="708" y="1455"/>
                    </a:lnTo>
                    <a:lnTo>
                      <a:pt x="685" y="1438"/>
                    </a:lnTo>
                    <a:lnTo>
                      <a:pt x="674" y="1429"/>
                    </a:lnTo>
                    <a:lnTo>
                      <a:pt x="660" y="1420"/>
                    </a:lnTo>
                    <a:lnTo>
                      <a:pt x="647" y="1413"/>
                    </a:lnTo>
                    <a:lnTo>
                      <a:pt x="631" y="1404"/>
                    </a:lnTo>
                    <a:lnTo>
                      <a:pt x="615" y="1397"/>
                    </a:lnTo>
                    <a:lnTo>
                      <a:pt x="595" y="1388"/>
                    </a:lnTo>
                    <a:lnTo>
                      <a:pt x="574" y="1381"/>
                    </a:lnTo>
                    <a:lnTo>
                      <a:pt x="551" y="1372"/>
                    </a:lnTo>
                    <a:lnTo>
                      <a:pt x="525" y="1363"/>
                    </a:lnTo>
                    <a:lnTo>
                      <a:pt x="496" y="1354"/>
                    </a:lnTo>
                    <a:lnTo>
                      <a:pt x="470" y="1347"/>
                    </a:lnTo>
                    <a:lnTo>
                      <a:pt x="443" y="1341"/>
                    </a:lnTo>
                    <a:lnTo>
                      <a:pt x="386" y="1331"/>
                    </a:lnTo>
                    <a:lnTo>
                      <a:pt x="329" y="1326"/>
                    </a:lnTo>
                    <a:lnTo>
                      <a:pt x="274" y="1322"/>
                    </a:lnTo>
                    <a:lnTo>
                      <a:pt x="150" y="1321"/>
                    </a:lnTo>
                    <a:lnTo>
                      <a:pt x="197" y="1328"/>
                    </a:lnTo>
                    <a:lnTo>
                      <a:pt x="250" y="1338"/>
                    </a:lnTo>
                    <a:lnTo>
                      <a:pt x="284" y="1345"/>
                    </a:lnTo>
                    <a:lnTo>
                      <a:pt x="320" y="1355"/>
                    </a:lnTo>
                    <a:lnTo>
                      <a:pt x="327" y="1415"/>
                    </a:lnTo>
                    <a:lnTo>
                      <a:pt x="331" y="1454"/>
                    </a:lnTo>
                    <a:lnTo>
                      <a:pt x="305" y="1585"/>
                    </a:lnTo>
                    <a:lnTo>
                      <a:pt x="371" y="1460"/>
                    </a:lnTo>
                    <a:lnTo>
                      <a:pt x="376" y="1452"/>
                    </a:lnTo>
                    <a:lnTo>
                      <a:pt x="391" y="1431"/>
                    </a:lnTo>
                    <a:lnTo>
                      <a:pt x="409" y="1406"/>
                    </a:lnTo>
                    <a:lnTo>
                      <a:pt x="423" y="1387"/>
                    </a:lnTo>
                    <a:lnTo>
                      <a:pt x="444" y="1395"/>
                    </a:lnTo>
                    <a:lnTo>
                      <a:pt x="449" y="1500"/>
                    </a:lnTo>
                    <a:lnTo>
                      <a:pt x="425" y="1631"/>
                    </a:lnTo>
                    <a:lnTo>
                      <a:pt x="488" y="1520"/>
                    </a:lnTo>
                    <a:lnTo>
                      <a:pt x="495" y="1512"/>
                    </a:lnTo>
                    <a:lnTo>
                      <a:pt x="510" y="1489"/>
                    </a:lnTo>
                    <a:lnTo>
                      <a:pt x="528" y="1460"/>
                    </a:lnTo>
                    <a:lnTo>
                      <a:pt x="545" y="1435"/>
                    </a:lnTo>
                    <a:lnTo>
                      <a:pt x="576" y="1451"/>
                    </a:lnTo>
                    <a:lnTo>
                      <a:pt x="569" y="1555"/>
                    </a:lnTo>
                    <a:lnTo>
                      <a:pt x="543" y="1687"/>
                    </a:lnTo>
                    <a:lnTo>
                      <a:pt x="608" y="1576"/>
                    </a:lnTo>
                    <a:lnTo>
                      <a:pt x="629" y="1552"/>
                    </a:lnTo>
                    <a:lnTo>
                      <a:pt x="649" y="1527"/>
                    </a:lnTo>
                    <a:lnTo>
                      <a:pt x="668" y="1504"/>
                    </a:lnTo>
                    <a:lnTo>
                      <a:pt x="690" y="1520"/>
                    </a:lnTo>
                    <a:lnTo>
                      <a:pt x="688" y="1628"/>
                    </a:lnTo>
                    <a:lnTo>
                      <a:pt x="661" y="1760"/>
                    </a:lnTo>
                    <a:lnTo>
                      <a:pt x="715" y="1668"/>
                    </a:lnTo>
                    <a:lnTo>
                      <a:pt x="771" y="1616"/>
                    </a:lnTo>
                    <a:lnTo>
                      <a:pt x="780" y="16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9"/>
              <p:cNvSpPr>
                <a:spLocks/>
              </p:cNvSpPr>
              <p:nvPr/>
            </p:nvSpPr>
            <p:spPr bwMode="auto">
              <a:xfrm>
                <a:off x="2545" y="4049"/>
                <a:ext cx="311" cy="173"/>
              </a:xfrm>
              <a:custGeom>
                <a:avLst/>
                <a:gdLst>
                  <a:gd name="T0" fmla="*/ 0 w 620"/>
                  <a:gd name="T1" fmla="*/ 0 h 347"/>
                  <a:gd name="T2" fmla="*/ 10 w 620"/>
                  <a:gd name="T3" fmla="*/ 1 h 347"/>
                  <a:gd name="T4" fmla="*/ 21 w 620"/>
                  <a:gd name="T5" fmla="*/ 3 h 347"/>
                  <a:gd name="T6" fmla="*/ 35 w 620"/>
                  <a:gd name="T7" fmla="*/ 6 h 347"/>
                  <a:gd name="T8" fmla="*/ 50 w 620"/>
                  <a:gd name="T9" fmla="*/ 9 h 347"/>
                  <a:gd name="T10" fmla="*/ 58 w 620"/>
                  <a:gd name="T11" fmla="*/ 11 h 347"/>
                  <a:gd name="T12" fmla="*/ 66 w 620"/>
                  <a:gd name="T13" fmla="*/ 13 h 347"/>
                  <a:gd name="T14" fmla="*/ 73 w 620"/>
                  <a:gd name="T15" fmla="*/ 15 h 347"/>
                  <a:gd name="T16" fmla="*/ 81 w 620"/>
                  <a:gd name="T17" fmla="*/ 17 h 347"/>
                  <a:gd name="T18" fmla="*/ 87 w 620"/>
                  <a:gd name="T19" fmla="*/ 20 h 347"/>
                  <a:gd name="T20" fmla="*/ 94 w 620"/>
                  <a:gd name="T21" fmla="*/ 22 h 347"/>
                  <a:gd name="T22" fmla="*/ 99 w 620"/>
                  <a:gd name="T23" fmla="*/ 24 h 347"/>
                  <a:gd name="T24" fmla="*/ 104 w 620"/>
                  <a:gd name="T25" fmla="*/ 27 h 347"/>
                  <a:gd name="T26" fmla="*/ 109 w 620"/>
                  <a:gd name="T27" fmla="*/ 29 h 347"/>
                  <a:gd name="T28" fmla="*/ 113 w 620"/>
                  <a:gd name="T29" fmla="*/ 31 h 347"/>
                  <a:gd name="T30" fmla="*/ 117 w 620"/>
                  <a:gd name="T31" fmla="*/ 33 h 347"/>
                  <a:gd name="T32" fmla="*/ 120 w 620"/>
                  <a:gd name="T33" fmla="*/ 34 h 347"/>
                  <a:gd name="T34" fmla="*/ 126 w 620"/>
                  <a:gd name="T35" fmla="*/ 38 h 347"/>
                  <a:gd name="T36" fmla="*/ 142 w 620"/>
                  <a:gd name="T37" fmla="*/ 51 h 347"/>
                  <a:gd name="T38" fmla="*/ 148 w 620"/>
                  <a:gd name="T39" fmla="*/ 58 h 347"/>
                  <a:gd name="T40" fmla="*/ 152 w 620"/>
                  <a:gd name="T41" fmla="*/ 66 h 347"/>
                  <a:gd name="T42" fmla="*/ 156 w 620"/>
                  <a:gd name="T43" fmla="*/ 76 h 347"/>
                  <a:gd name="T44" fmla="*/ 147 w 620"/>
                  <a:gd name="T45" fmla="*/ 86 h 347"/>
                  <a:gd name="T46" fmla="*/ 145 w 620"/>
                  <a:gd name="T47" fmla="*/ 76 h 347"/>
                  <a:gd name="T48" fmla="*/ 144 w 620"/>
                  <a:gd name="T49" fmla="*/ 71 h 347"/>
                  <a:gd name="T50" fmla="*/ 140 w 620"/>
                  <a:gd name="T51" fmla="*/ 65 h 347"/>
                  <a:gd name="T52" fmla="*/ 136 w 620"/>
                  <a:gd name="T53" fmla="*/ 60 h 347"/>
                  <a:gd name="T54" fmla="*/ 131 w 620"/>
                  <a:gd name="T55" fmla="*/ 54 h 347"/>
                  <a:gd name="T56" fmla="*/ 127 w 620"/>
                  <a:gd name="T57" fmla="*/ 51 h 347"/>
                  <a:gd name="T58" fmla="*/ 123 w 620"/>
                  <a:gd name="T59" fmla="*/ 49 h 347"/>
                  <a:gd name="T60" fmla="*/ 118 w 620"/>
                  <a:gd name="T61" fmla="*/ 46 h 347"/>
                  <a:gd name="T62" fmla="*/ 113 w 620"/>
                  <a:gd name="T63" fmla="*/ 43 h 347"/>
                  <a:gd name="T64" fmla="*/ 108 w 620"/>
                  <a:gd name="T65" fmla="*/ 40 h 347"/>
                  <a:gd name="T66" fmla="*/ 102 w 620"/>
                  <a:gd name="T67" fmla="*/ 37 h 347"/>
                  <a:gd name="T68" fmla="*/ 96 w 620"/>
                  <a:gd name="T69" fmla="*/ 34 h 347"/>
                  <a:gd name="T70" fmla="*/ 90 w 620"/>
                  <a:gd name="T71" fmla="*/ 31 h 347"/>
                  <a:gd name="T72" fmla="*/ 84 w 620"/>
                  <a:gd name="T73" fmla="*/ 29 h 347"/>
                  <a:gd name="T74" fmla="*/ 78 w 620"/>
                  <a:gd name="T75" fmla="*/ 26 h 347"/>
                  <a:gd name="T76" fmla="*/ 72 w 620"/>
                  <a:gd name="T77" fmla="*/ 24 h 347"/>
                  <a:gd name="T78" fmla="*/ 67 w 620"/>
                  <a:gd name="T79" fmla="*/ 22 h 347"/>
                  <a:gd name="T80" fmla="*/ 62 w 620"/>
                  <a:gd name="T81" fmla="*/ 20 h 347"/>
                  <a:gd name="T82" fmla="*/ 58 w 620"/>
                  <a:gd name="T83" fmla="*/ 19 h 347"/>
                  <a:gd name="T84" fmla="*/ 51 w 620"/>
                  <a:gd name="T85" fmla="*/ 16 h 347"/>
                  <a:gd name="T86" fmla="*/ 45 w 620"/>
                  <a:gd name="T87" fmla="*/ 15 h 347"/>
                  <a:gd name="T88" fmla="*/ 37 w 620"/>
                  <a:gd name="T89" fmla="*/ 13 h 347"/>
                  <a:gd name="T90" fmla="*/ 29 w 620"/>
                  <a:gd name="T91" fmla="*/ 11 h 347"/>
                  <a:gd name="T92" fmla="*/ 21 w 620"/>
                  <a:gd name="T93" fmla="*/ 9 h 347"/>
                  <a:gd name="T94" fmla="*/ 8 w 620"/>
                  <a:gd name="T95" fmla="*/ 6 h 347"/>
                  <a:gd name="T96" fmla="*/ 2 w 620"/>
                  <a:gd name="T97" fmla="*/ 5 h 347"/>
                  <a:gd name="T98" fmla="*/ 0 w 620"/>
                  <a:gd name="T99" fmla="*/ 0 h 347"/>
                  <a:gd name="T100" fmla="*/ 0 w 620"/>
                  <a:gd name="T101" fmla="*/ 0 h 34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20"/>
                  <a:gd name="T154" fmla="*/ 0 h 347"/>
                  <a:gd name="T155" fmla="*/ 620 w 620"/>
                  <a:gd name="T156" fmla="*/ 347 h 34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20" h="347">
                    <a:moveTo>
                      <a:pt x="0" y="0"/>
                    </a:moveTo>
                    <a:lnTo>
                      <a:pt x="40" y="7"/>
                    </a:lnTo>
                    <a:lnTo>
                      <a:pt x="84" y="14"/>
                    </a:lnTo>
                    <a:lnTo>
                      <a:pt x="139" y="25"/>
                    </a:lnTo>
                    <a:lnTo>
                      <a:pt x="200" y="38"/>
                    </a:lnTo>
                    <a:lnTo>
                      <a:pt x="231" y="46"/>
                    </a:lnTo>
                    <a:lnTo>
                      <a:pt x="262" y="52"/>
                    </a:lnTo>
                    <a:lnTo>
                      <a:pt x="292" y="61"/>
                    </a:lnTo>
                    <a:lnTo>
                      <a:pt x="321" y="70"/>
                    </a:lnTo>
                    <a:lnTo>
                      <a:pt x="347" y="80"/>
                    </a:lnTo>
                    <a:lnTo>
                      <a:pt x="372" y="90"/>
                    </a:lnTo>
                    <a:lnTo>
                      <a:pt x="394" y="98"/>
                    </a:lnTo>
                    <a:lnTo>
                      <a:pt x="415" y="108"/>
                    </a:lnTo>
                    <a:lnTo>
                      <a:pt x="432" y="117"/>
                    </a:lnTo>
                    <a:lnTo>
                      <a:pt x="449" y="125"/>
                    </a:lnTo>
                    <a:lnTo>
                      <a:pt x="464" y="133"/>
                    </a:lnTo>
                    <a:lnTo>
                      <a:pt x="478" y="139"/>
                    </a:lnTo>
                    <a:lnTo>
                      <a:pt x="502" y="153"/>
                    </a:lnTo>
                    <a:lnTo>
                      <a:pt x="566" y="204"/>
                    </a:lnTo>
                    <a:lnTo>
                      <a:pt x="590" y="234"/>
                    </a:lnTo>
                    <a:lnTo>
                      <a:pt x="606" y="267"/>
                    </a:lnTo>
                    <a:lnTo>
                      <a:pt x="620" y="306"/>
                    </a:lnTo>
                    <a:lnTo>
                      <a:pt x="587" y="347"/>
                    </a:lnTo>
                    <a:lnTo>
                      <a:pt x="579" y="304"/>
                    </a:lnTo>
                    <a:lnTo>
                      <a:pt x="572" y="285"/>
                    </a:lnTo>
                    <a:lnTo>
                      <a:pt x="559" y="262"/>
                    </a:lnTo>
                    <a:lnTo>
                      <a:pt x="543" y="240"/>
                    </a:lnTo>
                    <a:lnTo>
                      <a:pt x="520" y="218"/>
                    </a:lnTo>
                    <a:lnTo>
                      <a:pt x="506" y="207"/>
                    </a:lnTo>
                    <a:lnTo>
                      <a:pt x="490" y="196"/>
                    </a:lnTo>
                    <a:lnTo>
                      <a:pt x="471" y="184"/>
                    </a:lnTo>
                    <a:lnTo>
                      <a:pt x="450" y="172"/>
                    </a:lnTo>
                    <a:lnTo>
                      <a:pt x="429" y="161"/>
                    </a:lnTo>
                    <a:lnTo>
                      <a:pt x="405" y="149"/>
                    </a:lnTo>
                    <a:lnTo>
                      <a:pt x="381" y="137"/>
                    </a:lnTo>
                    <a:lnTo>
                      <a:pt x="357" y="126"/>
                    </a:lnTo>
                    <a:lnTo>
                      <a:pt x="334" y="116"/>
                    </a:lnTo>
                    <a:lnTo>
                      <a:pt x="310" y="106"/>
                    </a:lnTo>
                    <a:lnTo>
                      <a:pt x="287" y="97"/>
                    </a:lnTo>
                    <a:lnTo>
                      <a:pt x="265" y="89"/>
                    </a:lnTo>
                    <a:lnTo>
                      <a:pt x="247" y="81"/>
                    </a:lnTo>
                    <a:lnTo>
                      <a:pt x="229" y="76"/>
                    </a:lnTo>
                    <a:lnTo>
                      <a:pt x="202" y="67"/>
                    </a:lnTo>
                    <a:lnTo>
                      <a:pt x="177" y="62"/>
                    </a:lnTo>
                    <a:lnTo>
                      <a:pt x="147" y="54"/>
                    </a:lnTo>
                    <a:lnTo>
                      <a:pt x="115" y="47"/>
                    </a:lnTo>
                    <a:lnTo>
                      <a:pt x="81" y="39"/>
                    </a:lnTo>
                    <a:lnTo>
                      <a:pt x="29" y="27"/>
                    </a:lnTo>
                    <a:lnTo>
                      <a:pt x="5" y="2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10"/>
              <p:cNvSpPr>
                <a:spLocks/>
              </p:cNvSpPr>
              <p:nvPr/>
            </p:nvSpPr>
            <p:spPr bwMode="auto">
              <a:xfrm>
                <a:off x="2606" y="3899"/>
                <a:ext cx="310" cy="167"/>
              </a:xfrm>
              <a:custGeom>
                <a:avLst/>
                <a:gdLst>
                  <a:gd name="T0" fmla="*/ 0 w 620"/>
                  <a:gd name="T1" fmla="*/ 0 h 336"/>
                  <a:gd name="T2" fmla="*/ 11 w 620"/>
                  <a:gd name="T3" fmla="*/ 2 h 336"/>
                  <a:gd name="T4" fmla="*/ 22 w 620"/>
                  <a:gd name="T5" fmla="*/ 3 h 336"/>
                  <a:gd name="T6" fmla="*/ 36 w 620"/>
                  <a:gd name="T7" fmla="*/ 6 h 336"/>
                  <a:gd name="T8" fmla="*/ 51 w 620"/>
                  <a:gd name="T9" fmla="*/ 9 h 336"/>
                  <a:gd name="T10" fmla="*/ 58 w 620"/>
                  <a:gd name="T11" fmla="*/ 11 h 336"/>
                  <a:gd name="T12" fmla="*/ 66 w 620"/>
                  <a:gd name="T13" fmla="*/ 13 h 336"/>
                  <a:gd name="T14" fmla="*/ 74 w 620"/>
                  <a:gd name="T15" fmla="*/ 15 h 336"/>
                  <a:gd name="T16" fmla="*/ 81 w 620"/>
                  <a:gd name="T17" fmla="*/ 17 h 336"/>
                  <a:gd name="T18" fmla="*/ 88 w 620"/>
                  <a:gd name="T19" fmla="*/ 20 h 336"/>
                  <a:gd name="T20" fmla="*/ 94 w 620"/>
                  <a:gd name="T21" fmla="*/ 22 h 336"/>
                  <a:gd name="T22" fmla="*/ 99 w 620"/>
                  <a:gd name="T23" fmla="*/ 24 h 336"/>
                  <a:gd name="T24" fmla="*/ 104 w 620"/>
                  <a:gd name="T25" fmla="*/ 27 h 336"/>
                  <a:gd name="T26" fmla="*/ 109 w 620"/>
                  <a:gd name="T27" fmla="*/ 29 h 336"/>
                  <a:gd name="T28" fmla="*/ 113 w 620"/>
                  <a:gd name="T29" fmla="*/ 31 h 336"/>
                  <a:gd name="T30" fmla="*/ 117 w 620"/>
                  <a:gd name="T31" fmla="*/ 32 h 336"/>
                  <a:gd name="T32" fmla="*/ 120 w 620"/>
                  <a:gd name="T33" fmla="*/ 34 h 336"/>
                  <a:gd name="T34" fmla="*/ 126 w 620"/>
                  <a:gd name="T35" fmla="*/ 38 h 336"/>
                  <a:gd name="T36" fmla="*/ 144 w 620"/>
                  <a:gd name="T37" fmla="*/ 55 h 336"/>
                  <a:gd name="T38" fmla="*/ 150 w 620"/>
                  <a:gd name="T39" fmla="*/ 64 h 336"/>
                  <a:gd name="T40" fmla="*/ 154 w 620"/>
                  <a:gd name="T41" fmla="*/ 71 h 336"/>
                  <a:gd name="T42" fmla="*/ 155 w 620"/>
                  <a:gd name="T43" fmla="*/ 77 h 336"/>
                  <a:gd name="T44" fmla="*/ 151 w 620"/>
                  <a:gd name="T45" fmla="*/ 83 h 336"/>
                  <a:gd name="T46" fmla="*/ 148 w 620"/>
                  <a:gd name="T47" fmla="*/ 74 h 336"/>
                  <a:gd name="T48" fmla="*/ 145 w 620"/>
                  <a:gd name="T49" fmla="*/ 69 h 336"/>
                  <a:gd name="T50" fmla="*/ 141 w 620"/>
                  <a:gd name="T51" fmla="*/ 65 h 336"/>
                  <a:gd name="T52" fmla="*/ 136 w 620"/>
                  <a:gd name="T53" fmla="*/ 59 h 336"/>
                  <a:gd name="T54" fmla="*/ 131 w 620"/>
                  <a:gd name="T55" fmla="*/ 54 h 336"/>
                  <a:gd name="T56" fmla="*/ 127 w 620"/>
                  <a:gd name="T57" fmla="*/ 51 h 336"/>
                  <a:gd name="T58" fmla="*/ 123 w 620"/>
                  <a:gd name="T59" fmla="*/ 48 h 336"/>
                  <a:gd name="T60" fmla="*/ 118 w 620"/>
                  <a:gd name="T61" fmla="*/ 45 h 336"/>
                  <a:gd name="T62" fmla="*/ 113 w 620"/>
                  <a:gd name="T63" fmla="*/ 42 h 336"/>
                  <a:gd name="T64" fmla="*/ 108 w 620"/>
                  <a:gd name="T65" fmla="*/ 40 h 336"/>
                  <a:gd name="T66" fmla="*/ 102 w 620"/>
                  <a:gd name="T67" fmla="*/ 37 h 336"/>
                  <a:gd name="T68" fmla="*/ 96 w 620"/>
                  <a:gd name="T69" fmla="*/ 34 h 336"/>
                  <a:gd name="T70" fmla="*/ 90 w 620"/>
                  <a:gd name="T71" fmla="*/ 31 h 336"/>
                  <a:gd name="T72" fmla="*/ 84 w 620"/>
                  <a:gd name="T73" fmla="*/ 29 h 336"/>
                  <a:gd name="T74" fmla="*/ 78 w 620"/>
                  <a:gd name="T75" fmla="*/ 26 h 336"/>
                  <a:gd name="T76" fmla="*/ 72 w 620"/>
                  <a:gd name="T77" fmla="*/ 24 h 336"/>
                  <a:gd name="T78" fmla="*/ 67 w 620"/>
                  <a:gd name="T79" fmla="*/ 22 h 336"/>
                  <a:gd name="T80" fmla="*/ 62 w 620"/>
                  <a:gd name="T81" fmla="*/ 20 h 336"/>
                  <a:gd name="T82" fmla="*/ 58 w 620"/>
                  <a:gd name="T83" fmla="*/ 18 h 336"/>
                  <a:gd name="T84" fmla="*/ 51 w 620"/>
                  <a:gd name="T85" fmla="*/ 17 h 336"/>
                  <a:gd name="T86" fmla="*/ 45 w 620"/>
                  <a:gd name="T87" fmla="*/ 15 h 336"/>
                  <a:gd name="T88" fmla="*/ 37 w 620"/>
                  <a:gd name="T89" fmla="*/ 13 h 336"/>
                  <a:gd name="T90" fmla="*/ 29 w 620"/>
                  <a:gd name="T91" fmla="*/ 11 h 336"/>
                  <a:gd name="T92" fmla="*/ 21 w 620"/>
                  <a:gd name="T93" fmla="*/ 10 h 336"/>
                  <a:gd name="T94" fmla="*/ 8 w 620"/>
                  <a:gd name="T95" fmla="*/ 6 h 336"/>
                  <a:gd name="T96" fmla="*/ 2 w 620"/>
                  <a:gd name="T97" fmla="*/ 5 h 336"/>
                  <a:gd name="T98" fmla="*/ 0 w 620"/>
                  <a:gd name="T99" fmla="*/ 0 h 336"/>
                  <a:gd name="T100" fmla="*/ 0 w 620"/>
                  <a:gd name="T101" fmla="*/ 0 h 3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20"/>
                  <a:gd name="T154" fmla="*/ 0 h 336"/>
                  <a:gd name="T155" fmla="*/ 620 w 620"/>
                  <a:gd name="T156" fmla="*/ 336 h 3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20" h="336">
                    <a:moveTo>
                      <a:pt x="0" y="0"/>
                    </a:moveTo>
                    <a:lnTo>
                      <a:pt x="41" y="8"/>
                    </a:lnTo>
                    <a:lnTo>
                      <a:pt x="85" y="14"/>
                    </a:lnTo>
                    <a:lnTo>
                      <a:pt x="141" y="26"/>
                    </a:lnTo>
                    <a:lnTo>
                      <a:pt x="201" y="38"/>
                    </a:lnTo>
                    <a:lnTo>
                      <a:pt x="232" y="45"/>
                    </a:lnTo>
                    <a:lnTo>
                      <a:pt x="263" y="53"/>
                    </a:lnTo>
                    <a:lnTo>
                      <a:pt x="294" y="61"/>
                    </a:lnTo>
                    <a:lnTo>
                      <a:pt x="322" y="70"/>
                    </a:lnTo>
                    <a:lnTo>
                      <a:pt x="349" y="80"/>
                    </a:lnTo>
                    <a:lnTo>
                      <a:pt x="373" y="89"/>
                    </a:lnTo>
                    <a:lnTo>
                      <a:pt x="395" y="99"/>
                    </a:lnTo>
                    <a:lnTo>
                      <a:pt x="415" y="109"/>
                    </a:lnTo>
                    <a:lnTo>
                      <a:pt x="434" y="116"/>
                    </a:lnTo>
                    <a:lnTo>
                      <a:pt x="451" y="124"/>
                    </a:lnTo>
                    <a:lnTo>
                      <a:pt x="466" y="131"/>
                    </a:lnTo>
                    <a:lnTo>
                      <a:pt x="480" y="139"/>
                    </a:lnTo>
                    <a:lnTo>
                      <a:pt x="504" y="153"/>
                    </a:lnTo>
                    <a:lnTo>
                      <a:pt x="576" y="221"/>
                    </a:lnTo>
                    <a:lnTo>
                      <a:pt x="600" y="259"/>
                    </a:lnTo>
                    <a:lnTo>
                      <a:pt x="614" y="287"/>
                    </a:lnTo>
                    <a:lnTo>
                      <a:pt x="620" y="311"/>
                    </a:lnTo>
                    <a:lnTo>
                      <a:pt x="604" y="336"/>
                    </a:lnTo>
                    <a:lnTo>
                      <a:pt x="589" y="298"/>
                    </a:lnTo>
                    <a:lnTo>
                      <a:pt x="578" y="280"/>
                    </a:lnTo>
                    <a:lnTo>
                      <a:pt x="563" y="261"/>
                    </a:lnTo>
                    <a:lnTo>
                      <a:pt x="544" y="240"/>
                    </a:lnTo>
                    <a:lnTo>
                      <a:pt x="522" y="219"/>
                    </a:lnTo>
                    <a:lnTo>
                      <a:pt x="508" y="208"/>
                    </a:lnTo>
                    <a:lnTo>
                      <a:pt x="492" y="196"/>
                    </a:lnTo>
                    <a:lnTo>
                      <a:pt x="472" y="184"/>
                    </a:lnTo>
                    <a:lnTo>
                      <a:pt x="452" y="172"/>
                    </a:lnTo>
                    <a:lnTo>
                      <a:pt x="429" y="162"/>
                    </a:lnTo>
                    <a:lnTo>
                      <a:pt x="406" y="150"/>
                    </a:lnTo>
                    <a:lnTo>
                      <a:pt x="383" y="138"/>
                    </a:lnTo>
                    <a:lnTo>
                      <a:pt x="358" y="126"/>
                    </a:lnTo>
                    <a:lnTo>
                      <a:pt x="335" y="116"/>
                    </a:lnTo>
                    <a:lnTo>
                      <a:pt x="311" y="107"/>
                    </a:lnTo>
                    <a:lnTo>
                      <a:pt x="288" y="97"/>
                    </a:lnTo>
                    <a:lnTo>
                      <a:pt x="267" y="89"/>
                    </a:lnTo>
                    <a:lnTo>
                      <a:pt x="247" y="82"/>
                    </a:lnTo>
                    <a:lnTo>
                      <a:pt x="230" y="75"/>
                    </a:lnTo>
                    <a:lnTo>
                      <a:pt x="203" y="68"/>
                    </a:lnTo>
                    <a:lnTo>
                      <a:pt x="178" y="61"/>
                    </a:lnTo>
                    <a:lnTo>
                      <a:pt x="147" y="55"/>
                    </a:lnTo>
                    <a:lnTo>
                      <a:pt x="115" y="47"/>
                    </a:lnTo>
                    <a:lnTo>
                      <a:pt x="83" y="40"/>
                    </a:lnTo>
                    <a:lnTo>
                      <a:pt x="29" y="27"/>
                    </a:lnTo>
                    <a:lnTo>
                      <a:pt x="7" y="2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1"/>
              <p:cNvSpPr>
                <a:spLocks/>
              </p:cNvSpPr>
              <p:nvPr/>
            </p:nvSpPr>
            <p:spPr bwMode="auto">
              <a:xfrm>
                <a:off x="2653" y="3743"/>
                <a:ext cx="310" cy="182"/>
              </a:xfrm>
              <a:custGeom>
                <a:avLst/>
                <a:gdLst>
                  <a:gd name="T0" fmla="*/ 0 w 619"/>
                  <a:gd name="T1" fmla="*/ 0 h 365"/>
                  <a:gd name="T2" fmla="*/ 11 w 619"/>
                  <a:gd name="T3" fmla="*/ 1 h 365"/>
                  <a:gd name="T4" fmla="*/ 22 w 619"/>
                  <a:gd name="T5" fmla="*/ 3 h 365"/>
                  <a:gd name="T6" fmla="*/ 36 w 619"/>
                  <a:gd name="T7" fmla="*/ 6 h 365"/>
                  <a:gd name="T8" fmla="*/ 51 w 619"/>
                  <a:gd name="T9" fmla="*/ 9 h 365"/>
                  <a:gd name="T10" fmla="*/ 58 w 619"/>
                  <a:gd name="T11" fmla="*/ 11 h 365"/>
                  <a:gd name="T12" fmla="*/ 66 w 619"/>
                  <a:gd name="T13" fmla="*/ 13 h 365"/>
                  <a:gd name="T14" fmla="*/ 74 w 619"/>
                  <a:gd name="T15" fmla="*/ 15 h 365"/>
                  <a:gd name="T16" fmla="*/ 81 w 619"/>
                  <a:gd name="T17" fmla="*/ 17 h 365"/>
                  <a:gd name="T18" fmla="*/ 87 w 619"/>
                  <a:gd name="T19" fmla="*/ 19 h 365"/>
                  <a:gd name="T20" fmla="*/ 94 w 619"/>
                  <a:gd name="T21" fmla="*/ 22 h 365"/>
                  <a:gd name="T22" fmla="*/ 99 w 619"/>
                  <a:gd name="T23" fmla="*/ 24 h 365"/>
                  <a:gd name="T24" fmla="*/ 104 w 619"/>
                  <a:gd name="T25" fmla="*/ 26 h 365"/>
                  <a:gd name="T26" fmla="*/ 109 w 619"/>
                  <a:gd name="T27" fmla="*/ 28 h 365"/>
                  <a:gd name="T28" fmla="*/ 113 w 619"/>
                  <a:gd name="T29" fmla="*/ 30 h 365"/>
                  <a:gd name="T30" fmla="*/ 120 w 619"/>
                  <a:gd name="T31" fmla="*/ 34 h 365"/>
                  <a:gd name="T32" fmla="*/ 126 w 619"/>
                  <a:gd name="T33" fmla="*/ 37 h 365"/>
                  <a:gd name="T34" fmla="*/ 144 w 619"/>
                  <a:gd name="T35" fmla="*/ 54 h 365"/>
                  <a:gd name="T36" fmla="*/ 154 w 619"/>
                  <a:gd name="T37" fmla="*/ 73 h 365"/>
                  <a:gd name="T38" fmla="*/ 155 w 619"/>
                  <a:gd name="T39" fmla="*/ 80 h 365"/>
                  <a:gd name="T40" fmla="*/ 151 w 619"/>
                  <a:gd name="T41" fmla="*/ 91 h 365"/>
                  <a:gd name="T42" fmla="*/ 147 w 619"/>
                  <a:gd name="T43" fmla="*/ 78 h 365"/>
                  <a:gd name="T44" fmla="*/ 144 w 619"/>
                  <a:gd name="T45" fmla="*/ 72 h 365"/>
                  <a:gd name="T46" fmla="*/ 141 w 619"/>
                  <a:gd name="T47" fmla="*/ 66 h 365"/>
                  <a:gd name="T48" fmla="*/ 136 w 619"/>
                  <a:gd name="T49" fmla="*/ 60 h 365"/>
                  <a:gd name="T50" fmla="*/ 131 w 619"/>
                  <a:gd name="T51" fmla="*/ 54 h 365"/>
                  <a:gd name="T52" fmla="*/ 127 w 619"/>
                  <a:gd name="T53" fmla="*/ 51 h 365"/>
                  <a:gd name="T54" fmla="*/ 123 w 619"/>
                  <a:gd name="T55" fmla="*/ 48 h 365"/>
                  <a:gd name="T56" fmla="*/ 118 w 619"/>
                  <a:gd name="T57" fmla="*/ 45 h 365"/>
                  <a:gd name="T58" fmla="*/ 113 w 619"/>
                  <a:gd name="T59" fmla="*/ 42 h 365"/>
                  <a:gd name="T60" fmla="*/ 108 w 619"/>
                  <a:gd name="T61" fmla="*/ 39 h 365"/>
                  <a:gd name="T62" fmla="*/ 102 w 619"/>
                  <a:gd name="T63" fmla="*/ 37 h 365"/>
                  <a:gd name="T64" fmla="*/ 96 w 619"/>
                  <a:gd name="T65" fmla="*/ 34 h 365"/>
                  <a:gd name="T66" fmla="*/ 90 w 619"/>
                  <a:gd name="T67" fmla="*/ 31 h 365"/>
                  <a:gd name="T68" fmla="*/ 84 w 619"/>
                  <a:gd name="T69" fmla="*/ 28 h 365"/>
                  <a:gd name="T70" fmla="*/ 78 w 619"/>
                  <a:gd name="T71" fmla="*/ 26 h 365"/>
                  <a:gd name="T72" fmla="*/ 72 w 619"/>
                  <a:gd name="T73" fmla="*/ 24 h 365"/>
                  <a:gd name="T74" fmla="*/ 67 w 619"/>
                  <a:gd name="T75" fmla="*/ 21 h 365"/>
                  <a:gd name="T76" fmla="*/ 62 w 619"/>
                  <a:gd name="T77" fmla="*/ 20 h 365"/>
                  <a:gd name="T78" fmla="*/ 58 w 619"/>
                  <a:gd name="T79" fmla="*/ 18 h 365"/>
                  <a:gd name="T80" fmla="*/ 51 w 619"/>
                  <a:gd name="T81" fmla="*/ 16 h 365"/>
                  <a:gd name="T82" fmla="*/ 45 w 619"/>
                  <a:gd name="T83" fmla="*/ 15 h 365"/>
                  <a:gd name="T84" fmla="*/ 37 w 619"/>
                  <a:gd name="T85" fmla="*/ 13 h 365"/>
                  <a:gd name="T86" fmla="*/ 29 w 619"/>
                  <a:gd name="T87" fmla="*/ 11 h 365"/>
                  <a:gd name="T88" fmla="*/ 21 w 619"/>
                  <a:gd name="T89" fmla="*/ 9 h 365"/>
                  <a:gd name="T90" fmla="*/ 8 w 619"/>
                  <a:gd name="T91" fmla="*/ 6 h 365"/>
                  <a:gd name="T92" fmla="*/ 2 w 619"/>
                  <a:gd name="T93" fmla="*/ 5 h 365"/>
                  <a:gd name="T94" fmla="*/ 0 w 619"/>
                  <a:gd name="T95" fmla="*/ 0 h 365"/>
                  <a:gd name="T96" fmla="*/ 0 w 619"/>
                  <a:gd name="T97" fmla="*/ 0 h 36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19"/>
                  <a:gd name="T148" fmla="*/ 0 h 365"/>
                  <a:gd name="T149" fmla="*/ 619 w 619"/>
                  <a:gd name="T150" fmla="*/ 365 h 36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19" h="365">
                    <a:moveTo>
                      <a:pt x="0" y="0"/>
                    </a:moveTo>
                    <a:lnTo>
                      <a:pt x="41" y="5"/>
                    </a:lnTo>
                    <a:lnTo>
                      <a:pt x="86" y="14"/>
                    </a:lnTo>
                    <a:lnTo>
                      <a:pt x="141" y="24"/>
                    </a:lnTo>
                    <a:lnTo>
                      <a:pt x="201" y="37"/>
                    </a:lnTo>
                    <a:lnTo>
                      <a:pt x="232" y="44"/>
                    </a:lnTo>
                    <a:lnTo>
                      <a:pt x="262" y="52"/>
                    </a:lnTo>
                    <a:lnTo>
                      <a:pt x="293" y="60"/>
                    </a:lnTo>
                    <a:lnTo>
                      <a:pt x="321" y="69"/>
                    </a:lnTo>
                    <a:lnTo>
                      <a:pt x="348" y="79"/>
                    </a:lnTo>
                    <a:lnTo>
                      <a:pt x="373" y="88"/>
                    </a:lnTo>
                    <a:lnTo>
                      <a:pt x="394" y="98"/>
                    </a:lnTo>
                    <a:lnTo>
                      <a:pt x="415" y="107"/>
                    </a:lnTo>
                    <a:lnTo>
                      <a:pt x="433" y="115"/>
                    </a:lnTo>
                    <a:lnTo>
                      <a:pt x="450" y="123"/>
                    </a:lnTo>
                    <a:lnTo>
                      <a:pt x="479" y="137"/>
                    </a:lnTo>
                    <a:lnTo>
                      <a:pt x="504" y="151"/>
                    </a:lnTo>
                    <a:lnTo>
                      <a:pt x="575" y="216"/>
                    </a:lnTo>
                    <a:lnTo>
                      <a:pt x="614" y="292"/>
                    </a:lnTo>
                    <a:lnTo>
                      <a:pt x="619" y="322"/>
                    </a:lnTo>
                    <a:lnTo>
                      <a:pt x="602" y="365"/>
                    </a:lnTo>
                    <a:lnTo>
                      <a:pt x="587" y="312"/>
                    </a:lnTo>
                    <a:lnTo>
                      <a:pt x="576" y="290"/>
                    </a:lnTo>
                    <a:lnTo>
                      <a:pt x="562" y="265"/>
                    </a:lnTo>
                    <a:lnTo>
                      <a:pt x="544" y="240"/>
                    </a:lnTo>
                    <a:lnTo>
                      <a:pt x="521" y="217"/>
                    </a:lnTo>
                    <a:lnTo>
                      <a:pt x="507" y="207"/>
                    </a:lnTo>
                    <a:lnTo>
                      <a:pt x="491" y="195"/>
                    </a:lnTo>
                    <a:lnTo>
                      <a:pt x="472" y="183"/>
                    </a:lnTo>
                    <a:lnTo>
                      <a:pt x="451" y="171"/>
                    </a:lnTo>
                    <a:lnTo>
                      <a:pt x="429" y="159"/>
                    </a:lnTo>
                    <a:lnTo>
                      <a:pt x="406" y="148"/>
                    </a:lnTo>
                    <a:lnTo>
                      <a:pt x="383" y="137"/>
                    </a:lnTo>
                    <a:lnTo>
                      <a:pt x="358" y="126"/>
                    </a:lnTo>
                    <a:lnTo>
                      <a:pt x="334" y="115"/>
                    </a:lnTo>
                    <a:lnTo>
                      <a:pt x="312" y="106"/>
                    </a:lnTo>
                    <a:lnTo>
                      <a:pt x="288" y="96"/>
                    </a:lnTo>
                    <a:lnTo>
                      <a:pt x="266" y="87"/>
                    </a:lnTo>
                    <a:lnTo>
                      <a:pt x="247" y="81"/>
                    </a:lnTo>
                    <a:lnTo>
                      <a:pt x="230" y="74"/>
                    </a:lnTo>
                    <a:lnTo>
                      <a:pt x="203" y="67"/>
                    </a:lnTo>
                    <a:lnTo>
                      <a:pt x="177" y="60"/>
                    </a:lnTo>
                    <a:lnTo>
                      <a:pt x="148" y="53"/>
                    </a:lnTo>
                    <a:lnTo>
                      <a:pt x="115" y="45"/>
                    </a:lnTo>
                    <a:lnTo>
                      <a:pt x="82" y="39"/>
                    </a:lnTo>
                    <a:lnTo>
                      <a:pt x="29" y="26"/>
                    </a:lnTo>
                    <a:lnTo>
                      <a:pt x="6" y="2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2"/>
              <p:cNvSpPr>
                <a:spLocks/>
              </p:cNvSpPr>
              <p:nvPr/>
            </p:nvSpPr>
            <p:spPr bwMode="auto">
              <a:xfrm>
                <a:off x="2752" y="3144"/>
                <a:ext cx="362" cy="330"/>
              </a:xfrm>
              <a:custGeom>
                <a:avLst/>
                <a:gdLst>
                  <a:gd name="T0" fmla="*/ 62 w 725"/>
                  <a:gd name="T1" fmla="*/ 138 h 660"/>
                  <a:gd name="T2" fmla="*/ 111 w 725"/>
                  <a:gd name="T3" fmla="*/ 28 h 660"/>
                  <a:gd name="T4" fmla="*/ 93 w 725"/>
                  <a:gd name="T5" fmla="*/ 145 h 660"/>
                  <a:gd name="T6" fmla="*/ 112 w 725"/>
                  <a:gd name="T7" fmla="*/ 78 h 660"/>
                  <a:gd name="T8" fmla="*/ 127 w 725"/>
                  <a:gd name="T9" fmla="*/ 34 h 660"/>
                  <a:gd name="T10" fmla="*/ 163 w 725"/>
                  <a:gd name="T11" fmla="*/ 81 h 660"/>
                  <a:gd name="T12" fmla="*/ 153 w 725"/>
                  <a:gd name="T13" fmla="*/ 117 h 660"/>
                  <a:gd name="T14" fmla="*/ 138 w 725"/>
                  <a:gd name="T15" fmla="*/ 165 h 660"/>
                  <a:gd name="T16" fmla="*/ 179 w 725"/>
                  <a:gd name="T17" fmla="*/ 55 h 660"/>
                  <a:gd name="T18" fmla="*/ 170 w 725"/>
                  <a:gd name="T19" fmla="*/ 43 h 660"/>
                  <a:gd name="T20" fmla="*/ 156 w 725"/>
                  <a:gd name="T21" fmla="*/ 31 h 660"/>
                  <a:gd name="T22" fmla="*/ 150 w 725"/>
                  <a:gd name="T23" fmla="*/ 26 h 660"/>
                  <a:gd name="T24" fmla="*/ 143 w 725"/>
                  <a:gd name="T25" fmla="*/ 22 h 660"/>
                  <a:gd name="T26" fmla="*/ 135 w 725"/>
                  <a:gd name="T27" fmla="*/ 18 h 660"/>
                  <a:gd name="T28" fmla="*/ 125 w 725"/>
                  <a:gd name="T29" fmla="*/ 13 h 660"/>
                  <a:gd name="T30" fmla="*/ 115 w 725"/>
                  <a:gd name="T31" fmla="*/ 9 h 660"/>
                  <a:gd name="T32" fmla="*/ 104 w 725"/>
                  <a:gd name="T33" fmla="*/ 5 h 660"/>
                  <a:gd name="T34" fmla="*/ 85 w 725"/>
                  <a:gd name="T35" fmla="*/ 1 h 660"/>
                  <a:gd name="T36" fmla="*/ 60 w 725"/>
                  <a:gd name="T37" fmla="*/ 1 h 660"/>
                  <a:gd name="T38" fmla="*/ 36 w 725"/>
                  <a:gd name="T39" fmla="*/ 7 h 660"/>
                  <a:gd name="T40" fmla="*/ 23 w 725"/>
                  <a:gd name="T41" fmla="*/ 14 h 660"/>
                  <a:gd name="T42" fmla="*/ 0 w 725"/>
                  <a:gd name="T43" fmla="*/ 124 h 660"/>
                  <a:gd name="T44" fmla="*/ 15 w 725"/>
                  <a:gd name="T45" fmla="*/ 102 h 660"/>
                  <a:gd name="T46" fmla="*/ 22 w 725"/>
                  <a:gd name="T47" fmla="*/ 69 h 660"/>
                  <a:gd name="T48" fmla="*/ 26 w 725"/>
                  <a:gd name="T49" fmla="*/ 53 h 660"/>
                  <a:gd name="T50" fmla="*/ 32 w 725"/>
                  <a:gd name="T51" fmla="*/ 41 h 660"/>
                  <a:gd name="T52" fmla="*/ 38 w 725"/>
                  <a:gd name="T53" fmla="*/ 34 h 660"/>
                  <a:gd name="T54" fmla="*/ 45 w 725"/>
                  <a:gd name="T55" fmla="*/ 33 h 660"/>
                  <a:gd name="T56" fmla="*/ 55 w 725"/>
                  <a:gd name="T57" fmla="*/ 49 h 660"/>
                  <a:gd name="T58" fmla="*/ 54 w 725"/>
                  <a:gd name="T59" fmla="*/ 95 h 660"/>
                  <a:gd name="T60" fmla="*/ 50 w 725"/>
                  <a:gd name="T61" fmla="*/ 127 h 660"/>
                  <a:gd name="T62" fmla="*/ 48 w 725"/>
                  <a:gd name="T63" fmla="*/ 138 h 6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25"/>
                  <a:gd name="T97" fmla="*/ 0 h 660"/>
                  <a:gd name="T98" fmla="*/ 725 w 725"/>
                  <a:gd name="T99" fmla="*/ 660 h 6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25" h="660">
                    <a:moveTo>
                      <a:pt x="192" y="552"/>
                    </a:moveTo>
                    <a:lnTo>
                      <a:pt x="250" y="552"/>
                    </a:lnTo>
                    <a:lnTo>
                      <a:pt x="354" y="89"/>
                    </a:lnTo>
                    <a:lnTo>
                      <a:pt x="444" y="112"/>
                    </a:lnTo>
                    <a:lnTo>
                      <a:pt x="300" y="562"/>
                    </a:lnTo>
                    <a:lnTo>
                      <a:pt x="373" y="577"/>
                    </a:lnTo>
                    <a:lnTo>
                      <a:pt x="392" y="388"/>
                    </a:lnTo>
                    <a:lnTo>
                      <a:pt x="451" y="311"/>
                    </a:lnTo>
                    <a:lnTo>
                      <a:pt x="450" y="230"/>
                    </a:lnTo>
                    <a:lnTo>
                      <a:pt x="510" y="136"/>
                    </a:lnTo>
                    <a:lnTo>
                      <a:pt x="657" y="216"/>
                    </a:lnTo>
                    <a:lnTo>
                      <a:pt x="654" y="322"/>
                    </a:lnTo>
                    <a:lnTo>
                      <a:pt x="614" y="385"/>
                    </a:lnTo>
                    <a:lnTo>
                      <a:pt x="613" y="465"/>
                    </a:lnTo>
                    <a:lnTo>
                      <a:pt x="513" y="626"/>
                    </a:lnTo>
                    <a:lnTo>
                      <a:pt x="554" y="660"/>
                    </a:lnTo>
                    <a:lnTo>
                      <a:pt x="725" y="239"/>
                    </a:lnTo>
                    <a:lnTo>
                      <a:pt x="717" y="220"/>
                    </a:lnTo>
                    <a:lnTo>
                      <a:pt x="703" y="198"/>
                    </a:lnTo>
                    <a:lnTo>
                      <a:pt x="682" y="170"/>
                    </a:lnTo>
                    <a:lnTo>
                      <a:pt x="648" y="138"/>
                    </a:lnTo>
                    <a:lnTo>
                      <a:pt x="627" y="122"/>
                    </a:lnTo>
                    <a:lnTo>
                      <a:pt x="614" y="112"/>
                    </a:lnTo>
                    <a:lnTo>
                      <a:pt x="601" y="104"/>
                    </a:lnTo>
                    <a:lnTo>
                      <a:pt x="587" y="95"/>
                    </a:lnTo>
                    <a:lnTo>
                      <a:pt x="572" y="86"/>
                    </a:lnTo>
                    <a:lnTo>
                      <a:pt x="557" y="77"/>
                    </a:lnTo>
                    <a:lnTo>
                      <a:pt x="540" y="69"/>
                    </a:lnTo>
                    <a:lnTo>
                      <a:pt x="521" y="60"/>
                    </a:lnTo>
                    <a:lnTo>
                      <a:pt x="502" y="51"/>
                    </a:lnTo>
                    <a:lnTo>
                      <a:pt x="482" y="42"/>
                    </a:lnTo>
                    <a:lnTo>
                      <a:pt x="460" y="35"/>
                    </a:lnTo>
                    <a:lnTo>
                      <a:pt x="440" y="26"/>
                    </a:lnTo>
                    <a:lnTo>
                      <a:pt x="418" y="20"/>
                    </a:lnTo>
                    <a:lnTo>
                      <a:pt x="377" y="10"/>
                    </a:lnTo>
                    <a:lnTo>
                      <a:pt x="340" y="4"/>
                    </a:lnTo>
                    <a:lnTo>
                      <a:pt x="304" y="0"/>
                    </a:lnTo>
                    <a:lnTo>
                      <a:pt x="240" y="4"/>
                    </a:lnTo>
                    <a:lnTo>
                      <a:pt x="187" y="13"/>
                    </a:lnTo>
                    <a:lnTo>
                      <a:pt x="145" y="28"/>
                    </a:lnTo>
                    <a:lnTo>
                      <a:pt x="114" y="43"/>
                    </a:lnTo>
                    <a:lnTo>
                      <a:pt x="95" y="55"/>
                    </a:lnTo>
                    <a:lnTo>
                      <a:pt x="89" y="60"/>
                    </a:lnTo>
                    <a:lnTo>
                      <a:pt x="0" y="496"/>
                    </a:lnTo>
                    <a:lnTo>
                      <a:pt x="50" y="510"/>
                    </a:lnTo>
                    <a:lnTo>
                      <a:pt x="63" y="408"/>
                    </a:lnTo>
                    <a:lnTo>
                      <a:pt x="75" y="342"/>
                    </a:lnTo>
                    <a:lnTo>
                      <a:pt x="89" y="275"/>
                    </a:lnTo>
                    <a:lnTo>
                      <a:pt x="97" y="243"/>
                    </a:lnTo>
                    <a:lnTo>
                      <a:pt x="106" y="212"/>
                    </a:lnTo>
                    <a:lnTo>
                      <a:pt x="117" y="185"/>
                    </a:lnTo>
                    <a:lnTo>
                      <a:pt x="129" y="164"/>
                    </a:lnTo>
                    <a:lnTo>
                      <a:pt x="141" y="146"/>
                    </a:lnTo>
                    <a:lnTo>
                      <a:pt x="153" y="133"/>
                    </a:lnTo>
                    <a:lnTo>
                      <a:pt x="167" y="127"/>
                    </a:lnTo>
                    <a:lnTo>
                      <a:pt x="182" y="130"/>
                    </a:lnTo>
                    <a:lnTo>
                      <a:pt x="206" y="151"/>
                    </a:lnTo>
                    <a:lnTo>
                      <a:pt x="220" y="193"/>
                    </a:lnTo>
                    <a:lnTo>
                      <a:pt x="224" y="312"/>
                    </a:lnTo>
                    <a:lnTo>
                      <a:pt x="218" y="380"/>
                    </a:lnTo>
                    <a:lnTo>
                      <a:pt x="210" y="447"/>
                    </a:lnTo>
                    <a:lnTo>
                      <a:pt x="200" y="505"/>
                    </a:lnTo>
                    <a:lnTo>
                      <a:pt x="192" y="5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3"/>
              <p:cNvSpPr>
                <a:spLocks/>
              </p:cNvSpPr>
              <p:nvPr/>
            </p:nvSpPr>
            <p:spPr bwMode="auto">
              <a:xfrm>
                <a:off x="2957" y="3294"/>
                <a:ext cx="81" cy="170"/>
              </a:xfrm>
              <a:custGeom>
                <a:avLst/>
                <a:gdLst>
                  <a:gd name="T0" fmla="*/ 0 w 161"/>
                  <a:gd name="T1" fmla="*/ 80 h 340"/>
                  <a:gd name="T2" fmla="*/ 20 w 161"/>
                  <a:gd name="T3" fmla="*/ 85 h 340"/>
                  <a:gd name="T4" fmla="*/ 24 w 161"/>
                  <a:gd name="T5" fmla="*/ 75 h 340"/>
                  <a:gd name="T6" fmla="*/ 29 w 161"/>
                  <a:gd name="T7" fmla="*/ 63 h 340"/>
                  <a:gd name="T8" fmla="*/ 33 w 161"/>
                  <a:gd name="T9" fmla="*/ 49 h 340"/>
                  <a:gd name="T10" fmla="*/ 37 w 161"/>
                  <a:gd name="T11" fmla="*/ 36 h 340"/>
                  <a:gd name="T12" fmla="*/ 41 w 161"/>
                  <a:gd name="T13" fmla="*/ 13 h 340"/>
                  <a:gd name="T14" fmla="*/ 40 w 161"/>
                  <a:gd name="T15" fmla="*/ 5 h 340"/>
                  <a:gd name="T16" fmla="*/ 37 w 161"/>
                  <a:gd name="T17" fmla="*/ 0 h 340"/>
                  <a:gd name="T18" fmla="*/ 31 w 161"/>
                  <a:gd name="T19" fmla="*/ 1 h 340"/>
                  <a:gd name="T20" fmla="*/ 26 w 161"/>
                  <a:gd name="T21" fmla="*/ 7 h 340"/>
                  <a:gd name="T22" fmla="*/ 20 w 161"/>
                  <a:gd name="T23" fmla="*/ 17 h 340"/>
                  <a:gd name="T24" fmla="*/ 15 w 161"/>
                  <a:gd name="T25" fmla="*/ 29 h 340"/>
                  <a:gd name="T26" fmla="*/ 11 w 161"/>
                  <a:gd name="T27" fmla="*/ 43 h 340"/>
                  <a:gd name="T28" fmla="*/ 6 w 161"/>
                  <a:gd name="T29" fmla="*/ 57 h 340"/>
                  <a:gd name="T30" fmla="*/ 0 w 161"/>
                  <a:gd name="T31" fmla="*/ 80 h 340"/>
                  <a:gd name="T32" fmla="*/ 0 w 161"/>
                  <a:gd name="T33" fmla="*/ 80 h 3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1"/>
                  <a:gd name="T52" fmla="*/ 0 h 340"/>
                  <a:gd name="T53" fmla="*/ 161 w 161"/>
                  <a:gd name="T54" fmla="*/ 340 h 3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1" h="340">
                    <a:moveTo>
                      <a:pt x="0" y="317"/>
                    </a:moveTo>
                    <a:lnTo>
                      <a:pt x="80" y="340"/>
                    </a:lnTo>
                    <a:lnTo>
                      <a:pt x="95" y="298"/>
                    </a:lnTo>
                    <a:lnTo>
                      <a:pt x="114" y="249"/>
                    </a:lnTo>
                    <a:lnTo>
                      <a:pt x="131" y="195"/>
                    </a:lnTo>
                    <a:lnTo>
                      <a:pt x="146" y="143"/>
                    </a:lnTo>
                    <a:lnTo>
                      <a:pt x="161" y="49"/>
                    </a:lnTo>
                    <a:lnTo>
                      <a:pt x="159" y="17"/>
                    </a:lnTo>
                    <a:lnTo>
                      <a:pt x="145" y="0"/>
                    </a:lnTo>
                    <a:lnTo>
                      <a:pt x="124" y="3"/>
                    </a:lnTo>
                    <a:lnTo>
                      <a:pt x="103" y="27"/>
                    </a:lnTo>
                    <a:lnTo>
                      <a:pt x="80" y="65"/>
                    </a:lnTo>
                    <a:lnTo>
                      <a:pt x="60" y="115"/>
                    </a:lnTo>
                    <a:lnTo>
                      <a:pt x="42" y="171"/>
                    </a:lnTo>
                    <a:lnTo>
                      <a:pt x="24" y="226"/>
                    </a:lnTo>
                    <a:lnTo>
                      <a:pt x="0" y="3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4"/>
              <p:cNvSpPr>
                <a:spLocks/>
              </p:cNvSpPr>
              <p:nvPr/>
            </p:nvSpPr>
            <p:spPr bwMode="auto">
              <a:xfrm>
                <a:off x="2806" y="3093"/>
                <a:ext cx="340" cy="157"/>
              </a:xfrm>
              <a:custGeom>
                <a:avLst/>
                <a:gdLst>
                  <a:gd name="T0" fmla="*/ 0 w 680"/>
                  <a:gd name="T1" fmla="*/ 26 h 314"/>
                  <a:gd name="T2" fmla="*/ 2 w 680"/>
                  <a:gd name="T3" fmla="*/ 8 h 314"/>
                  <a:gd name="T4" fmla="*/ 6 w 680"/>
                  <a:gd name="T5" fmla="*/ 7 h 314"/>
                  <a:gd name="T6" fmla="*/ 12 w 680"/>
                  <a:gd name="T7" fmla="*/ 5 h 314"/>
                  <a:gd name="T8" fmla="*/ 19 w 680"/>
                  <a:gd name="T9" fmla="*/ 3 h 314"/>
                  <a:gd name="T10" fmla="*/ 28 w 680"/>
                  <a:gd name="T11" fmla="*/ 1 h 314"/>
                  <a:gd name="T12" fmla="*/ 39 w 680"/>
                  <a:gd name="T13" fmla="*/ 0 h 314"/>
                  <a:gd name="T14" fmla="*/ 66 w 680"/>
                  <a:gd name="T15" fmla="*/ 2 h 314"/>
                  <a:gd name="T16" fmla="*/ 80 w 680"/>
                  <a:gd name="T17" fmla="*/ 4 h 314"/>
                  <a:gd name="T18" fmla="*/ 94 w 680"/>
                  <a:gd name="T19" fmla="*/ 8 h 314"/>
                  <a:gd name="T20" fmla="*/ 101 w 680"/>
                  <a:gd name="T21" fmla="*/ 10 h 314"/>
                  <a:gd name="T22" fmla="*/ 107 w 680"/>
                  <a:gd name="T23" fmla="*/ 12 h 314"/>
                  <a:gd name="T24" fmla="*/ 113 w 680"/>
                  <a:gd name="T25" fmla="*/ 14 h 314"/>
                  <a:gd name="T26" fmla="*/ 118 w 680"/>
                  <a:gd name="T27" fmla="*/ 16 h 314"/>
                  <a:gd name="T28" fmla="*/ 124 w 680"/>
                  <a:gd name="T29" fmla="*/ 19 h 314"/>
                  <a:gd name="T30" fmla="*/ 129 w 680"/>
                  <a:gd name="T31" fmla="*/ 21 h 314"/>
                  <a:gd name="T32" fmla="*/ 134 w 680"/>
                  <a:gd name="T33" fmla="*/ 24 h 314"/>
                  <a:gd name="T34" fmla="*/ 138 w 680"/>
                  <a:gd name="T35" fmla="*/ 26 h 314"/>
                  <a:gd name="T36" fmla="*/ 142 w 680"/>
                  <a:gd name="T37" fmla="*/ 29 h 314"/>
                  <a:gd name="T38" fmla="*/ 146 w 680"/>
                  <a:gd name="T39" fmla="*/ 31 h 314"/>
                  <a:gd name="T40" fmla="*/ 152 w 680"/>
                  <a:gd name="T41" fmla="*/ 35 h 314"/>
                  <a:gd name="T42" fmla="*/ 160 w 680"/>
                  <a:gd name="T43" fmla="*/ 44 h 314"/>
                  <a:gd name="T44" fmla="*/ 166 w 680"/>
                  <a:gd name="T45" fmla="*/ 52 h 314"/>
                  <a:gd name="T46" fmla="*/ 170 w 680"/>
                  <a:gd name="T47" fmla="*/ 60 h 314"/>
                  <a:gd name="T48" fmla="*/ 160 w 680"/>
                  <a:gd name="T49" fmla="*/ 79 h 314"/>
                  <a:gd name="T50" fmla="*/ 154 w 680"/>
                  <a:gd name="T51" fmla="*/ 63 h 314"/>
                  <a:gd name="T52" fmla="*/ 141 w 680"/>
                  <a:gd name="T53" fmla="*/ 59 h 314"/>
                  <a:gd name="T54" fmla="*/ 132 w 680"/>
                  <a:gd name="T55" fmla="*/ 39 h 314"/>
                  <a:gd name="T56" fmla="*/ 114 w 680"/>
                  <a:gd name="T57" fmla="*/ 41 h 314"/>
                  <a:gd name="T58" fmla="*/ 103 w 680"/>
                  <a:gd name="T59" fmla="*/ 26 h 314"/>
                  <a:gd name="T60" fmla="*/ 84 w 680"/>
                  <a:gd name="T61" fmla="*/ 28 h 314"/>
                  <a:gd name="T62" fmla="*/ 71 w 680"/>
                  <a:gd name="T63" fmla="*/ 17 h 314"/>
                  <a:gd name="T64" fmla="*/ 52 w 680"/>
                  <a:gd name="T65" fmla="*/ 22 h 314"/>
                  <a:gd name="T66" fmla="*/ 37 w 680"/>
                  <a:gd name="T67" fmla="*/ 11 h 314"/>
                  <a:gd name="T68" fmla="*/ 22 w 680"/>
                  <a:gd name="T69" fmla="*/ 22 h 314"/>
                  <a:gd name="T70" fmla="*/ 0 w 680"/>
                  <a:gd name="T71" fmla="*/ 26 h 314"/>
                  <a:gd name="T72" fmla="*/ 0 w 680"/>
                  <a:gd name="T73" fmla="*/ 26 h 31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80"/>
                  <a:gd name="T112" fmla="*/ 0 h 314"/>
                  <a:gd name="T113" fmla="*/ 680 w 680"/>
                  <a:gd name="T114" fmla="*/ 314 h 31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80" h="314">
                    <a:moveTo>
                      <a:pt x="0" y="102"/>
                    </a:moveTo>
                    <a:lnTo>
                      <a:pt x="7" y="32"/>
                    </a:lnTo>
                    <a:lnTo>
                      <a:pt x="24" y="25"/>
                    </a:lnTo>
                    <a:lnTo>
                      <a:pt x="45" y="18"/>
                    </a:lnTo>
                    <a:lnTo>
                      <a:pt x="73" y="11"/>
                    </a:lnTo>
                    <a:lnTo>
                      <a:pt x="110" y="4"/>
                    </a:lnTo>
                    <a:lnTo>
                      <a:pt x="154" y="0"/>
                    </a:lnTo>
                    <a:lnTo>
                      <a:pt x="261" y="6"/>
                    </a:lnTo>
                    <a:lnTo>
                      <a:pt x="320" y="15"/>
                    </a:lnTo>
                    <a:lnTo>
                      <a:pt x="375" y="29"/>
                    </a:lnTo>
                    <a:lnTo>
                      <a:pt x="401" y="37"/>
                    </a:lnTo>
                    <a:lnTo>
                      <a:pt x="426" y="45"/>
                    </a:lnTo>
                    <a:lnTo>
                      <a:pt x="450" y="54"/>
                    </a:lnTo>
                    <a:lnTo>
                      <a:pt x="472" y="64"/>
                    </a:lnTo>
                    <a:lnTo>
                      <a:pt x="494" y="73"/>
                    </a:lnTo>
                    <a:lnTo>
                      <a:pt x="514" y="83"/>
                    </a:lnTo>
                    <a:lnTo>
                      <a:pt x="533" y="93"/>
                    </a:lnTo>
                    <a:lnTo>
                      <a:pt x="550" y="102"/>
                    </a:lnTo>
                    <a:lnTo>
                      <a:pt x="566" y="113"/>
                    </a:lnTo>
                    <a:lnTo>
                      <a:pt x="581" y="123"/>
                    </a:lnTo>
                    <a:lnTo>
                      <a:pt x="605" y="140"/>
                    </a:lnTo>
                    <a:lnTo>
                      <a:pt x="639" y="176"/>
                    </a:lnTo>
                    <a:lnTo>
                      <a:pt x="663" y="207"/>
                    </a:lnTo>
                    <a:lnTo>
                      <a:pt x="680" y="239"/>
                    </a:lnTo>
                    <a:lnTo>
                      <a:pt x="639" y="314"/>
                    </a:lnTo>
                    <a:lnTo>
                      <a:pt x="614" y="251"/>
                    </a:lnTo>
                    <a:lnTo>
                      <a:pt x="562" y="233"/>
                    </a:lnTo>
                    <a:lnTo>
                      <a:pt x="528" y="154"/>
                    </a:lnTo>
                    <a:lnTo>
                      <a:pt x="454" y="164"/>
                    </a:lnTo>
                    <a:lnTo>
                      <a:pt x="412" y="102"/>
                    </a:lnTo>
                    <a:lnTo>
                      <a:pt x="333" y="111"/>
                    </a:lnTo>
                    <a:lnTo>
                      <a:pt x="284" y="65"/>
                    </a:lnTo>
                    <a:lnTo>
                      <a:pt x="208" y="85"/>
                    </a:lnTo>
                    <a:lnTo>
                      <a:pt x="146" y="44"/>
                    </a:lnTo>
                    <a:lnTo>
                      <a:pt x="85" y="85"/>
                    </a:lnTo>
                    <a:lnTo>
                      <a:pt x="0" y="1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5"/>
              <p:cNvSpPr>
                <a:spLocks/>
              </p:cNvSpPr>
              <p:nvPr/>
            </p:nvSpPr>
            <p:spPr bwMode="auto">
              <a:xfrm>
                <a:off x="2802" y="3245"/>
                <a:ext cx="55" cy="136"/>
              </a:xfrm>
              <a:custGeom>
                <a:avLst/>
                <a:gdLst>
                  <a:gd name="T0" fmla="*/ 0 w 109"/>
                  <a:gd name="T1" fmla="*/ 68 h 272"/>
                  <a:gd name="T2" fmla="*/ 3 w 109"/>
                  <a:gd name="T3" fmla="*/ 48 h 272"/>
                  <a:gd name="T4" fmla="*/ 5 w 109"/>
                  <a:gd name="T5" fmla="*/ 31 h 272"/>
                  <a:gd name="T6" fmla="*/ 9 w 109"/>
                  <a:gd name="T7" fmla="*/ 17 h 272"/>
                  <a:gd name="T8" fmla="*/ 10 w 109"/>
                  <a:gd name="T9" fmla="*/ 12 h 272"/>
                  <a:gd name="T10" fmla="*/ 13 w 109"/>
                  <a:gd name="T11" fmla="*/ 8 h 272"/>
                  <a:gd name="T12" fmla="*/ 18 w 109"/>
                  <a:gd name="T13" fmla="*/ 3 h 272"/>
                  <a:gd name="T14" fmla="*/ 21 w 109"/>
                  <a:gd name="T15" fmla="*/ 1 h 272"/>
                  <a:gd name="T16" fmla="*/ 23 w 109"/>
                  <a:gd name="T17" fmla="*/ 0 h 272"/>
                  <a:gd name="T18" fmla="*/ 28 w 109"/>
                  <a:gd name="T19" fmla="*/ 26 h 272"/>
                  <a:gd name="T20" fmla="*/ 27 w 109"/>
                  <a:gd name="T21" fmla="*/ 42 h 272"/>
                  <a:gd name="T22" fmla="*/ 25 w 109"/>
                  <a:gd name="T23" fmla="*/ 56 h 272"/>
                  <a:gd name="T24" fmla="*/ 22 w 109"/>
                  <a:gd name="T25" fmla="*/ 68 h 272"/>
                  <a:gd name="T26" fmla="*/ 0 w 109"/>
                  <a:gd name="T27" fmla="*/ 68 h 272"/>
                  <a:gd name="T28" fmla="*/ 0 w 109"/>
                  <a:gd name="T29" fmla="*/ 68 h 2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9"/>
                  <a:gd name="T46" fmla="*/ 0 h 272"/>
                  <a:gd name="T47" fmla="*/ 109 w 109"/>
                  <a:gd name="T48" fmla="*/ 272 h 27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9" h="272">
                    <a:moveTo>
                      <a:pt x="0" y="271"/>
                    </a:moveTo>
                    <a:lnTo>
                      <a:pt x="9" y="189"/>
                    </a:lnTo>
                    <a:lnTo>
                      <a:pt x="19" y="122"/>
                    </a:lnTo>
                    <a:lnTo>
                      <a:pt x="33" y="66"/>
                    </a:lnTo>
                    <a:lnTo>
                      <a:pt x="40" y="47"/>
                    </a:lnTo>
                    <a:lnTo>
                      <a:pt x="49" y="32"/>
                    </a:lnTo>
                    <a:lnTo>
                      <a:pt x="69" y="12"/>
                    </a:lnTo>
                    <a:lnTo>
                      <a:pt x="84" y="2"/>
                    </a:lnTo>
                    <a:lnTo>
                      <a:pt x="89" y="0"/>
                    </a:lnTo>
                    <a:lnTo>
                      <a:pt x="109" y="101"/>
                    </a:lnTo>
                    <a:lnTo>
                      <a:pt x="106" y="168"/>
                    </a:lnTo>
                    <a:lnTo>
                      <a:pt x="98" y="221"/>
                    </a:lnTo>
                    <a:lnTo>
                      <a:pt x="85" y="272"/>
                    </a:lnTo>
                    <a:lnTo>
                      <a:pt x="0" y="2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pic>
        <p:nvPicPr>
          <p:cNvPr id="16" name="Picture 16" descr="ag00362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743200"/>
            <a:ext cx="695325"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17"/>
          <p:cNvSpPr txBox="1">
            <a:spLocks noChangeArrowheads="1"/>
          </p:cNvSpPr>
          <p:nvPr/>
        </p:nvSpPr>
        <p:spPr bwMode="auto">
          <a:xfrm>
            <a:off x="5101722" y="3200400"/>
            <a:ext cx="3682419"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b="1">
                <a:solidFill>
                  <a:schemeClr val="tx1"/>
                </a:solidFill>
                <a:latin typeface="Lucida Console" pitchFamily="49" charset="0"/>
                <a:ea typeface="MS PGothic" pitchFamily="34" charset="-128"/>
              </a:defRPr>
            </a:lvl1pPr>
            <a:lvl2pPr marL="742950" indent="-285750" eaLnBrk="0" hangingPunct="0">
              <a:defRPr sz="3600" b="1">
                <a:solidFill>
                  <a:schemeClr val="tx1"/>
                </a:solidFill>
                <a:latin typeface="Lucida Console" pitchFamily="49" charset="0"/>
                <a:ea typeface="MS PGothic" pitchFamily="34" charset="-128"/>
              </a:defRPr>
            </a:lvl2pPr>
            <a:lvl3pPr marL="1143000" indent="-228600" eaLnBrk="0" hangingPunct="0">
              <a:defRPr sz="3600" b="1">
                <a:solidFill>
                  <a:schemeClr val="tx1"/>
                </a:solidFill>
                <a:latin typeface="Lucida Console" pitchFamily="49" charset="0"/>
                <a:ea typeface="MS PGothic" pitchFamily="34" charset="-128"/>
              </a:defRPr>
            </a:lvl3pPr>
            <a:lvl4pPr marL="1600200" indent="-228600" eaLnBrk="0" hangingPunct="0">
              <a:defRPr sz="3600" b="1">
                <a:solidFill>
                  <a:schemeClr val="tx1"/>
                </a:solidFill>
                <a:latin typeface="Lucida Console" pitchFamily="49" charset="0"/>
                <a:ea typeface="MS PGothic" pitchFamily="34" charset="-128"/>
              </a:defRPr>
            </a:lvl4pPr>
            <a:lvl5pPr marL="2057400" indent="-228600" eaLnBrk="0" hangingPunct="0">
              <a:defRPr sz="3600" b="1">
                <a:solidFill>
                  <a:schemeClr val="tx1"/>
                </a:solidFill>
                <a:latin typeface="Lucida Console" pitchFamily="49" charset="0"/>
                <a:ea typeface="MS PGothic" pitchFamily="34" charset="-128"/>
              </a:defRPr>
            </a:lvl5pPr>
            <a:lvl6pPr marL="2514600" indent="-228600" eaLnBrk="0" fontAlgn="base" hangingPunct="0">
              <a:spcBef>
                <a:spcPct val="0"/>
              </a:spcBef>
              <a:spcAft>
                <a:spcPct val="0"/>
              </a:spcAft>
              <a:defRPr sz="3600" b="1">
                <a:solidFill>
                  <a:schemeClr val="tx1"/>
                </a:solidFill>
                <a:latin typeface="Lucida Console" pitchFamily="49" charset="0"/>
                <a:ea typeface="MS PGothic" pitchFamily="34" charset="-128"/>
              </a:defRPr>
            </a:lvl6pPr>
            <a:lvl7pPr marL="2971800" indent="-228600" eaLnBrk="0" fontAlgn="base" hangingPunct="0">
              <a:spcBef>
                <a:spcPct val="0"/>
              </a:spcBef>
              <a:spcAft>
                <a:spcPct val="0"/>
              </a:spcAft>
              <a:defRPr sz="3600" b="1">
                <a:solidFill>
                  <a:schemeClr val="tx1"/>
                </a:solidFill>
                <a:latin typeface="Lucida Console" pitchFamily="49" charset="0"/>
                <a:ea typeface="MS PGothic" pitchFamily="34" charset="-128"/>
              </a:defRPr>
            </a:lvl7pPr>
            <a:lvl8pPr marL="3429000" indent="-228600" eaLnBrk="0" fontAlgn="base" hangingPunct="0">
              <a:spcBef>
                <a:spcPct val="0"/>
              </a:spcBef>
              <a:spcAft>
                <a:spcPct val="0"/>
              </a:spcAft>
              <a:defRPr sz="3600" b="1">
                <a:solidFill>
                  <a:schemeClr val="tx1"/>
                </a:solidFill>
                <a:latin typeface="Lucida Console" pitchFamily="49" charset="0"/>
                <a:ea typeface="MS PGothic" pitchFamily="34" charset="-128"/>
              </a:defRPr>
            </a:lvl8pPr>
            <a:lvl9pPr marL="3886200" indent="-228600" eaLnBrk="0" fontAlgn="base" hangingPunct="0">
              <a:spcBef>
                <a:spcPct val="0"/>
              </a:spcBef>
              <a:spcAft>
                <a:spcPct val="0"/>
              </a:spcAft>
              <a:defRPr sz="3600" b="1">
                <a:solidFill>
                  <a:schemeClr val="tx1"/>
                </a:solidFill>
                <a:latin typeface="Lucida Console" pitchFamily="49" charset="0"/>
                <a:ea typeface="MS PGothic" pitchFamily="34" charset="-128"/>
              </a:defRPr>
            </a:lvl9pPr>
          </a:lstStyle>
          <a:p>
            <a:pPr algn="ctr"/>
            <a:r>
              <a:rPr lang="en-US" sz="2400" dirty="0">
                <a:latin typeface="Times New Roman" pitchFamily="18" charset="0"/>
              </a:rPr>
              <a:t>Action:  earth pulls on you</a:t>
            </a:r>
          </a:p>
        </p:txBody>
      </p:sp>
      <p:sp>
        <p:nvSpPr>
          <p:cNvPr id="18" name="Text Box 18"/>
          <p:cNvSpPr txBox="1">
            <a:spLocks noChangeArrowheads="1"/>
          </p:cNvSpPr>
          <p:nvPr/>
        </p:nvSpPr>
        <p:spPr bwMode="auto">
          <a:xfrm>
            <a:off x="5099313" y="6019800"/>
            <a:ext cx="3852337"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b="1">
                <a:solidFill>
                  <a:schemeClr val="tx1"/>
                </a:solidFill>
                <a:latin typeface="Lucida Console" pitchFamily="49" charset="0"/>
                <a:ea typeface="MS PGothic" pitchFamily="34" charset="-128"/>
              </a:defRPr>
            </a:lvl1pPr>
            <a:lvl2pPr marL="742950" indent="-285750" eaLnBrk="0" hangingPunct="0">
              <a:defRPr sz="3600" b="1">
                <a:solidFill>
                  <a:schemeClr val="tx1"/>
                </a:solidFill>
                <a:latin typeface="Lucida Console" pitchFamily="49" charset="0"/>
                <a:ea typeface="MS PGothic" pitchFamily="34" charset="-128"/>
              </a:defRPr>
            </a:lvl2pPr>
            <a:lvl3pPr marL="1143000" indent="-228600" eaLnBrk="0" hangingPunct="0">
              <a:defRPr sz="3600" b="1">
                <a:solidFill>
                  <a:schemeClr val="tx1"/>
                </a:solidFill>
                <a:latin typeface="Lucida Console" pitchFamily="49" charset="0"/>
                <a:ea typeface="MS PGothic" pitchFamily="34" charset="-128"/>
              </a:defRPr>
            </a:lvl3pPr>
            <a:lvl4pPr marL="1600200" indent="-228600" eaLnBrk="0" hangingPunct="0">
              <a:defRPr sz="3600" b="1">
                <a:solidFill>
                  <a:schemeClr val="tx1"/>
                </a:solidFill>
                <a:latin typeface="Lucida Console" pitchFamily="49" charset="0"/>
                <a:ea typeface="MS PGothic" pitchFamily="34" charset="-128"/>
              </a:defRPr>
            </a:lvl4pPr>
            <a:lvl5pPr marL="2057400" indent="-228600" eaLnBrk="0" hangingPunct="0">
              <a:defRPr sz="3600" b="1">
                <a:solidFill>
                  <a:schemeClr val="tx1"/>
                </a:solidFill>
                <a:latin typeface="Lucida Console" pitchFamily="49" charset="0"/>
                <a:ea typeface="MS PGothic" pitchFamily="34" charset="-128"/>
              </a:defRPr>
            </a:lvl5pPr>
            <a:lvl6pPr marL="2514600" indent="-228600" eaLnBrk="0" fontAlgn="base" hangingPunct="0">
              <a:spcBef>
                <a:spcPct val="0"/>
              </a:spcBef>
              <a:spcAft>
                <a:spcPct val="0"/>
              </a:spcAft>
              <a:defRPr sz="3600" b="1">
                <a:solidFill>
                  <a:schemeClr val="tx1"/>
                </a:solidFill>
                <a:latin typeface="Lucida Console" pitchFamily="49" charset="0"/>
                <a:ea typeface="MS PGothic" pitchFamily="34" charset="-128"/>
              </a:defRPr>
            </a:lvl6pPr>
            <a:lvl7pPr marL="2971800" indent="-228600" eaLnBrk="0" fontAlgn="base" hangingPunct="0">
              <a:spcBef>
                <a:spcPct val="0"/>
              </a:spcBef>
              <a:spcAft>
                <a:spcPct val="0"/>
              </a:spcAft>
              <a:defRPr sz="3600" b="1">
                <a:solidFill>
                  <a:schemeClr val="tx1"/>
                </a:solidFill>
                <a:latin typeface="Lucida Console" pitchFamily="49" charset="0"/>
                <a:ea typeface="MS PGothic" pitchFamily="34" charset="-128"/>
              </a:defRPr>
            </a:lvl7pPr>
            <a:lvl8pPr marL="3429000" indent="-228600" eaLnBrk="0" fontAlgn="base" hangingPunct="0">
              <a:spcBef>
                <a:spcPct val="0"/>
              </a:spcBef>
              <a:spcAft>
                <a:spcPct val="0"/>
              </a:spcAft>
              <a:defRPr sz="3600" b="1">
                <a:solidFill>
                  <a:schemeClr val="tx1"/>
                </a:solidFill>
                <a:latin typeface="Lucida Console" pitchFamily="49" charset="0"/>
                <a:ea typeface="MS PGothic" pitchFamily="34" charset="-128"/>
              </a:defRPr>
            </a:lvl8pPr>
            <a:lvl9pPr marL="3886200" indent="-228600" eaLnBrk="0" fontAlgn="base" hangingPunct="0">
              <a:spcBef>
                <a:spcPct val="0"/>
              </a:spcBef>
              <a:spcAft>
                <a:spcPct val="0"/>
              </a:spcAft>
              <a:defRPr sz="3600" b="1">
                <a:solidFill>
                  <a:schemeClr val="tx1"/>
                </a:solidFill>
                <a:latin typeface="Lucida Console" pitchFamily="49" charset="0"/>
                <a:ea typeface="MS PGothic" pitchFamily="34" charset="-128"/>
              </a:defRPr>
            </a:lvl9pPr>
          </a:lstStyle>
          <a:p>
            <a:pPr algn="ctr"/>
            <a:r>
              <a:rPr lang="en-US" sz="2400" dirty="0">
                <a:latin typeface="Times New Roman" pitchFamily="18" charset="0"/>
              </a:rPr>
              <a:t>Reaction:  you pull on earth</a:t>
            </a:r>
          </a:p>
        </p:txBody>
      </p:sp>
      <p:sp>
        <p:nvSpPr>
          <p:cNvPr id="19" name="Line 19"/>
          <p:cNvSpPr>
            <a:spLocks noChangeShapeType="1"/>
          </p:cNvSpPr>
          <p:nvPr/>
        </p:nvSpPr>
        <p:spPr bwMode="auto">
          <a:xfrm>
            <a:off x="4924425" y="3505200"/>
            <a:ext cx="0" cy="427038"/>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endParaRPr lang="en-US"/>
          </a:p>
        </p:txBody>
      </p:sp>
      <p:sp>
        <p:nvSpPr>
          <p:cNvPr id="20" name="Line 20"/>
          <p:cNvSpPr>
            <a:spLocks noChangeShapeType="1"/>
          </p:cNvSpPr>
          <p:nvPr/>
        </p:nvSpPr>
        <p:spPr bwMode="auto">
          <a:xfrm flipV="1">
            <a:off x="4924425" y="6049963"/>
            <a:ext cx="0" cy="427037"/>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endParaRPr lang="en-US"/>
          </a:p>
        </p:txBody>
      </p:sp>
      <p:sp>
        <p:nvSpPr>
          <p:cNvPr id="21" name="Text Box 21"/>
          <p:cNvSpPr txBox="1">
            <a:spLocks noChangeArrowheads="1"/>
          </p:cNvSpPr>
          <p:nvPr/>
        </p:nvSpPr>
        <p:spPr bwMode="auto">
          <a:xfrm>
            <a:off x="1050925" y="5983288"/>
            <a:ext cx="352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3600" b="1">
                <a:solidFill>
                  <a:schemeClr val="tx1"/>
                </a:solidFill>
                <a:latin typeface="Lucida Console" pitchFamily="49" charset="0"/>
                <a:ea typeface="MS PGothic" pitchFamily="34" charset="-128"/>
              </a:defRPr>
            </a:lvl1pPr>
            <a:lvl2pPr marL="742950" indent="-285750" eaLnBrk="0" hangingPunct="0">
              <a:defRPr sz="3600" b="1">
                <a:solidFill>
                  <a:schemeClr val="tx1"/>
                </a:solidFill>
                <a:latin typeface="Lucida Console" pitchFamily="49" charset="0"/>
                <a:ea typeface="MS PGothic" pitchFamily="34" charset="-128"/>
              </a:defRPr>
            </a:lvl2pPr>
            <a:lvl3pPr marL="1143000" indent="-228600" eaLnBrk="0" hangingPunct="0">
              <a:defRPr sz="3600" b="1">
                <a:solidFill>
                  <a:schemeClr val="tx1"/>
                </a:solidFill>
                <a:latin typeface="Lucida Console" pitchFamily="49" charset="0"/>
                <a:ea typeface="MS PGothic" pitchFamily="34" charset="-128"/>
              </a:defRPr>
            </a:lvl3pPr>
            <a:lvl4pPr marL="1600200" indent="-228600" eaLnBrk="0" hangingPunct="0">
              <a:defRPr sz="3600" b="1">
                <a:solidFill>
                  <a:schemeClr val="tx1"/>
                </a:solidFill>
                <a:latin typeface="Lucida Console" pitchFamily="49" charset="0"/>
                <a:ea typeface="MS PGothic" pitchFamily="34" charset="-128"/>
              </a:defRPr>
            </a:lvl4pPr>
            <a:lvl5pPr marL="2057400" indent="-228600" eaLnBrk="0" hangingPunct="0">
              <a:defRPr sz="3600" b="1">
                <a:solidFill>
                  <a:schemeClr val="tx1"/>
                </a:solidFill>
                <a:latin typeface="Lucida Console" pitchFamily="49" charset="0"/>
                <a:ea typeface="MS PGothic" pitchFamily="34" charset="-128"/>
              </a:defRPr>
            </a:lvl5pPr>
            <a:lvl6pPr marL="2514600" indent="-228600" eaLnBrk="0" fontAlgn="base" hangingPunct="0">
              <a:spcBef>
                <a:spcPct val="0"/>
              </a:spcBef>
              <a:spcAft>
                <a:spcPct val="0"/>
              </a:spcAft>
              <a:defRPr sz="3600" b="1">
                <a:solidFill>
                  <a:schemeClr val="tx1"/>
                </a:solidFill>
                <a:latin typeface="Lucida Console" pitchFamily="49" charset="0"/>
                <a:ea typeface="MS PGothic" pitchFamily="34" charset="-128"/>
              </a:defRPr>
            </a:lvl6pPr>
            <a:lvl7pPr marL="2971800" indent="-228600" eaLnBrk="0" fontAlgn="base" hangingPunct="0">
              <a:spcBef>
                <a:spcPct val="0"/>
              </a:spcBef>
              <a:spcAft>
                <a:spcPct val="0"/>
              </a:spcAft>
              <a:defRPr sz="3600" b="1">
                <a:solidFill>
                  <a:schemeClr val="tx1"/>
                </a:solidFill>
                <a:latin typeface="Lucida Console" pitchFamily="49" charset="0"/>
                <a:ea typeface="MS PGothic" pitchFamily="34" charset="-128"/>
              </a:defRPr>
            </a:lvl7pPr>
            <a:lvl8pPr marL="3429000" indent="-228600" eaLnBrk="0" fontAlgn="base" hangingPunct="0">
              <a:spcBef>
                <a:spcPct val="0"/>
              </a:spcBef>
              <a:spcAft>
                <a:spcPct val="0"/>
              </a:spcAft>
              <a:defRPr sz="3600" b="1">
                <a:solidFill>
                  <a:schemeClr val="tx1"/>
                </a:solidFill>
                <a:latin typeface="Lucida Console" pitchFamily="49" charset="0"/>
                <a:ea typeface="MS PGothic" pitchFamily="34" charset="-128"/>
              </a:defRPr>
            </a:lvl8pPr>
            <a:lvl9pPr marL="3886200" indent="-228600" eaLnBrk="0" fontAlgn="base" hangingPunct="0">
              <a:spcBef>
                <a:spcPct val="0"/>
              </a:spcBef>
              <a:spcAft>
                <a:spcPct val="0"/>
              </a:spcAft>
              <a:defRPr sz="3600" b="1">
                <a:solidFill>
                  <a:schemeClr val="tx1"/>
                </a:solidFill>
                <a:latin typeface="Lucida Console" pitchFamily="49" charset="0"/>
                <a:ea typeface="MS PGothic" pitchFamily="34" charset="-128"/>
              </a:defRPr>
            </a:lvl9pPr>
          </a:lstStyle>
          <a:p>
            <a:r>
              <a:rPr lang="en-US" sz="2400" b="0">
                <a:latin typeface="Arial" charset="0"/>
              </a:rPr>
              <a:t>  </a:t>
            </a:r>
          </a:p>
        </p:txBody>
      </p:sp>
      <p:sp>
        <p:nvSpPr>
          <p:cNvPr id="22" name="Text Box 22"/>
          <p:cNvSpPr txBox="1">
            <a:spLocks noChangeArrowheads="1"/>
          </p:cNvSpPr>
          <p:nvPr/>
        </p:nvSpPr>
        <p:spPr bwMode="auto">
          <a:xfrm>
            <a:off x="479425" y="579438"/>
            <a:ext cx="8172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3600" b="1">
                <a:solidFill>
                  <a:schemeClr val="tx1"/>
                </a:solidFill>
                <a:latin typeface="Lucida Console" pitchFamily="49" charset="0"/>
                <a:ea typeface="MS PGothic" pitchFamily="34" charset="-128"/>
              </a:defRPr>
            </a:lvl1pPr>
            <a:lvl2pPr marL="742950" indent="-285750" eaLnBrk="0" hangingPunct="0">
              <a:defRPr sz="3600" b="1">
                <a:solidFill>
                  <a:schemeClr val="tx1"/>
                </a:solidFill>
                <a:latin typeface="Lucida Console" pitchFamily="49" charset="0"/>
                <a:ea typeface="MS PGothic" pitchFamily="34" charset="-128"/>
              </a:defRPr>
            </a:lvl2pPr>
            <a:lvl3pPr marL="1143000" indent="-228600" eaLnBrk="0" hangingPunct="0">
              <a:defRPr sz="3600" b="1">
                <a:solidFill>
                  <a:schemeClr val="tx1"/>
                </a:solidFill>
                <a:latin typeface="Lucida Console" pitchFamily="49" charset="0"/>
                <a:ea typeface="MS PGothic" pitchFamily="34" charset="-128"/>
              </a:defRPr>
            </a:lvl3pPr>
            <a:lvl4pPr marL="1600200" indent="-228600" eaLnBrk="0" hangingPunct="0">
              <a:defRPr sz="3600" b="1">
                <a:solidFill>
                  <a:schemeClr val="tx1"/>
                </a:solidFill>
                <a:latin typeface="Lucida Console" pitchFamily="49" charset="0"/>
                <a:ea typeface="MS PGothic" pitchFamily="34" charset="-128"/>
              </a:defRPr>
            </a:lvl4pPr>
            <a:lvl5pPr marL="2057400" indent="-228600" eaLnBrk="0" hangingPunct="0">
              <a:defRPr sz="3600" b="1">
                <a:solidFill>
                  <a:schemeClr val="tx1"/>
                </a:solidFill>
                <a:latin typeface="Lucida Console" pitchFamily="49" charset="0"/>
                <a:ea typeface="MS PGothic" pitchFamily="34" charset="-128"/>
              </a:defRPr>
            </a:lvl5pPr>
            <a:lvl6pPr marL="2514600" indent="-228600" eaLnBrk="0" fontAlgn="base" hangingPunct="0">
              <a:spcBef>
                <a:spcPct val="0"/>
              </a:spcBef>
              <a:spcAft>
                <a:spcPct val="0"/>
              </a:spcAft>
              <a:defRPr sz="3600" b="1">
                <a:solidFill>
                  <a:schemeClr val="tx1"/>
                </a:solidFill>
                <a:latin typeface="Lucida Console" pitchFamily="49" charset="0"/>
                <a:ea typeface="MS PGothic" pitchFamily="34" charset="-128"/>
              </a:defRPr>
            </a:lvl6pPr>
            <a:lvl7pPr marL="2971800" indent="-228600" eaLnBrk="0" fontAlgn="base" hangingPunct="0">
              <a:spcBef>
                <a:spcPct val="0"/>
              </a:spcBef>
              <a:spcAft>
                <a:spcPct val="0"/>
              </a:spcAft>
              <a:defRPr sz="3600" b="1">
                <a:solidFill>
                  <a:schemeClr val="tx1"/>
                </a:solidFill>
                <a:latin typeface="Lucida Console" pitchFamily="49" charset="0"/>
                <a:ea typeface="MS PGothic" pitchFamily="34" charset="-128"/>
              </a:defRPr>
            </a:lvl7pPr>
            <a:lvl8pPr marL="3429000" indent="-228600" eaLnBrk="0" fontAlgn="base" hangingPunct="0">
              <a:spcBef>
                <a:spcPct val="0"/>
              </a:spcBef>
              <a:spcAft>
                <a:spcPct val="0"/>
              </a:spcAft>
              <a:defRPr sz="3600" b="1">
                <a:solidFill>
                  <a:schemeClr val="tx1"/>
                </a:solidFill>
                <a:latin typeface="Lucida Console" pitchFamily="49" charset="0"/>
                <a:ea typeface="MS PGothic" pitchFamily="34" charset="-128"/>
              </a:defRPr>
            </a:lvl8pPr>
            <a:lvl9pPr marL="3886200" indent="-228600" eaLnBrk="0" fontAlgn="base" hangingPunct="0">
              <a:spcBef>
                <a:spcPct val="0"/>
              </a:spcBef>
              <a:spcAft>
                <a:spcPct val="0"/>
              </a:spcAft>
              <a:defRPr sz="3600" b="1">
                <a:solidFill>
                  <a:schemeClr val="tx1"/>
                </a:solidFill>
                <a:latin typeface="Lucida Console" pitchFamily="49" charset="0"/>
                <a:ea typeface="MS PGothic" pitchFamily="34" charset="-128"/>
              </a:defRPr>
            </a:lvl9pPr>
          </a:lstStyle>
          <a:p>
            <a:r>
              <a:rPr lang="en-US" dirty="0">
                <a:solidFill>
                  <a:srgbClr val="C00000"/>
                </a:solidFill>
                <a:latin typeface="Times New Roman" pitchFamily="18" charset="0"/>
              </a:rPr>
              <a:t>Action and Reaction on Different Masses</a:t>
            </a:r>
          </a:p>
        </p:txBody>
      </p:sp>
      <p:sp>
        <p:nvSpPr>
          <p:cNvPr id="23" name="Text Box 23"/>
          <p:cNvSpPr txBox="1">
            <a:spLocks noChangeArrowheads="1"/>
          </p:cNvSpPr>
          <p:nvPr/>
        </p:nvSpPr>
        <p:spPr bwMode="auto">
          <a:xfrm>
            <a:off x="2209800" y="1549400"/>
            <a:ext cx="5518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3600" b="1">
                <a:solidFill>
                  <a:schemeClr val="tx1"/>
                </a:solidFill>
                <a:latin typeface="Lucida Console" pitchFamily="49" charset="0"/>
                <a:ea typeface="MS PGothic" pitchFamily="34" charset="-128"/>
              </a:defRPr>
            </a:lvl1pPr>
            <a:lvl2pPr marL="742950" indent="-285750" eaLnBrk="0" hangingPunct="0">
              <a:defRPr sz="3600" b="1">
                <a:solidFill>
                  <a:schemeClr val="tx1"/>
                </a:solidFill>
                <a:latin typeface="Lucida Console" pitchFamily="49" charset="0"/>
                <a:ea typeface="MS PGothic" pitchFamily="34" charset="-128"/>
              </a:defRPr>
            </a:lvl2pPr>
            <a:lvl3pPr marL="1143000" indent="-228600" eaLnBrk="0" hangingPunct="0">
              <a:defRPr sz="3600" b="1">
                <a:solidFill>
                  <a:schemeClr val="tx1"/>
                </a:solidFill>
                <a:latin typeface="Lucida Console" pitchFamily="49" charset="0"/>
                <a:ea typeface="MS PGothic" pitchFamily="34" charset="-128"/>
              </a:defRPr>
            </a:lvl3pPr>
            <a:lvl4pPr marL="1600200" indent="-228600" eaLnBrk="0" hangingPunct="0">
              <a:defRPr sz="3600" b="1">
                <a:solidFill>
                  <a:schemeClr val="tx1"/>
                </a:solidFill>
                <a:latin typeface="Lucida Console" pitchFamily="49" charset="0"/>
                <a:ea typeface="MS PGothic" pitchFamily="34" charset="-128"/>
              </a:defRPr>
            </a:lvl4pPr>
            <a:lvl5pPr marL="2057400" indent="-228600" eaLnBrk="0" hangingPunct="0">
              <a:defRPr sz="3600" b="1">
                <a:solidFill>
                  <a:schemeClr val="tx1"/>
                </a:solidFill>
                <a:latin typeface="Lucida Console" pitchFamily="49" charset="0"/>
                <a:ea typeface="MS PGothic" pitchFamily="34" charset="-128"/>
              </a:defRPr>
            </a:lvl5pPr>
            <a:lvl6pPr marL="2514600" indent="-228600" eaLnBrk="0" fontAlgn="base" hangingPunct="0">
              <a:spcBef>
                <a:spcPct val="0"/>
              </a:spcBef>
              <a:spcAft>
                <a:spcPct val="0"/>
              </a:spcAft>
              <a:defRPr sz="3600" b="1">
                <a:solidFill>
                  <a:schemeClr val="tx1"/>
                </a:solidFill>
                <a:latin typeface="Lucida Console" pitchFamily="49" charset="0"/>
                <a:ea typeface="MS PGothic" pitchFamily="34" charset="-128"/>
              </a:defRPr>
            </a:lvl6pPr>
            <a:lvl7pPr marL="2971800" indent="-228600" eaLnBrk="0" fontAlgn="base" hangingPunct="0">
              <a:spcBef>
                <a:spcPct val="0"/>
              </a:spcBef>
              <a:spcAft>
                <a:spcPct val="0"/>
              </a:spcAft>
              <a:defRPr sz="3600" b="1">
                <a:solidFill>
                  <a:schemeClr val="tx1"/>
                </a:solidFill>
                <a:latin typeface="Lucida Console" pitchFamily="49" charset="0"/>
                <a:ea typeface="MS PGothic" pitchFamily="34" charset="-128"/>
              </a:defRPr>
            </a:lvl7pPr>
            <a:lvl8pPr marL="3429000" indent="-228600" eaLnBrk="0" fontAlgn="base" hangingPunct="0">
              <a:spcBef>
                <a:spcPct val="0"/>
              </a:spcBef>
              <a:spcAft>
                <a:spcPct val="0"/>
              </a:spcAft>
              <a:defRPr sz="3600" b="1">
                <a:solidFill>
                  <a:schemeClr val="tx1"/>
                </a:solidFill>
                <a:latin typeface="Lucida Console" pitchFamily="49" charset="0"/>
                <a:ea typeface="MS PGothic" pitchFamily="34" charset="-128"/>
              </a:defRPr>
            </a:lvl8pPr>
            <a:lvl9pPr marL="3886200" indent="-228600" eaLnBrk="0" fontAlgn="base" hangingPunct="0">
              <a:spcBef>
                <a:spcPct val="0"/>
              </a:spcBef>
              <a:spcAft>
                <a:spcPct val="0"/>
              </a:spcAft>
              <a:defRPr sz="3600" b="1">
                <a:solidFill>
                  <a:schemeClr val="tx1"/>
                </a:solidFill>
                <a:latin typeface="Lucida Console" pitchFamily="49" charset="0"/>
                <a:ea typeface="MS PGothic" pitchFamily="34" charset="-128"/>
              </a:defRPr>
            </a:lvl9pPr>
          </a:lstStyle>
          <a:p>
            <a:r>
              <a:rPr lang="en-US" dirty="0">
                <a:solidFill>
                  <a:srgbClr val="C00000"/>
                </a:solidFill>
                <a:latin typeface="Times New Roman" pitchFamily="18" charset="0"/>
              </a:rPr>
              <a:t>Consider you and the earth</a:t>
            </a:r>
          </a:p>
        </p:txBody>
      </p:sp>
    </p:spTree>
    <p:extLst>
      <p:ext uri="{BB962C8B-B14F-4D97-AF65-F5344CB8AC3E}">
        <p14:creationId xmlns:p14="http://schemas.microsoft.com/office/powerpoint/2010/main" val="3720232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dissolv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8"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slide(fromLeft)">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17"/>
                                        </p:tgtEl>
                                        <p:attrNameLst>
                                          <p:attrName>style.visibility</p:attrName>
                                        </p:attrNameLst>
                                      </p:cBhvr>
                                      <p:to>
                                        <p:strVal val="visible"/>
                                      </p:to>
                                    </p:set>
                                  </p:childTnLst>
                                </p:cTn>
                              </p:par>
                            </p:childTnLst>
                          </p:cTn>
                        </p:par>
                        <p:par>
                          <p:cTn id="29" fill="hold">
                            <p:stCondLst>
                              <p:cond delay="500"/>
                            </p:stCondLst>
                            <p:childTnLst>
                              <p:par>
                                <p:cTn id="30" presetID="22" presetClass="entr" presetSubtype="1" fill="hold" grpId="0" nodeType="afterEffect">
                                  <p:stCondLst>
                                    <p:cond delay="2000"/>
                                  </p:stCondLst>
                                  <p:childTnLst>
                                    <p:set>
                                      <p:cBhvr>
                                        <p:cTn id="31" dur="1" fill="hold">
                                          <p:stCondLst>
                                            <p:cond delay="0"/>
                                          </p:stCondLst>
                                        </p:cTn>
                                        <p:tgtEl>
                                          <p:spTgt spid="19"/>
                                        </p:tgtEl>
                                        <p:attrNameLst>
                                          <p:attrName>style.visibility</p:attrName>
                                        </p:attrNameLst>
                                      </p:cBhvr>
                                      <p:to>
                                        <p:strVal val="visible"/>
                                      </p:to>
                                    </p:set>
                                    <p:animEffect transition="in" filter="wipe(up)">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18"/>
                                        </p:tgtEl>
                                        <p:attrNameLst>
                                          <p:attrName>style.visibility</p:attrName>
                                        </p:attrNameLst>
                                      </p:cBhvr>
                                      <p:to>
                                        <p:strVal val="visible"/>
                                      </p:to>
                                    </p:set>
                                  </p:childTnLst>
                                </p:cTn>
                              </p:par>
                            </p:childTnLst>
                          </p:cTn>
                        </p:par>
                        <p:par>
                          <p:cTn id="37" fill="hold">
                            <p:stCondLst>
                              <p:cond delay="500"/>
                            </p:stCondLst>
                            <p:childTnLst>
                              <p:par>
                                <p:cTn id="38" presetID="22" presetClass="entr" presetSubtype="4" fill="hold" grpId="0" nodeType="afterEffect">
                                  <p:stCondLst>
                                    <p:cond delay="2000"/>
                                  </p:stCondLst>
                                  <p:childTnLst>
                                    <p:set>
                                      <p:cBhvr>
                                        <p:cTn id="39" dur="1" fill="hold">
                                          <p:stCondLst>
                                            <p:cond delay="0"/>
                                          </p:stCondLst>
                                        </p:cTn>
                                        <p:tgtEl>
                                          <p:spTgt spid="20"/>
                                        </p:tgtEl>
                                        <p:attrNameLst>
                                          <p:attrName>style.visibility</p:attrName>
                                        </p:attrNameLst>
                                      </p:cBhvr>
                                      <p:to>
                                        <p:strVal val="visible"/>
                                      </p:to>
                                    </p:set>
                                    <p:animEffect transition="in" filter="wipe(down)">
                                      <p:cBhvr>
                                        <p:cTn id="4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autoUpdateAnimBg="0"/>
      <p:bldP spid="18" grpId="0" animBg="1" autoUpdateAnimBg="0"/>
      <p:bldP spid="19" grpId="0" animBg="1"/>
      <p:bldP spid="20" grpId="0" animBg="1"/>
      <p:bldP spid="22" grpId="0" autoUpdateAnimBg="0"/>
      <p:bldP spid="23"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381000"/>
            <a:ext cx="9144000" cy="4495800"/>
            <a:chOff x="0" y="624"/>
            <a:chExt cx="5760" cy="1575"/>
          </a:xfrm>
        </p:grpSpPr>
        <p:pic>
          <p:nvPicPr>
            <p:cNvPr id="3" name="Picture 3" descr="j007621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624"/>
              <a:ext cx="5760" cy="1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bd13659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392" y="1461"/>
              <a:ext cx="2174" cy="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Line 5"/>
          <p:cNvSpPr>
            <a:spLocks noChangeShapeType="1"/>
          </p:cNvSpPr>
          <p:nvPr/>
        </p:nvSpPr>
        <p:spPr bwMode="auto">
          <a:xfrm>
            <a:off x="-76200" y="5029200"/>
            <a:ext cx="922020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solidFill>
                <a:srgbClr val="C00000"/>
              </a:solidFill>
            </a:endParaRPr>
          </a:p>
        </p:txBody>
      </p:sp>
      <p:sp>
        <p:nvSpPr>
          <p:cNvPr id="6" name="Text Box 6"/>
          <p:cNvSpPr txBox="1">
            <a:spLocks noChangeArrowheads="1"/>
          </p:cNvSpPr>
          <p:nvPr/>
        </p:nvSpPr>
        <p:spPr bwMode="auto">
          <a:xfrm>
            <a:off x="4527550" y="5410200"/>
            <a:ext cx="3800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b="1">
                <a:solidFill>
                  <a:schemeClr val="tx1"/>
                </a:solidFill>
                <a:latin typeface="Lucida Console" pitchFamily="49" charset="0"/>
                <a:ea typeface="MS PGothic" pitchFamily="34" charset="-128"/>
              </a:defRPr>
            </a:lvl1pPr>
            <a:lvl2pPr marL="742950" indent="-285750" eaLnBrk="0" hangingPunct="0">
              <a:defRPr sz="3600" b="1">
                <a:solidFill>
                  <a:schemeClr val="tx1"/>
                </a:solidFill>
                <a:latin typeface="Lucida Console" pitchFamily="49" charset="0"/>
                <a:ea typeface="MS PGothic" pitchFamily="34" charset="-128"/>
              </a:defRPr>
            </a:lvl2pPr>
            <a:lvl3pPr marL="1143000" indent="-228600" eaLnBrk="0" hangingPunct="0">
              <a:defRPr sz="3600" b="1">
                <a:solidFill>
                  <a:schemeClr val="tx1"/>
                </a:solidFill>
                <a:latin typeface="Lucida Console" pitchFamily="49" charset="0"/>
                <a:ea typeface="MS PGothic" pitchFamily="34" charset="-128"/>
              </a:defRPr>
            </a:lvl3pPr>
            <a:lvl4pPr marL="1600200" indent="-228600" eaLnBrk="0" hangingPunct="0">
              <a:defRPr sz="3600" b="1">
                <a:solidFill>
                  <a:schemeClr val="tx1"/>
                </a:solidFill>
                <a:latin typeface="Lucida Console" pitchFamily="49" charset="0"/>
                <a:ea typeface="MS PGothic" pitchFamily="34" charset="-128"/>
              </a:defRPr>
            </a:lvl4pPr>
            <a:lvl5pPr marL="2057400" indent="-228600" eaLnBrk="0" hangingPunct="0">
              <a:defRPr sz="3600" b="1">
                <a:solidFill>
                  <a:schemeClr val="tx1"/>
                </a:solidFill>
                <a:latin typeface="Lucida Console" pitchFamily="49" charset="0"/>
                <a:ea typeface="MS PGothic" pitchFamily="34" charset="-128"/>
              </a:defRPr>
            </a:lvl5pPr>
            <a:lvl6pPr marL="2514600" indent="-228600" eaLnBrk="0" fontAlgn="base" hangingPunct="0">
              <a:spcBef>
                <a:spcPct val="0"/>
              </a:spcBef>
              <a:spcAft>
                <a:spcPct val="0"/>
              </a:spcAft>
              <a:defRPr sz="3600" b="1">
                <a:solidFill>
                  <a:schemeClr val="tx1"/>
                </a:solidFill>
                <a:latin typeface="Lucida Console" pitchFamily="49" charset="0"/>
                <a:ea typeface="MS PGothic" pitchFamily="34" charset="-128"/>
              </a:defRPr>
            </a:lvl6pPr>
            <a:lvl7pPr marL="2971800" indent="-228600" eaLnBrk="0" fontAlgn="base" hangingPunct="0">
              <a:spcBef>
                <a:spcPct val="0"/>
              </a:spcBef>
              <a:spcAft>
                <a:spcPct val="0"/>
              </a:spcAft>
              <a:defRPr sz="3600" b="1">
                <a:solidFill>
                  <a:schemeClr val="tx1"/>
                </a:solidFill>
                <a:latin typeface="Lucida Console" pitchFamily="49" charset="0"/>
                <a:ea typeface="MS PGothic" pitchFamily="34" charset="-128"/>
              </a:defRPr>
            </a:lvl7pPr>
            <a:lvl8pPr marL="3429000" indent="-228600" eaLnBrk="0" fontAlgn="base" hangingPunct="0">
              <a:spcBef>
                <a:spcPct val="0"/>
              </a:spcBef>
              <a:spcAft>
                <a:spcPct val="0"/>
              </a:spcAft>
              <a:defRPr sz="3600" b="1">
                <a:solidFill>
                  <a:schemeClr val="tx1"/>
                </a:solidFill>
                <a:latin typeface="Lucida Console" pitchFamily="49" charset="0"/>
                <a:ea typeface="MS PGothic" pitchFamily="34" charset="-128"/>
              </a:defRPr>
            </a:lvl8pPr>
            <a:lvl9pPr marL="3886200" indent="-228600" eaLnBrk="0" fontAlgn="base" hangingPunct="0">
              <a:spcBef>
                <a:spcPct val="0"/>
              </a:spcBef>
              <a:spcAft>
                <a:spcPct val="0"/>
              </a:spcAft>
              <a:defRPr sz="3600" b="1">
                <a:solidFill>
                  <a:schemeClr val="tx1"/>
                </a:solidFill>
                <a:latin typeface="Lucida Console" pitchFamily="49" charset="0"/>
                <a:ea typeface="MS PGothic" pitchFamily="34" charset="-128"/>
              </a:defRPr>
            </a:lvl9pPr>
          </a:lstStyle>
          <a:p>
            <a:pPr algn="ctr"/>
            <a:r>
              <a:rPr lang="en-US" sz="2400" dirty="0">
                <a:solidFill>
                  <a:srgbClr val="00B0F0"/>
                </a:solidFill>
                <a:latin typeface="Times New Roman" pitchFamily="18" charset="0"/>
              </a:rPr>
              <a:t>Action:  tire pushes on road</a:t>
            </a:r>
          </a:p>
        </p:txBody>
      </p:sp>
      <p:sp>
        <p:nvSpPr>
          <p:cNvPr id="7" name="Text Box 7"/>
          <p:cNvSpPr txBox="1">
            <a:spLocks noChangeArrowheads="1"/>
          </p:cNvSpPr>
          <p:nvPr/>
        </p:nvSpPr>
        <p:spPr bwMode="auto">
          <a:xfrm>
            <a:off x="0" y="5562600"/>
            <a:ext cx="4087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b="1">
                <a:solidFill>
                  <a:schemeClr val="tx1"/>
                </a:solidFill>
                <a:latin typeface="Lucida Console" pitchFamily="49" charset="0"/>
                <a:ea typeface="MS PGothic" pitchFamily="34" charset="-128"/>
              </a:defRPr>
            </a:lvl1pPr>
            <a:lvl2pPr marL="742950" indent="-285750" eaLnBrk="0" hangingPunct="0">
              <a:defRPr sz="3600" b="1">
                <a:solidFill>
                  <a:schemeClr val="tx1"/>
                </a:solidFill>
                <a:latin typeface="Lucida Console" pitchFamily="49" charset="0"/>
                <a:ea typeface="MS PGothic" pitchFamily="34" charset="-128"/>
              </a:defRPr>
            </a:lvl2pPr>
            <a:lvl3pPr marL="1143000" indent="-228600" eaLnBrk="0" hangingPunct="0">
              <a:defRPr sz="3600" b="1">
                <a:solidFill>
                  <a:schemeClr val="tx1"/>
                </a:solidFill>
                <a:latin typeface="Lucida Console" pitchFamily="49" charset="0"/>
                <a:ea typeface="MS PGothic" pitchFamily="34" charset="-128"/>
              </a:defRPr>
            </a:lvl3pPr>
            <a:lvl4pPr marL="1600200" indent="-228600" eaLnBrk="0" hangingPunct="0">
              <a:defRPr sz="3600" b="1">
                <a:solidFill>
                  <a:schemeClr val="tx1"/>
                </a:solidFill>
                <a:latin typeface="Lucida Console" pitchFamily="49" charset="0"/>
                <a:ea typeface="MS PGothic" pitchFamily="34" charset="-128"/>
              </a:defRPr>
            </a:lvl4pPr>
            <a:lvl5pPr marL="2057400" indent="-228600" eaLnBrk="0" hangingPunct="0">
              <a:defRPr sz="3600" b="1">
                <a:solidFill>
                  <a:schemeClr val="tx1"/>
                </a:solidFill>
                <a:latin typeface="Lucida Console" pitchFamily="49" charset="0"/>
                <a:ea typeface="MS PGothic" pitchFamily="34" charset="-128"/>
              </a:defRPr>
            </a:lvl5pPr>
            <a:lvl6pPr marL="2514600" indent="-228600" eaLnBrk="0" fontAlgn="base" hangingPunct="0">
              <a:spcBef>
                <a:spcPct val="0"/>
              </a:spcBef>
              <a:spcAft>
                <a:spcPct val="0"/>
              </a:spcAft>
              <a:defRPr sz="3600" b="1">
                <a:solidFill>
                  <a:schemeClr val="tx1"/>
                </a:solidFill>
                <a:latin typeface="Lucida Console" pitchFamily="49" charset="0"/>
                <a:ea typeface="MS PGothic" pitchFamily="34" charset="-128"/>
              </a:defRPr>
            </a:lvl6pPr>
            <a:lvl7pPr marL="2971800" indent="-228600" eaLnBrk="0" fontAlgn="base" hangingPunct="0">
              <a:spcBef>
                <a:spcPct val="0"/>
              </a:spcBef>
              <a:spcAft>
                <a:spcPct val="0"/>
              </a:spcAft>
              <a:defRPr sz="3600" b="1">
                <a:solidFill>
                  <a:schemeClr val="tx1"/>
                </a:solidFill>
                <a:latin typeface="Lucida Console" pitchFamily="49" charset="0"/>
                <a:ea typeface="MS PGothic" pitchFamily="34" charset="-128"/>
              </a:defRPr>
            </a:lvl7pPr>
            <a:lvl8pPr marL="3429000" indent="-228600" eaLnBrk="0" fontAlgn="base" hangingPunct="0">
              <a:spcBef>
                <a:spcPct val="0"/>
              </a:spcBef>
              <a:spcAft>
                <a:spcPct val="0"/>
              </a:spcAft>
              <a:defRPr sz="3600" b="1">
                <a:solidFill>
                  <a:schemeClr val="tx1"/>
                </a:solidFill>
                <a:latin typeface="Lucida Console" pitchFamily="49" charset="0"/>
                <a:ea typeface="MS PGothic" pitchFamily="34" charset="-128"/>
              </a:defRPr>
            </a:lvl8pPr>
            <a:lvl9pPr marL="3886200" indent="-228600" eaLnBrk="0" fontAlgn="base" hangingPunct="0">
              <a:spcBef>
                <a:spcPct val="0"/>
              </a:spcBef>
              <a:spcAft>
                <a:spcPct val="0"/>
              </a:spcAft>
              <a:defRPr sz="3600" b="1">
                <a:solidFill>
                  <a:schemeClr val="tx1"/>
                </a:solidFill>
                <a:latin typeface="Lucida Console" pitchFamily="49" charset="0"/>
                <a:ea typeface="MS PGothic" pitchFamily="34" charset="-128"/>
              </a:defRPr>
            </a:lvl9pPr>
          </a:lstStyle>
          <a:p>
            <a:pPr algn="ctr"/>
            <a:r>
              <a:rPr lang="en-US" sz="2400" dirty="0">
                <a:solidFill>
                  <a:srgbClr val="00B0F0"/>
                </a:solidFill>
                <a:latin typeface="Times New Roman" pitchFamily="18" charset="0"/>
              </a:rPr>
              <a:t>Reaction:  road pushes on tire</a:t>
            </a:r>
          </a:p>
        </p:txBody>
      </p:sp>
      <p:sp>
        <p:nvSpPr>
          <p:cNvPr id="8" name="Line 8"/>
          <p:cNvSpPr>
            <a:spLocks noChangeShapeType="1"/>
          </p:cNvSpPr>
          <p:nvPr/>
        </p:nvSpPr>
        <p:spPr bwMode="auto">
          <a:xfrm>
            <a:off x="3505200" y="4724400"/>
            <a:ext cx="720725" cy="1588"/>
          </a:xfrm>
          <a:prstGeom prst="line">
            <a:avLst/>
          </a:prstGeom>
          <a:ln>
            <a:headEnd/>
            <a:tailEnd type="triangle" w="med" len="med"/>
          </a:ln>
        </p:spPr>
        <p:style>
          <a:lnRef idx="3">
            <a:schemeClr val="accent6"/>
          </a:lnRef>
          <a:fillRef idx="0">
            <a:schemeClr val="accent6"/>
          </a:fillRef>
          <a:effectRef idx="2">
            <a:schemeClr val="accent6"/>
          </a:effectRef>
          <a:fontRef idx="minor">
            <a:schemeClr val="tx1"/>
          </a:fontRef>
        </p:style>
        <p:txBody>
          <a:bodyPr/>
          <a:lstStyle/>
          <a:p>
            <a:endParaRPr lang="en-US">
              <a:solidFill>
                <a:srgbClr val="C00000"/>
              </a:solidFill>
            </a:endParaRPr>
          </a:p>
        </p:txBody>
      </p:sp>
      <p:sp>
        <p:nvSpPr>
          <p:cNvPr id="9" name="Line 9"/>
          <p:cNvSpPr>
            <a:spLocks noChangeShapeType="1"/>
          </p:cNvSpPr>
          <p:nvPr/>
        </p:nvSpPr>
        <p:spPr bwMode="auto">
          <a:xfrm flipH="1">
            <a:off x="5029200" y="4724400"/>
            <a:ext cx="720725" cy="1588"/>
          </a:xfrm>
          <a:prstGeom prst="line">
            <a:avLst/>
          </a:prstGeom>
          <a:ln>
            <a:headEnd/>
            <a:tailEnd type="triangle" w="med" len="med"/>
          </a:ln>
        </p:spPr>
        <p:style>
          <a:lnRef idx="3">
            <a:schemeClr val="accent6"/>
          </a:lnRef>
          <a:fillRef idx="0">
            <a:schemeClr val="accent6"/>
          </a:fillRef>
          <a:effectRef idx="2">
            <a:schemeClr val="accent6"/>
          </a:effectRef>
          <a:fontRef idx="minor">
            <a:schemeClr val="tx1"/>
          </a:fontRef>
        </p:style>
        <p:txBody>
          <a:bodyPr/>
          <a:lstStyle/>
          <a:p>
            <a:endParaRPr lang="en-US">
              <a:solidFill>
                <a:srgbClr val="C00000"/>
              </a:solidFill>
            </a:endParaRPr>
          </a:p>
        </p:txBody>
      </p:sp>
      <p:sp>
        <p:nvSpPr>
          <p:cNvPr id="10" name="Text Box 10"/>
          <p:cNvSpPr txBox="1">
            <a:spLocks noChangeArrowheads="1"/>
          </p:cNvSpPr>
          <p:nvPr/>
        </p:nvSpPr>
        <p:spPr bwMode="auto">
          <a:xfrm>
            <a:off x="746125" y="5221288"/>
            <a:ext cx="436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3600" b="1">
                <a:solidFill>
                  <a:schemeClr val="tx1"/>
                </a:solidFill>
                <a:latin typeface="Lucida Console" pitchFamily="49" charset="0"/>
                <a:ea typeface="MS PGothic" pitchFamily="34" charset="-128"/>
              </a:defRPr>
            </a:lvl1pPr>
            <a:lvl2pPr marL="742950" indent="-285750" eaLnBrk="0" hangingPunct="0">
              <a:defRPr sz="3600" b="1">
                <a:solidFill>
                  <a:schemeClr val="tx1"/>
                </a:solidFill>
                <a:latin typeface="Lucida Console" pitchFamily="49" charset="0"/>
                <a:ea typeface="MS PGothic" pitchFamily="34" charset="-128"/>
              </a:defRPr>
            </a:lvl2pPr>
            <a:lvl3pPr marL="1143000" indent="-228600" eaLnBrk="0" hangingPunct="0">
              <a:defRPr sz="3600" b="1">
                <a:solidFill>
                  <a:schemeClr val="tx1"/>
                </a:solidFill>
                <a:latin typeface="Lucida Console" pitchFamily="49" charset="0"/>
                <a:ea typeface="MS PGothic" pitchFamily="34" charset="-128"/>
              </a:defRPr>
            </a:lvl3pPr>
            <a:lvl4pPr marL="1600200" indent="-228600" eaLnBrk="0" hangingPunct="0">
              <a:defRPr sz="3600" b="1">
                <a:solidFill>
                  <a:schemeClr val="tx1"/>
                </a:solidFill>
                <a:latin typeface="Lucida Console" pitchFamily="49" charset="0"/>
                <a:ea typeface="MS PGothic" pitchFamily="34" charset="-128"/>
              </a:defRPr>
            </a:lvl4pPr>
            <a:lvl5pPr marL="2057400" indent="-228600" eaLnBrk="0" hangingPunct="0">
              <a:defRPr sz="3600" b="1">
                <a:solidFill>
                  <a:schemeClr val="tx1"/>
                </a:solidFill>
                <a:latin typeface="Lucida Console" pitchFamily="49" charset="0"/>
                <a:ea typeface="MS PGothic" pitchFamily="34" charset="-128"/>
              </a:defRPr>
            </a:lvl5pPr>
            <a:lvl6pPr marL="2514600" indent="-228600" eaLnBrk="0" fontAlgn="base" hangingPunct="0">
              <a:spcBef>
                <a:spcPct val="0"/>
              </a:spcBef>
              <a:spcAft>
                <a:spcPct val="0"/>
              </a:spcAft>
              <a:defRPr sz="3600" b="1">
                <a:solidFill>
                  <a:schemeClr val="tx1"/>
                </a:solidFill>
                <a:latin typeface="Lucida Console" pitchFamily="49" charset="0"/>
                <a:ea typeface="MS PGothic" pitchFamily="34" charset="-128"/>
              </a:defRPr>
            </a:lvl6pPr>
            <a:lvl7pPr marL="2971800" indent="-228600" eaLnBrk="0" fontAlgn="base" hangingPunct="0">
              <a:spcBef>
                <a:spcPct val="0"/>
              </a:spcBef>
              <a:spcAft>
                <a:spcPct val="0"/>
              </a:spcAft>
              <a:defRPr sz="3600" b="1">
                <a:solidFill>
                  <a:schemeClr val="tx1"/>
                </a:solidFill>
                <a:latin typeface="Lucida Console" pitchFamily="49" charset="0"/>
                <a:ea typeface="MS PGothic" pitchFamily="34" charset="-128"/>
              </a:defRPr>
            </a:lvl7pPr>
            <a:lvl8pPr marL="3429000" indent="-228600" eaLnBrk="0" fontAlgn="base" hangingPunct="0">
              <a:spcBef>
                <a:spcPct val="0"/>
              </a:spcBef>
              <a:spcAft>
                <a:spcPct val="0"/>
              </a:spcAft>
              <a:defRPr sz="3600" b="1">
                <a:solidFill>
                  <a:schemeClr val="tx1"/>
                </a:solidFill>
                <a:latin typeface="Lucida Console" pitchFamily="49" charset="0"/>
                <a:ea typeface="MS PGothic" pitchFamily="34" charset="-128"/>
              </a:defRPr>
            </a:lvl8pPr>
            <a:lvl9pPr marL="3886200" indent="-228600" eaLnBrk="0" fontAlgn="base" hangingPunct="0">
              <a:spcBef>
                <a:spcPct val="0"/>
              </a:spcBef>
              <a:spcAft>
                <a:spcPct val="0"/>
              </a:spcAft>
              <a:defRPr sz="3600" b="1">
                <a:solidFill>
                  <a:schemeClr val="tx1"/>
                </a:solidFill>
                <a:latin typeface="Lucida Console" pitchFamily="49" charset="0"/>
                <a:ea typeface="MS PGothic" pitchFamily="34" charset="-128"/>
              </a:defRPr>
            </a:lvl9pPr>
          </a:lstStyle>
          <a:p>
            <a:r>
              <a:rPr lang="en-US" sz="2400" b="0">
                <a:solidFill>
                  <a:srgbClr val="C00000"/>
                </a:solidFill>
                <a:latin typeface="Arial" charset="0"/>
              </a:rPr>
              <a:t>   </a:t>
            </a:r>
          </a:p>
        </p:txBody>
      </p:sp>
    </p:spTree>
    <p:extLst>
      <p:ext uri="{BB962C8B-B14F-4D97-AF65-F5344CB8AC3E}">
        <p14:creationId xmlns:p14="http://schemas.microsoft.com/office/powerpoint/2010/main" val="995013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par>
                          <p:cTn id="8" fill="hold">
                            <p:stCondLst>
                              <p:cond delay="500"/>
                            </p:stCondLst>
                            <p:childTnLst>
                              <p:par>
                                <p:cTn id="9" presetID="2" presetClass="entr" presetSubtype="2" fill="hold" nodeType="afterEffect">
                                  <p:stCondLst>
                                    <p:cond delay="10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par>
                          <p:cTn id="18" fill="hold">
                            <p:stCondLst>
                              <p:cond delay="500"/>
                            </p:stCondLst>
                            <p:childTnLst>
                              <p:par>
                                <p:cTn id="19" presetID="22" presetClass="entr" presetSubtype="8" fill="hold" grpId="0" nodeType="afterEffect">
                                  <p:stCondLst>
                                    <p:cond delay="150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up)">
                                      <p:cBhvr>
                                        <p:cTn id="26" dur="500"/>
                                        <p:tgtEl>
                                          <p:spTgt spid="7"/>
                                        </p:tgtEl>
                                      </p:cBhvr>
                                    </p:animEffect>
                                  </p:childTnLst>
                                </p:cTn>
                              </p:par>
                            </p:childTnLst>
                          </p:cTn>
                        </p:par>
                        <p:par>
                          <p:cTn id="27" fill="hold">
                            <p:stCondLst>
                              <p:cond delay="500"/>
                            </p:stCondLst>
                            <p:childTnLst>
                              <p:par>
                                <p:cTn id="28" presetID="22" presetClass="entr" presetSubtype="2" fill="hold" grpId="0" nodeType="afterEffect">
                                  <p:stCondLst>
                                    <p:cond delay="1500"/>
                                  </p:stCondLst>
                                  <p:childTnLst>
                                    <p:set>
                                      <p:cBhvr>
                                        <p:cTn id="29" dur="1" fill="hold">
                                          <p:stCondLst>
                                            <p:cond delay="0"/>
                                          </p:stCondLst>
                                        </p:cTn>
                                        <p:tgtEl>
                                          <p:spTgt spid="9"/>
                                        </p:tgtEl>
                                        <p:attrNameLst>
                                          <p:attrName>style.visibility</p:attrName>
                                        </p:attrNameLst>
                                      </p:cBhvr>
                                      <p:to>
                                        <p:strVal val="visible"/>
                                      </p:to>
                                    </p:set>
                                    <p:animEffect transition="in" filter="wipe(right)">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utoUpdateAnimBg="0"/>
      <p:bldP spid="7" grpId="0" autoUpdateAnimBg="0"/>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2" name="Picture 2" descr="ag00432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939800"/>
            <a:ext cx="4724400"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descr="j009573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60525" y="3733800"/>
            <a:ext cx="239553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4"/>
          <p:cNvSpPr txBox="1">
            <a:spLocks noChangeArrowheads="1"/>
          </p:cNvSpPr>
          <p:nvPr/>
        </p:nvSpPr>
        <p:spPr bwMode="auto">
          <a:xfrm>
            <a:off x="204824" y="5708073"/>
            <a:ext cx="42763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b="1">
                <a:solidFill>
                  <a:schemeClr val="tx1"/>
                </a:solidFill>
                <a:latin typeface="Lucida Console" pitchFamily="49" charset="0"/>
                <a:ea typeface="MS PGothic" pitchFamily="34" charset="-128"/>
              </a:defRPr>
            </a:lvl1pPr>
            <a:lvl2pPr marL="742950" indent="-285750" eaLnBrk="0" hangingPunct="0">
              <a:defRPr sz="3600" b="1">
                <a:solidFill>
                  <a:schemeClr val="tx1"/>
                </a:solidFill>
                <a:latin typeface="Lucida Console" pitchFamily="49" charset="0"/>
                <a:ea typeface="MS PGothic" pitchFamily="34" charset="-128"/>
              </a:defRPr>
            </a:lvl2pPr>
            <a:lvl3pPr marL="1143000" indent="-228600" eaLnBrk="0" hangingPunct="0">
              <a:defRPr sz="3600" b="1">
                <a:solidFill>
                  <a:schemeClr val="tx1"/>
                </a:solidFill>
                <a:latin typeface="Lucida Console" pitchFamily="49" charset="0"/>
                <a:ea typeface="MS PGothic" pitchFamily="34" charset="-128"/>
              </a:defRPr>
            </a:lvl3pPr>
            <a:lvl4pPr marL="1600200" indent="-228600" eaLnBrk="0" hangingPunct="0">
              <a:defRPr sz="3600" b="1">
                <a:solidFill>
                  <a:schemeClr val="tx1"/>
                </a:solidFill>
                <a:latin typeface="Lucida Console" pitchFamily="49" charset="0"/>
                <a:ea typeface="MS PGothic" pitchFamily="34" charset="-128"/>
              </a:defRPr>
            </a:lvl4pPr>
            <a:lvl5pPr marL="2057400" indent="-228600" eaLnBrk="0" hangingPunct="0">
              <a:defRPr sz="3600" b="1">
                <a:solidFill>
                  <a:schemeClr val="tx1"/>
                </a:solidFill>
                <a:latin typeface="Lucida Console" pitchFamily="49" charset="0"/>
                <a:ea typeface="MS PGothic" pitchFamily="34" charset="-128"/>
              </a:defRPr>
            </a:lvl5pPr>
            <a:lvl6pPr marL="2514600" indent="-228600" eaLnBrk="0" fontAlgn="base" hangingPunct="0">
              <a:spcBef>
                <a:spcPct val="0"/>
              </a:spcBef>
              <a:spcAft>
                <a:spcPct val="0"/>
              </a:spcAft>
              <a:defRPr sz="3600" b="1">
                <a:solidFill>
                  <a:schemeClr val="tx1"/>
                </a:solidFill>
                <a:latin typeface="Lucida Console" pitchFamily="49" charset="0"/>
                <a:ea typeface="MS PGothic" pitchFamily="34" charset="-128"/>
              </a:defRPr>
            </a:lvl6pPr>
            <a:lvl7pPr marL="2971800" indent="-228600" eaLnBrk="0" fontAlgn="base" hangingPunct="0">
              <a:spcBef>
                <a:spcPct val="0"/>
              </a:spcBef>
              <a:spcAft>
                <a:spcPct val="0"/>
              </a:spcAft>
              <a:defRPr sz="3600" b="1">
                <a:solidFill>
                  <a:schemeClr val="tx1"/>
                </a:solidFill>
                <a:latin typeface="Lucida Console" pitchFamily="49" charset="0"/>
                <a:ea typeface="MS PGothic" pitchFamily="34" charset="-128"/>
              </a:defRPr>
            </a:lvl7pPr>
            <a:lvl8pPr marL="3429000" indent="-228600" eaLnBrk="0" fontAlgn="base" hangingPunct="0">
              <a:spcBef>
                <a:spcPct val="0"/>
              </a:spcBef>
              <a:spcAft>
                <a:spcPct val="0"/>
              </a:spcAft>
              <a:defRPr sz="3600" b="1">
                <a:solidFill>
                  <a:schemeClr val="tx1"/>
                </a:solidFill>
                <a:latin typeface="Lucida Console" pitchFamily="49" charset="0"/>
                <a:ea typeface="MS PGothic" pitchFamily="34" charset="-128"/>
              </a:defRPr>
            </a:lvl8pPr>
            <a:lvl9pPr marL="3886200" indent="-228600" eaLnBrk="0" fontAlgn="base" hangingPunct="0">
              <a:spcBef>
                <a:spcPct val="0"/>
              </a:spcBef>
              <a:spcAft>
                <a:spcPct val="0"/>
              </a:spcAft>
              <a:defRPr sz="3600" b="1">
                <a:solidFill>
                  <a:schemeClr val="tx1"/>
                </a:solidFill>
                <a:latin typeface="Lucida Console" pitchFamily="49" charset="0"/>
                <a:ea typeface="MS PGothic" pitchFamily="34" charset="-128"/>
              </a:defRPr>
            </a:lvl9pPr>
          </a:lstStyle>
          <a:p>
            <a:pPr algn="ctr"/>
            <a:r>
              <a:rPr lang="en-US" sz="2400" dirty="0">
                <a:solidFill>
                  <a:srgbClr val="92D050"/>
                </a:solidFill>
                <a:latin typeface="Times New Roman" pitchFamily="18" charset="0"/>
              </a:rPr>
              <a:t>Action:  rocket pushes on gases</a:t>
            </a:r>
          </a:p>
        </p:txBody>
      </p:sp>
      <p:sp>
        <p:nvSpPr>
          <p:cNvPr id="5" name="Text Box 5"/>
          <p:cNvSpPr txBox="1">
            <a:spLocks noChangeArrowheads="1"/>
          </p:cNvSpPr>
          <p:nvPr/>
        </p:nvSpPr>
        <p:spPr bwMode="auto">
          <a:xfrm>
            <a:off x="3213912" y="4724400"/>
            <a:ext cx="43100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b="1">
                <a:solidFill>
                  <a:schemeClr val="tx1"/>
                </a:solidFill>
                <a:latin typeface="Lucida Console" pitchFamily="49" charset="0"/>
                <a:ea typeface="MS PGothic" pitchFamily="34" charset="-128"/>
              </a:defRPr>
            </a:lvl1pPr>
            <a:lvl2pPr marL="742950" indent="-285750" eaLnBrk="0" hangingPunct="0">
              <a:defRPr sz="3600" b="1">
                <a:solidFill>
                  <a:schemeClr val="tx1"/>
                </a:solidFill>
                <a:latin typeface="Lucida Console" pitchFamily="49" charset="0"/>
                <a:ea typeface="MS PGothic" pitchFamily="34" charset="-128"/>
              </a:defRPr>
            </a:lvl2pPr>
            <a:lvl3pPr marL="1143000" indent="-228600" eaLnBrk="0" hangingPunct="0">
              <a:defRPr sz="3600" b="1">
                <a:solidFill>
                  <a:schemeClr val="tx1"/>
                </a:solidFill>
                <a:latin typeface="Lucida Console" pitchFamily="49" charset="0"/>
                <a:ea typeface="MS PGothic" pitchFamily="34" charset="-128"/>
              </a:defRPr>
            </a:lvl3pPr>
            <a:lvl4pPr marL="1600200" indent="-228600" eaLnBrk="0" hangingPunct="0">
              <a:defRPr sz="3600" b="1">
                <a:solidFill>
                  <a:schemeClr val="tx1"/>
                </a:solidFill>
                <a:latin typeface="Lucida Console" pitchFamily="49" charset="0"/>
                <a:ea typeface="MS PGothic" pitchFamily="34" charset="-128"/>
              </a:defRPr>
            </a:lvl4pPr>
            <a:lvl5pPr marL="2057400" indent="-228600" eaLnBrk="0" hangingPunct="0">
              <a:defRPr sz="3600" b="1">
                <a:solidFill>
                  <a:schemeClr val="tx1"/>
                </a:solidFill>
                <a:latin typeface="Lucida Console" pitchFamily="49" charset="0"/>
                <a:ea typeface="MS PGothic" pitchFamily="34" charset="-128"/>
              </a:defRPr>
            </a:lvl5pPr>
            <a:lvl6pPr marL="2514600" indent="-228600" eaLnBrk="0" fontAlgn="base" hangingPunct="0">
              <a:spcBef>
                <a:spcPct val="0"/>
              </a:spcBef>
              <a:spcAft>
                <a:spcPct val="0"/>
              </a:spcAft>
              <a:defRPr sz="3600" b="1">
                <a:solidFill>
                  <a:schemeClr val="tx1"/>
                </a:solidFill>
                <a:latin typeface="Lucida Console" pitchFamily="49" charset="0"/>
                <a:ea typeface="MS PGothic" pitchFamily="34" charset="-128"/>
              </a:defRPr>
            </a:lvl6pPr>
            <a:lvl7pPr marL="2971800" indent="-228600" eaLnBrk="0" fontAlgn="base" hangingPunct="0">
              <a:spcBef>
                <a:spcPct val="0"/>
              </a:spcBef>
              <a:spcAft>
                <a:spcPct val="0"/>
              </a:spcAft>
              <a:defRPr sz="3600" b="1">
                <a:solidFill>
                  <a:schemeClr val="tx1"/>
                </a:solidFill>
                <a:latin typeface="Lucida Console" pitchFamily="49" charset="0"/>
                <a:ea typeface="MS PGothic" pitchFamily="34" charset="-128"/>
              </a:defRPr>
            </a:lvl7pPr>
            <a:lvl8pPr marL="3429000" indent="-228600" eaLnBrk="0" fontAlgn="base" hangingPunct="0">
              <a:spcBef>
                <a:spcPct val="0"/>
              </a:spcBef>
              <a:spcAft>
                <a:spcPct val="0"/>
              </a:spcAft>
              <a:defRPr sz="3600" b="1">
                <a:solidFill>
                  <a:schemeClr val="tx1"/>
                </a:solidFill>
                <a:latin typeface="Lucida Console" pitchFamily="49" charset="0"/>
                <a:ea typeface="MS PGothic" pitchFamily="34" charset="-128"/>
              </a:defRPr>
            </a:lvl8pPr>
            <a:lvl9pPr marL="3886200" indent="-228600" eaLnBrk="0" fontAlgn="base" hangingPunct="0">
              <a:spcBef>
                <a:spcPct val="0"/>
              </a:spcBef>
              <a:spcAft>
                <a:spcPct val="0"/>
              </a:spcAft>
              <a:defRPr sz="3600" b="1">
                <a:solidFill>
                  <a:schemeClr val="tx1"/>
                </a:solidFill>
                <a:latin typeface="Lucida Console" pitchFamily="49" charset="0"/>
                <a:ea typeface="MS PGothic" pitchFamily="34" charset="-128"/>
              </a:defRPr>
            </a:lvl9pPr>
          </a:lstStyle>
          <a:p>
            <a:pPr algn="ctr"/>
            <a:r>
              <a:rPr lang="en-US" sz="2400" dirty="0">
                <a:solidFill>
                  <a:srgbClr val="92D050"/>
                </a:solidFill>
                <a:latin typeface="Times New Roman" pitchFamily="18" charset="0"/>
              </a:rPr>
              <a:t>Reaction:  gases push on rocket</a:t>
            </a:r>
          </a:p>
        </p:txBody>
      </p:sp>
      <p:sp>
        <p:nvSpPr>
          <p:cNvPr id="6" name="Line 6"/>
          <p:cNvSpPr>
            <a:spLocks noChangeShapeType="1"/>
          </p:cNvSpPr>
          <p:nvPr/>
        </p:nvSpPr>
        <p:spPr bwMode="auto">
          <a:xfrm flipH="1">
            <a:off x="833438" y="4800600"/>
            <a:ext cx="1125537" cy="609600"/>
          </a:xfrm>
          <a:prstGeom prst="line">
            <a:avLst/>
          </a:prstGeom>
          <a:noFill/>
          <a:ln w="38100">
            <a:solidFill>
              <a:srgbClr val="3366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 name="Line 7"/>
          <p:cNvSpPr>
            <a:spLocks noChangeShapeType="1"/>
          </p:cNvSpPr>
          <p:nvPr/>
        </p:nvSpPr>
        <p:spPr bwMode="auto">
          <a:xfrm rot="7413788" flipH="1" flipV="1">
            <a:off x="2175669" y="4067969"/>
            <a:ext cx="1125538" cy="609600"/>
          </a:xfrm>
          <a:prstGeom prst="line">
            <a:avLst/>
          </a:prstGeom>
          <a:noFill/>
          <a:ln w="38100">
            <a:solidFill>
              <a:srgbClr val="3366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 name="Text Box 8"/>
          <p:cNvSpPr txBox="1">
            <a:spLocks noChangeArrowheads="1"/>
          </p:cNvSpPr>
          <p:nvPr/>
        </p:nvSpPr>
        <p:spPr bwMode="auto">
          <a:xfrm>
            <a:off x="974725" y="6288088"/>
            <a:ext cx="436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3600" b="1">
                <a:solidFill>
                  <a:schemeClr val="tx1"/>
                </a:solidFill>
                <a:latin typeface="Lucida Console" pitchFamily="49" charset="0"/>
                <a:ea typeface="MS PGothic" pitchFamily="34" charset="-128"/>
              </a:defRPr>
            </a:lvl1pPr>
            <a:lvl2pPr marL="742950" indent="-285750" eaLnBrk="0" hangingPunct="0">
              <a:defRPr sz="3600" b="1">
                <a:solidFill>
                  <a:schemeClr val="tx1"/>
                </a:solidFill>
                <a:latin typeface="Lucida Console" pitchFamily="49" charset="0"/>
                <a:ea typeface="MS PGothic" pitchFamily="34" charset="-128"/>
              </a:defRPr>
            </a:lvl2pPr>
            <a:lvl3pPr marL="1143000" indent="-228600" eaLnBrk="0" hangingPunct="0">
              <a:defRPr sz="3600" b="1">
                <a:solidFill>
                  <a:schemeClr val="tx1"/>
                </a:solidFill>
                <a:latin typeface="Lucida Console" pitchFamily="49" charset="0"/>
                <a:ea typeface="MS PGothic" pitchFamily="34" charset="-128"/>
              </a:defRPr>
            </a:lvl3pPr>
            <a:lvl4pPr marL="1600200" indent="-228600" eaLnBrk="0" hangingPunct="0">
              <a:defRPr sz="3600" b="1">
                <a:solidFill>
                  <a:schemeClr val="tx1"/>
                </a:solidFill>
                <a:latin typeface="Lucida Console" pitchFamily="49" charset="0"/>
                <a:ea typeface="MS PGothic" pitchFamily="34" charset="-128"/>
              </a:defRPr>
            </a:lvl4pPr>
            <a:lvl5pPr marL="2057400" indent="-228600" eaLnBrk="0" hangingPunct="0">
              <a:defRPr sz="3600" b="1">
                <a:solidFill>
                  <a:schemeClr val="tx1"/>
                </a:solidFill>
                <a:latin typeface="Lucida Console" pitchFamily="49" charset="0"/>
                <a:ea typeface="MS PGothic" pitchFamily="34" charset="-128"/>
              </a:defRPr>
            </a:lvl5pPr>
            <a:lvl6pPr marL="2514600" indent="-228600" eaLnBrk="0" fontAlgn="base" hangingPunct="0">
              <a:spcBef>
                <a:spcPct val="0"/>
              </a:spcBef>
              <a:spcAft>
                <a:spcPct val="0"/>
              </a:spcAft>
              <a:defRPr sz="3600" b="1">
                <a:solidFill>
                  <a:schemeClr val="tx1"/>
                </a:solidFill>
                <a:latin typeface="Lucida Console" pitchFamily="49" charset="0"/>
                <a:ea typeface="MS PGothic" pitchFamily="34" charset="-128"/>
              </a:defRPr>
            </a:lvl6pPr>
            <a:lvl7pPr marL="2971800" indent="-228600" eaLnBrk="0" fontAlgn="base" hangingPunct="0">
              <a:spcBef>
                <a:spcPct val="0"/>
              </a:spcBef>
              <a:spcAft>
                <a:spcPct val="0"/>
              </a:spcAft>
              <a:defRPr sz="3600" b="1">
                <a:solidFill>
                  <a:schemeClr val="tx1"/>
                </a:solidFill>
                <a:latin typeface="Lucida Console" pitchFamily="49" charset="0"/>
                <a:ea typeface="MS PGothic" pitchFamily="34" charset="-128"/>
              </a:defRPr>
            </a:lvl7pPr>
            <a:lvl8pPr marL="3429000" indent="-228600" eaLnBrk="0" fontAlgn="base" hangingPunct="0">
              <a:spcBef>
                <a:spcPct val="0"/>
              </a:spcBef>
              <a:spcAft>
                <a:spcPct val="0"/>
              </a:spcAft>
              <a:defRPr sz="3600" b="1">
                <a:solidFill>
                  <a:schemeClr val="tx1"/>
                </a:solidFill>
                <a:latin typeface="Lucida Console" pitchFamily="49" charset="0"/>
                <a:ea typeface="MS PGothic" pitchFamily="34" charset="-128"/>
              </a:defRPr>
            </a:lvl8pPr>
            <a:lvl9pPr marL="3886200" indent="-228600" eaLnBrk="0" fontAlgn="base" hangingPunct="0">
              <a:spcBef>
                <a:spcPct val="0"/>
              </a:spcBef>
              <a:spcAft>
                <a:spcPct val="0"/>
              </a:spcAft>
              <a:defRPr sz="3600" b="1">
                <a:solidFill>
                  <a:schemeClr val="tx1"/>
                </a:solidFill>
                <a:latin typeface="Lucida Console" pitchFamily="49" charset="0"/>
                <a:ea typeface="MS PGothic" pitchFamily="34" charset="-128"/>
              </a:defRPr>
            </a:lvl9pPr>
          </a:lstStyle>
          <a:p>
            <a:r>
              <a:rPr lang="en-US" sz="2400" b="0">
                <a:latin typeface="Arial" charset="0"/>
              </a:rPr>
              <a:t>   </a:t>
            </a:r>
          </a:p>
        </p:txBody>
      </p:sp>
    </p:spTree>
    <p:extLst>
      <p:ext uri="{BB962C8B-B14F-4D97-AF65-F5344CB8AC3E}">
        <p14:creationId xmlns:p14="http://schemas.microsoft.com/office/powerpoint/2010/main" val="1358306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4"/>
                                        </p:tgtEl>
                                        <p:attrNameLst>
                                          <p:attrName>style.visibility</p:attrName>
                                        </p:attrNameLst>
                                      </p:cBhvr>
                                      <p:to>
                                        <p:strVal val="visible"/>
                                      </p:to>
                                    </p:set>
                                  </p:childTnLst>
                                </p:cTn>
                              </p:par>
                            </p:childTnLst>
                          </p:cTn>
                        </p:par>
                        <p:par>
                          <p:cTn id="18" fill="hold">
                            <p:stCondLst>
                              <p:cond delay="500"/>
                            </p:stCondLst>
                            <p:childTnLst>
                              <p:par>
                                <p:cTn id="19" presetID="1" presetClass="entr" presetSubtype="0" fill="hold" grpId="0" nodeType="afterEffect">
                                  <p:stCondLst>
                                    <p:cond delay="1500"/>
                                  </p:stCondLst>
                                  <p:childTnLst>
                                    <p:set>
                                      <p:cBhvr>
                                        <p:cTn id="20" dur="1" fill="hold">
                                          <p:stCondLst>
                                            <p:cond delay="499"/>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5"/>
                                        </p:tgtEl>
                                        <p:attrNameLst>
                                          <p:attrName>style.visibility</p:attrName>
                                        </p:attrNameLst>
                                      </p:cBhvr>
                                      <p:to>
                                        <p:strVal val="visible"/>
                                      </p:to>
                                    </p:set>
                                  </p:childTnLst>
                                </p:cTn>
                              </p:par>
                            </p:childTnLst>
                          </p:cTn>
                        </p:par>
                        <p:par>
                          <p:cTn id="25" fill="hold">
                            <p:stCondLst>
                              <p:cond delay="500"/>
                            </p:stCondLst>
                            <p:childTnLst>
                              <p:par>
                                <p:cTn id="26" presetID="1" presetClass="entr" presetSubtype="0" fill="hold" grpId="0" nodeType="afterEffect">
                                  <p:stCondLst>
                                    <p:cond delay="1500"/>
                                  </p:stCondLst>
                                  <p:childTnLst>
                                    <p:set>
                                      <p:cBhvr>
                                        <p:cTn id="27"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autoUpdateAnimBg="0"/>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effectLst>
                  <a:outerShdw blurRad="38100" dist="38100" dir="2700000" algn="tl">
                    <a:srgbClr val="000000">
                      <a:alpha val="43137"/>
                    </a:srgbClr>
                  </a:outerShdw>
                </a:effectLst>
              </a:rPr>
              <a:t>This will help up remember:</a:t>
            </a:r>
            <a:endParaRPr lang="en-US" b="1" dirty="0">
              <a:effectLst>
                <a:outerShdw blurRad="38100" dist="38100" dir="2700000" algn="tl">
                  <a:srgbClr val="000000">
                    <a:alpha val="43137"/>
                  </a:srgbClr>
                </a:outerShdw>
              </a:effectLst>
            </a:endParaRPr>
          </a:p>
        </p:txBody>
      </p:sp>
      <p:sp>
        <p:nvSpPr>
          <p:cNvPr id="5" name="TextBox 4"/>
          <p:cNvSpPr txBox="1"/>
          <p:nvPr/>
        </p:nvSpPr>
        <p:spPr>
          <a:xfrm>
            <a:off x="685800" y="1417638"/>
            <a:ext cx="5791200" cy="523220"/>
          </a:xfrm>
          <a:prstGeom prst="rect">
            <a:avLst/>
          </a:prstGeom>
          <a:noFill/>
        </p:spPr>
        <p:txBody>
          <a:bodyPr wrap="square" rtlCol="0">
            <a:spAutoFit/>
          </a:bodyPr>
          <a:lstStyle/>
          <a:p>
            <a:r>
              <a:rPr lang="en-US" sz="2800" b="1" dirty="0" smtClean="0">
                <a:hlinkClick r:id="rId2"/>
              </a:rPr>
              <a:t>Newton’s Third Law video clip</a:t>
            </a:r>
            <a:endParaRPr lang="en-US" sz="2800" b="1" dirty="0"/>
          </a:p>
        </p:txBody>
      </p:sp>
      <p:pic>
        <p:nvPicPr>
          <p:cNvPr id="29698" name="Picture 2" descr="http://t3.gstatic.com/images?q=tbn:ANd9GcR_2ar5eavpwtpFV1AuL4Y3MpbOe-4rZadnLCGgrqHTz4YlilpG:quest.nasa.gov/space/teachers/rockets/images/skateboard.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753480"/>
            <a:ext cx="4280760" cy="2176174"/>
          </a:xfrm>
          <a:prstGeom prst="rect">
            <a:avLst/>
          </a:prstGeom>
          <a:noFill/>
          <a:extLst>
            <a:ext uri="{909E8E84-426E-40DD-AFC4-6F175D3DCCD1}">
              <a14:hiddenFill xmlns:a14="http://schemas.microsoft.com/office/drawing/2010/main">
                <a:solidFill>
                  <a:srgbClr val="FFFFFF"/>
                </a:solidFill>
              </a14:hiddenFill>
            </a:ext>
          </a:extLst>
        </p:spPr>
      </p:pic>
      <p:pic>
        <p:nvPicPr>
          <p:cNvPr id="29702" name="Picture 6" descr="http://t2.gstatic.com/images?q=tbn:ANd9GcS39wEKH-xUV9UQ6OpZw5QuWuKf1nRlUv_0zENbs9m7VgysGjLS:images.tutorvista.com/cms/images/39/newtons-third-law-examp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590800"/>
            <a:ext cx="3698873"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51762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dirty="0" smtClean="0">
                <a:effectLst>
                  <a:outerShdw blurRad="38100" dist="38100" dir="2700000" algn="tl">
                    <a:srgbClr val="000000">
                      <a:alpha val="43137"/>
                    </a:srgbClr>
                  </a:outerShdw>
                </a:effectLst>
              </a:rPr>
              <a:t>Speed</a:t>
            </a:r>
            <a:endParaRPr lang="en-US" sz="5400" b="1" dirty="0">
              <a:effectLst>
                <a:outerShdw blurRad="38100" dist="38100" dir="2700000" algn="tl">
                  <a:srgbClr val="000000">
                    <a:alpha val="43137"/>
                  </a:srgbClr>
                </a:outerShdw>
              </a:effectLst>
            </a:endParaRPr>
          </a:p>
        </p:txBody>
      </p:sp>
      <p:sp>
        <p:nvSpPr>
          <p:cNvPr id="3" name="Rectangle 3"/>
          <p:cNvSpPr txBox="1">
            <a:spLocks noChangeArrowheads="1"/>
          </p:cNvSpPr>
          <p:nvPr/>
        </p:nvSpPr>
        <p:spPr>
          <a:xfrm>
            <a:off x="457200" y="1600200"/>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4800" dirty="0" smtClean="0"/>
              <a:t>The rate at which an object moves.</a:t>
            </a:r>
          </a:p>
          <a:p>
            <a:r>
              <a:rPr lang="en-US" sz="4800" dirty="0" smtClean="0"/>
              <a:t>Depends on distance traveled and the time it takes to travel that distance.</a:t>
            </a:r>
          </a:p>
        </p:txBody>
      </p:sp>
      <p:pic>
        <p:nvPicPr>
          <p:cNvPr id="266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1" y="4880403"/>
            <a:ext cx="2971800" cy="1977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7" name="Picture 3" descr="http://t3.gstatic.com/images?q=tbn:ANd9GcTovKWbVcqxrr98onreYpkv0EMLeAOwr32lWDkzrbDUA-oH469m:us.123rf.com/400wm/400/400/blueone/blueone1104/blueone110400568/9400230-close-up-of-car-speed-me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11"/>
            <a:ext cx="3048000" cy="1743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87515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smtClean="0">
                <a:effectLst>
                  <a:outerShdw blurRad="38100" dist="38100" dir="2700000" algn="tl">
                    <a:srgbClr val="000000">
                      <a:alpha val="43137"/>
                    </a:srgbClr>
                  </a:outerShdw>
                </a:effectLst>
              </a:rPr>
              <a:t>Speed Formula</a:t>
            </a:r>
            <a:endParaRPr lang="en-US" sz="6000" b="1" dirty="0">
              <a:effectLst>
                <a:outerShdw blurRad="38100" dist="38100" dir="2700000" algn="tl">
                  <a:srgbClr val="000000">
                    <a:alpha val="43137"/>
                  </a:srgbClr>
                </a:outerShdw>
              </a:effectLst>
            </a:endParaRPr>
          </a:p>
        </p:txBody>
      </p:sp>
      <p:sp>
        <p:nvSpPr>
          <p:cNvPr id="3" name="Rectangle 3"/>
          <p:cNvSpPr txBox="1">
            <a:spLocks noChangeArrowheads="1"/>
          </p:cNvSpPr>
          <p:nvPr/>
        </p:nvSpPr>
        <p:spPr>
          <a:xfrm>
            <a:off x="0" y="1600200"/>
            <a:ext cx="91440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a:p>
            <a:pPr>
              <a:buFontTx/>
              <a:buNone/>
            </a:pPr>
            <a:r>
              <a:rPr lang="en-US" sz="5400" b="1" dirty="0" smtClean="0"/>
              <a:t>Average speed = </a:t>
            </a:r>
            <a:r>
              <a:rPr lang="en-US" sz="5400" b="1" u="sng" dirty="0" smtClean="0"/>
              <a:t>total distance</a:t>
            </a:r>
          </a:p>
          <a:p>
            <a:pPr>
              <a:buFontTx/>
              <a:buNone/>
            </a:pPr>
            <a:r>
              <a:rPr lang="en-US" sz="5400" b="1" dirty="0" smtClean="0"/>
              <a:t>                               total time</a:t>
            </a:r>
            <a:endParaRPr lang="en-US" sz="5400" b="1" dirty="0"/>
          </a:p>
        </p:txBody>
      </p:sp>
      <p:pic>
        <p:nvPicPr>
          <p:cNvPr id="4" name="Picture 4" descr="aniBicyclistGirl"/>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429000"/>
            <a:ext cx="1735138"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07736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smtClean="0">
                <a:effectLst>
                  <a:outerShdw blurRad="38100" dist="38100" dir="2700000" algn="tl">
                    <a:srgbClr val="000000">
                      <a:alpha val="43137"/>
                    </a:srgbClr>
                  </a:outerShdw>
                </a:effectLst>
              </a:rPr>
              <a:t>Velocity</a:t>
            </a:r>
            <a:endParaRPr lang="en-US" sz="6000" b="1" dirty="0">
              <a:effectLst>
                <a:outerShdw blurRad="38100" dist="38100" dir="2700000" algn="tl">
                  <a:srgbClr val="000000">
                    <a:alpha val="43137"/>
                  </a:srgbClr>
                </a:outerShdw>
              </a:effectLst>
            </a:endParaRPr>
          </a:p>
        </p:txBody>
      </p:sp>
      <p:sp>
        <p:nvSpPr>
          <p:cNvPr id="3" name="Rectangle 3"/>
          <p:cNvSpPr txBox="1">
            <a:spLocks noChangeArrowheads="1"/>
          </p:cNvSpPr>
          <p:nvPr/>
        </p:nvSpPr>
        <p:spPr>
          <a:xfrm>
            <a:off x="457200" y="1600200"/>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5400" dirty="0" smtClean="0"/>
              <a:t>The speed of an object in a </a:t>
            </a:r>
            <a:r>
              <a:rPr lang="en-US" sz="5400" b="1" u="sng" dirty="0" smtClean="0"/>
              <a:t>particular direction</a:t>
            </a:r>
          </a:p>
          <a:p>
            <a:pPr>
              <a:buFontTx/>
              <a:buNone/>
            </a:pPr>
            <a:r>
              <a:rPr lang="en-US" sz="5400" dirty="0" smtClean="0">
                <a:solidFill>
                  <a:srgbClr val="FF0066"/>
                </a:solidFill>
              </a:rPr>
              <a:t>***Don’t confuse this with speed…they </a:t>
            </a:r>
            <a:r>
              <a:rPr lang="en-US" sz="5400" b="1" u="sng" dirty="0" smtClean="0">
                <a:solidFill>
                  <a:srgbClr val="FF0066"/>
                </a:solidFill>
              </a:rPr>
              <a:t>don’t</a:t>
            </a:r>
            <a:r>
              <a:rPr lang="en-US" sz="5400" dirty="0" smtClean="0">
                <a:solidFill>
                  <a:srgbClr val="FF0066"/>
                </a:solidFill>
              </a:rPr>
              <a:t> mean the same thing!!</a:t>
            </a:r>
            <a:endParaRPr lang="en-US" sz="5400" dirty="0">
              <a:solidFill>
                <a:srgbClr val="FF0066"/>
              </a:solidFill>
            </a:endParaRPr>
          </a:p>
        </p:txBody>
      </p:sp>
      <p:pic>
        <p:nvPicPr>
          <p:cNvPr id="4" name="Picture 4" descr="aniSoccerBallFlaming"/>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304800"/>
            <a:ext cx="228600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50910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57200" y="609600"/>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4800" dirty="0" smtClean="0"/>
              <a:t>Velocity must </a:t>
            </a:r>
            <a:r>
              <a:rPr lang="en-US" sz="4800" b="1" dirty="0" smtClean="0"/>
              <a:t>ALWAYS</a:t>
            </a:r>
            <a:r>
              <a:rPr lang="en-US" sz="4800" dirty="0" smtClean="0"/>
              <a:t> include a direction</a:t>
            </a:r>
          </a:p>
          <a:p>
            <a:pPr>
              <a:buFontTx/>
              <a:buNone/>
            </a:pPr>
            <a:r>
              <a:rPr lang="en-US" sz="4800" dirty="0" smtClean="0"/>
              <a:t>Ex:  an airplane’s velocity might be 600 km/h </a:t>
            </a:r>
            <a:r>
              <a:rPr lang="en-US" sz="4800" b="1" i="1" u="sng" dirty="0" smtClean="0">
                <a:solidFill>
                  <a:srgbClr val="00FF00"/>
                </a:solidFill>
              </a:rPr>
              <a:t>south</a:t>
            </a:r>
            <a:endParaRPr lang="en-US" sz="4800" b="1" i="1" u="sng" dirty="0">
              <a:solidFill>
                <a:srgbClr val="00FF00"/>
              </a:solidFill>
            </a:endParaRPr>
          </a:p>
        </p:txBody>
      </p:sp>
      <p:pic>
        <p:nvPicPr>
          <p:cNvPr id="3" name="Picture 4" descr="MPj0422418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733800"/>
            <a:ext cx="4191000" cy="281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57942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Watch</a:t>
            </a:r>
            <a:r>
              <a:rPr lang="mr-IN" b="1" dirty="0" smtClean="0">
                <a:effectLst>
                  <a:outerShdw blurRad="38100" dist="38100" dir="2700000" algn="tl">
                    <a:srgbClr val="000000">
                      <a:alpha val="43137"/>
                    </a:srgbClr>
                  </a:outerShdw>
                </a:effectLst>
              </a:rPr>
              <a:t>…</a:t>
            </a:r>
            <a:r>
              <a:rPr lang="en-US" b="1" dirty="0" smtClean="0">
                <a:effectLst>
                  <a:outerShdw blurRad="38100" dist="38100" dir="2700000" algn="tl">
                    <a:srgbClr val="000000">
                      <a:alpha val="43137"/>
                    </a:srgbClr>
                  </a:outerShdw>
                </a:effectLst>
              </a:rPr>
              <a:t>.</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b="1" dirty="0"/>
              <a:t>https://</a:t>
            </a:r>
            <a:r>
              <a:rPr lang="en-US" b="1" dirty="0" err="1"/>
              <a:t>www.youtube.com</a:t>
            </a:r>
            <a:r>
              <a:rPr lang="en-US" b="1" dirty="0"/>
              <a:t>/</a:t>
            </a:r>
            <a:r>
              <a:rPr lang="en-US" b="1" dirty="0" err="1"/>
              <a:t>watch?v</a:t>
            </a:r>
            <a:r>
              <a:rPr lang="en-US" b="1" dirty="0"/>
              <a:t>=8iKhLGK7HGk&amp;t=2s</a:t>
            </a:r>
            <a:endParaRPr lang="en-US" b="1" dirty="0"/>
          </a:p>
        </p:txBody>
      </p:sp>
      <p:pic>
        <p:nvPicPr>
          <p:cNvPr id="4" name="Picture 6" descr="C:\Documents and Settings\renee.golden\Local Settings\Temporary Internet Files\Content.IE5\7TIXFFNN\MC900105204[1].wmf"/>
          <p:cNvPicPr>
            <a:picLocks noChangeAspect="1" noChangeArrowheads="1"/>
          </p:cNvPicPr>
          <p:nvPr/>
        </p:nvPicPr>
        <p:blipFill>
          <a:blip r:embed="rId2" cstate="print"/>
          <a:srcRect/>
          <a:stretch>
            <a:fillRect/>
          </a:stretch>
        </p:blipFill>
        <p:spPr bwMode="auto">
          <a:xfrm>
            <a:off x="1274618" y="2733521"/>
            <a:ext cx="3352800" cy="1513391"/>
          </a:xfrm>
          <a:prstGeom prst="rect">
            <a:avLst/>
          </a:prstGeom>
          <a:noFill/>
        </p:spPr>
      </p:pic>
      <p:pic>
        <p:nvPicPr>
          <p:cNvPr id="5" name="Picture 7" descr="C:\Documents and Settings\renee.golden\Local Settings\Temporary Internet Files\Content.IE5\F3V0S0F0\MC900105206[1].wmf"/>
          <p:cNvPicPr>
            <a:picLocks noChangeAspect="1" noChangeArrowheads="1"/>
          </p:cNvPicPr>
          <p:nvPr/>
        </p:nvPicPr>
        <p:blipFill>
          <a:blip r:embed="rId3" cstate="print"/>
          <a:srcRect/>
          <a:stretch>
            <a:fillRect/>
          </a:stretch>
        </p:blipFill>
        <p:spPr bwMode="auto">
          <a:xfrm>
            <a:off x="4572000" y="2733521"/>
            <a:ext cx="3766339" cy="1495349"/>
          </a:xfrm>
          <a:prstGeom prst="rect">
            <a:avLst/>
          </a:prstGeom>
          <a:noFill/>
        </p:spPr>
      </p:pic>
    </p:spTree>
    <p:extLst>
      <p:ext uri="{BB962C8B-B14F-4D97-AF65-F5344CB8AC3E}">
        <p14:creationId xmlns:p14="http://schemas.microsoft.com/office/powerpoint/2010/main" val="11279931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57200" y="457200"/>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5400" dirty="0" smtClean="0"/>
              <a:t>Velocity changes as </a:t>
            </a:r>
            <a:r>
              <a:rPr lang="en-US" sz="5400" u="sng" dirty="0" smtClean="0"/>
              <a:t>speed</a:t>
            </a:r>
            <a:r>
              <a:rPr lang="en-US" sz="5400" dirty="0" smtClean="0"/>
              <a:t> </a:t>
            </a:r>
            <a:r>
              <a:rPr lang="en-US" sz="5400" dirty="0" smtClean="0">
                <a:effectLst>
                  <a:outerShdw blurRad="38100" dist="38100" dir="2700000" algn="tl">
                    <a:srgbClr val="000000">
                      <a:alpha val="43137"/>
                    </a:srgbClr>
                  </a:outerShdw>
                </a:effectLst>
              </a:rPr>
              <a:t>OR</a:t>
            </a:r>
            <a:r>
              <a:rPr lang="en-US" sz="5400" dirty="0" smtClean="0"/>
              <a:t> </a:t>
            </a:r>
            <a:r>
              <a:rPr lang="en-US" sz="5400" u="sng" dirty="0" smtClean="0"/>
              <a:t>direction</a:t>
            </a:r>
            <a:r>
              <a:rPr lang="en-US" sz="5400" dirty="0" smtClean="0"/>
              <a:t> changes</a:t>
            </a:r>
            <a:endParaRPr lang="en-US" sz="5400" dirty="0"/>
          </a:p>
        </p:txBody>
      </p:sp>
      <p:pic>
        <p:nvPicPr>
          <p:cNvPr id="3" name="Picture 5" descr="MPj0407233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657600"/>
            <a:ext cx="3505200" cy="280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MPj0400952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514600"/>
            <a:ext cx="3810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53954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838200" y="244476"/>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smtClean="0">
                <a:effectLst>
                  <a:outerShdw blurRad="38100" dist="38100" dir="2700000" algn="tl">
                    <a:srgbClr val="000000">
                      <a:alpha val="43137"/>
                    </a:srgbClr>
                  </a:outerShdw>
                </a:effectLst>
              </a:rPr>
              <a:t>Acceleration</a:t>
            </a:r>
            <a:endParaRPr lang="en-US" sz="6000" b="1" dirty="0">
              <a:effectLst>
                <a:outerShdw blurRad="38100" dist="38100" dir="2700000" algn="tl">
                  <a:srgbClr val="000000">
                    <a:alpha val="43137"/>
                  </a:srgbClr>
                </a:outerShdw>
              </a:effectLst>
            </a:endParaRPr>
          </a:p>
        </p:txBody>
      </p:sp>
      <p:sp>
        <p:nvSpPr>
          <p:cNvPr id="3" name="Rectangle 3"/>
          <p:cNvSpPr txBox="1">
            <a:spLocks noChangeArrowheads="1"/>
          </p:cNvSpPr>
          <p:nvPr/>
        </p:nvSpPr>
        <p:spPr>
          <a:xfrm>
            <a:off x="152400" y="1600200"/>
            <a:ext cx="86868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5400" dirty="0" smtClean="0"/>
              <a:t>The rate at which velocity changes.</a:t>
            </a:r>
          </a:p>
          <a:p>
            <a:r>
              <a:rPr lang="en-US" sz="5400" dirty="0" smtClean="0"/>
              <a:t>To change velocity (change </a:t>
            </a:r>
            <a:r>
              <a:rPr lang="en-US" sz="5400" dirty="0" smtClean="0">
                <a:effectLst>
                  <a:outerShdw blurRad="38100" dist="38100" dir="2700000" algn="tl">
                    <a:srgbClr val="000000">
                      <a:alpha val="43137"/>
                    </a:srgbClr>
                  </a:outerShdw>
                </a:effectLst>
              </a:rPr>
              <a:t>speed</a:t>
            </a:r>
            <a:r>
              <a:rPr lang="en-US" sz="5400" dirty="0" smtClean="0"/>
              <a:t> or </a:t>
            </a:r>
            <a:r>
              <a:rPr lang="en-US" sz="5400" dirty="0" smtClean="0">
                <a:effectLst>
                  <a:outerShdw blurRad="38100" dist="38100" dir="2700000" algn="tl">
                    <a:srgbClr val="000000">
                      <a:alpha val="43137"/>
                    </a:srgbClr>
                  </a:outerShdw>
                </a:effectLst>
              </a:rPr>
              <a:t>direction</a:t>
            </a:r>
            <a:r>
              <a:rPr lang="en-US" sz="5400" dirty="0" smtClean="0"/>
              <a:t> or </a:t>
            </a:r>
            <a:r>
              <a:rPr lang="en-US" sz="5400" dirty="0" smtClean="0">
                <a:effectLst>
                  <a:outerShdw blurRad="38100" dist="38100" dir="2700000" algn="tl">
                    <a:srgbClr val="000000">
                      <a:alpha val="43137"/>
                    </a:srgbClr>
                  </a:outerShdw>
                </a:effectLst>
              </a:rPr>
              <a:t>BOTH</a:t>
            </a:r>
            <a:r>
              <a:rPr lang="en-US" sz="5400" dirty="0" smtClean="0"/>
              <a:t>)</a:t>
            </a:r>
            <a:endParaRPr lang="en-US" sz="5400" dirty="0" smtClean="0"/>
          </a:p>
        </p:txBody>
      </p:sp>
      <p:pic>
        <p:nvPicPr>
          <p:cNvPr id="20482" name="Picture 2" descr="http://img.ehowcdn.com/article-new/ehow/images/a07/nm/73/stepbystep-acceleration-800x8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4225" y="0"/>
            <a:ext cx="2739775"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62445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36418" y="647844"/>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sz="4800" dirty="0" smtClean="0"/>
              <a:t>It is not just </a:t>
            </a:r>
            <a:r>
              <a:rPr lang="en-US" sz="4800" u="sng" dirty="0" smtClean="0"/>
              <a:t>HOW MUCH </a:t>
            </a:r>
            <a:r>
              <a:rPr lang="en-US" sz="4800" dirty="0" smtClean="0"/>
              <a:t>velocity changes, but it is </a:t>
            </a:r>
            <a:r>
              <a:rPr lang="en-US" sz="4800" dirty="0" smtClean="0">
                <a:effectLst>
                  <a:outerShdw blurRad="38100" dist="38100" dir="2700000" algn="tl">
                    <a:srgbClr val="000000">
                      <a:alpha val="43137"/>
                    </a:srgbClr>
                  </a:outerShdw>
                </a:effectLst>
              </a:rPr>
              <a:t>also</a:t>
            </a:r>
            <a:r>
              <a:rPr lang="en-US" sz="4800" dirty="0" smtClean="0"/>
              <a:t> </a:t>
            </a:r>
            <a:r>
              <a:rPr lang="en-US" sz="4800" dirty="0" smtClean="0">
                <a:effectLst>
                  <a:outerShdw blurRad="38100" dist="38100" dir="2700000" algn="tl">
                    <a:srgbClr val="000000">
                      <a:alpha val="43137"/>
                    </a:srgbClr>
                  </a:outerShdw>
                </a:effectLst>
              </a:rPr>
              <a:t>HOW FAST </a:t>
            </a:r>
            <a:r>
              <a:rPr lang="en-US" sz="4800" dirty="0" smtClean="0"/>
              <a:t>it changes.</a:t>
            </a:r>
          </a:p>
          <a:p>
            <a:pPr>
              <a:lnSpc>
                <a:spcPct val="90000"/>
              </a:lnSpc>
            </a:pPr>
            <a:r>
              <a:rPr lang="en-US" sz="4800" dirty="0" smtClean="0"/>
              <a:t>The </a:t>
            </a:r>
            <a:r>
              <a:rPr lang="en-US" sz="4800" i="1" u="sng" dirty="0" smtClean="0"/>
              <a:t>faster</a:t>
            </a:r>
            <a:r>
              <a:rPr lang="en-US" sz="4800" dirty="0" smtClean="0"/>
              <a:t> velocity changes, the </a:t>
            </a:r>
            <a:r>
              <a:rPr lang="en-US" sz="4800" i="1" u="sng" dirty="0" smtClean="0"/>
              <a:t>greater</a:t>
            </a:r>
            <a:r>
              <a:rPr lang="en-US" sz="4800" dirty="0" smtClean="0"/>
              <a:t> the acceleration is.</a:t>
            </a:r>
            <a:endParaRPr lang="en-US" sz="4800" dirty="0"/>
          </a:p>
        </p:txBody>
      </p:sp>
      <p:pic>
        <p:nvPicPr>
          <p:cNvPr id="3" name="Picture 4" descr="MCj0398547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4387056"/>
            <a:ext cx="2895600" cy="153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32201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caitlin.autry\AppData\Local\Microsoft\Windows\Temporary Internet Files\Content.IE5\MHWJMHJB\MC90043256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2" y="-152400"/>
            <a:ext cx="1392382" cy="139238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79764" y="242455"/>
            <a:ext cx="8229600" cy="1143000"/>
          </a:xfrm>
        </p:spPr>
        <p:txBody>
          <a:bodyPr>
            <a:normAutofit/>
          </a:bodyPr>
          <a:lstStyle/>
          <a:p>
            <a:r>
              <a:rPr lang="en-US" dirty="0" smtClean="0">
                <a:effectLst>
                  <a:outerShdw blurRad="38100" dist="38100" dir="2700000" algn="tl">
                    <a:srgbClr val="000000">
                      <a:alpha val="43137"/>
                    </a:srgbClr>
                  </a:outerShdw>
                </a:effectLst>
              </a:rPr>
              <a:t>Now its time to create your own…</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4800600"/>
          </a:xfrm>
        </p:spPr>
        <p:txBody>
          <a:bodyPr>
            <a:normAutofit fontScale="92500" lnSpcReduction="20000"/>
          </a:bodyPr>
          <a:lstStyle/>
          <a:p>
            <a:r>
              <a:rPr lang="en-US" dirty="0" smtClean="0"/>
              <a:t>You will each be assigned a specific topic within Force and Motion.</a:t>
            </a:r>
          </a:p>
          <a:p>
            <a:r>
              <a:rPr lang="en-US" dirty="0" smtClean="0"/>
              <a:t>You with be responsible for creating a 2-3 minute review video for your topic.  Each of you are about to receive the rubric for how your video will be graded.</a:t>
            </a:r>
          </a:p>
          <a:p>
            <a:r>
              <a:rPr lang="en-US" dirty="0" smtClean="0"/>
              <a:t>Using the information you have just reviewed, develop a plan for how you  want to present your material. </a:t>
            </a:r>
          </a:p>
          <a:p>
            <a:r>
              <a:rPr lang="en-US" dirty="0" smtClean="0"/>
              <a:t>You will have the rest of the class period to work on this project. </a:t>
            </a:r>
            <a:endParaRPr lang="en-US" dirty="0"/>
          </a:p>
        </p:txBody>
      </p:sp>
      <p:pic>
        <p:nvPicPr>
          <p:cNvPr id="31746" name="Picture 2" descr="C:\Users\caitlin.autry\AppData\Local\Microsoft\Windows\Temporary Internet Files\Content.IE5\MHWJMHJB\MC90043256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0782" y="5486400"/>
            <a:ext cx="15240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38107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457200" y="274638"/>
            <a:ext cx="8229600" cy="1143000"/>
          </a:xfrm>
        </p:spPr>
        <p:txBody>
          <a:bodyPr>
            <a:noAutofit/>
          </a:bodyPr>
          <a:lstStyle/>
          <a:p>
            <a:r>
              <a:rPr lang="en-US" sz="8000" b="1" u="sng" dirty="0">
                <a:solidFill>
                  <a:srgbClr val="7030A0"/>
                </a:solidFill>
              </a:rPr>
              <a:t>NET FORCES</a:t>
            </a:r>
          </a:p>
        </p:txBody>
      </p:sp>
      <p:sp>
        <p:nvSpPr>
          <p:cNvPr id="8" name="Rectangle 3"/>
          <p:cNvSpPr>
            <a:spLocks noGrp="1" noChangeArrowheads="1"/>
          </p:cNvSpPr>
          <p:nvPr>
            <p:ph idx="1"/>
          </p:nvPr>
        </p:nvSpPr>
        <p:spPr>
          <a:xfrm>
            <a:off x="457200" y="1981200"/>
            <a:ext cx="8229600" cy="4525963"/>
          </a:xfrm>
        </p:spPr>
        <p:txBody>
          <a:bodyPr>
            <a:normAutofit/>
          </a:bodyPr>
          <a:lstStyle/>
          <a:p>
            <a:pPr algn="ctr">
              <a:buNone/>
            </a:pPr>
            <a:r>
              <a:rPr lang="en-US" sz="7200" b="1" dirty="0"/>
              <a:t>When two or more forces are combined!</a:t>
            </a:r>
          </a:p>
        </p:txBody>
      </p:sp>
      <p:pic>
        <p:nvPicPr>
          <p:cNvPr id="9" name="Picture 8" descr="C:\Documents and Settings\renee.golden\Local Settings\Temporary Internet Files\Content.IE5\CPNP138K\MM900283703[1].gif"/>
          <p:cNvPicPr>
            <a:picLocks noChangeAspect="1" noChangeArrowheads="1" noCrop="1"/>
          </p:cNvPicPr>
          <p:nvPr/>
        </p:nvPicPr>
        <p:blipFill>
          <a:blip r:embed="rId2" cstate="print"/>
          <a:srcRect/>
          <a:stretch>
            <a:fillRect/>
          </a:stretch>
        </p:blipFill>
        <p:spPr bwMode="auto">
          <a:xfrm>
            <a:off x="228600" y="4343400"/>
            <a:ext cx="1981200" cy="1923495"/>
          </a:xfrm>
          <a:prstGeom prst="rect">
            <a:avLst/>
          </a:prstGeom>
          <a:noFill/>
        </p:spPr>
      </p:pic>
      <p:pic>
        <p:nvPicPr>
          <p:cNvPr id="10" name="Picture 9" descr="C:\Documents and Settings\renee.golden\Local Settings\Temporary Internet Files\Content.IE5\7TIXFFNN\MM900303404[1].gif"/>
          <p:cNvPicPr>
            <a:picLocks noChangeAspect="1" noChangeArrowheads="1" noCrop="1"/>
          </p:cNvPicPr>
          <p:nvPr/>
        </p:nvPicPr>
        <p:blipFill>
          <a:blip r:embed="rId3" cstate="print"/>
          <a:srcRect/>
          <a:stretch>
            <a:fillRect/>
          </a:stretch>
        </p:blipFill>
        <p:spPr bwMode="auto">
          <a:xfrm>
            <a:off x="5638800" y="5105400"/>
            <a:ext cx="3267075" cy="1452033"/>
          </a:xfrm>
          <a:prstGeom prst="rect">
            <a:avLst/>
          </a:prstGeom>
          <a:noFill/>
        </p:spPr>
      </p:pic>
    </p:spTree>
    <p:extLst>
      <p:ext uri="{BB962C8B-B14F-4D97-AF65-F5344CB8AC3E}">
        <p14:creationId xmlns:p14="http://schemas.microsoft.com/office/powerpoint/2010/main" val="16247993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71055" y="25256"/>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600" b="1" dirty="0" smtClean="0">
                <a:solidFill>
                  <a:srgbClr val="7030A0"/>
                </a:solidFill>
              </a:rPr>
              <a:t>Some tips:</a:t>
            </a:r>
            <a:endParaRPr lang="en-US" sz="6600" b="1" dirty="0">
              <a:solidFill>
                <a:srgbClr val="7030A0"/>
              </a:solidFill>
            </a:endParaRPr>
          </a:p>
        </p:txBody>
      </p:sp>
      <p:sp>
        <p:nvSpPr>
          <p:cNvPr id="5" name="Rectangle 3"/>
          <p:cNvSpPr txBox="1">
            <a:spLocks noChangeArrowheads="1"/>
          </p:cNvSpPr>
          <p:nvPr/>
        </p:nvSpPr>
        <p:spPr>
          <a:xfrm>
            <a:off x="471055" y="1295400"/>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09600" indent="-609600">
              <a:buFontTx/>
              <a:buAutoNum type="arabicPeriod"/>
            </a:pPr>
            <a:r>
              <a:rPr lang="en-US" sz="3600" b="1" u="sng" dirty="0" smtClean="0">
                <a:solidFill>
                  <a:srgbClr val="7030A0"/>
                </a:solidFill>
              </a:rPr>
              <a:t>Forces in the same direction-</a:t>
            </a:r>
            <a:r>
              <a:rPr lang="en-US" sz="3600" dirty="0" smtClean="0"/>
              <a:t> add the two forces together.</a:t>
            </a:r>
          </a:p>
          <a:p>
            <a:pPr marL="0" indent="0">
              <a:buNone/>
            </a:pPr>
            <a:r>
              <a:rPr lang="en-US" sz="3600" dirty="0"/>
              <a:t>	</a:t>
            </a:r>
            <a:r>
              <a:rPr lang="en-US" sz="3600" dirty="0" smtClean="0"/>
              <a:t>	</a:t>
            </a:r>
            <a:r>
              <a:rPr lang="en-US" sz="3600" b="1" dirty="0" smtClean="0">
                <a:effectLst>
                  <a:outerShdw blurRad="38100" dist="38100" dir="2700000" algn="tl">
                    <a:srgbClr val="000000">
                      <a:alpha val="43137"/>
                    </a:srgbClr>
                  </a:outerShdw>
                </a:effectLst>
              </a:rPr>
              <a:t>  +                 =</a:t>
            </a:r>
            <a:endParaRPr lang="en-US" b="1" dirty="0" smtClean="0">
              <a:effectLst>
                <a:outerShdw blurRad="38100" dist="38100" dir="2700000" algn="tl">
                  <a:srgbClr val="000000">
                    <a:alpha val="43137"/>
                  </a:srgbClr>
                </a:outerShdw>
              </a:effectLst>
            </a:endParaRPr>
          </a:p>
          <a:p>
            <a:pPr marL="609600" indent="-609600">
              <a:buFontTx/>
              <a:buAutoNum type="arabicPeriod"/>
            </a:pPr>
            <a:r>
              <a:rPr lang="en-US" sz="3600" b="1" u="sng" dirty="0" smtClean="0">
                <a:solidFill>
                  <a:srgbClr val="7030A0"/>
                </a:solidFill>
              </a:rPr>
              <a:t>Forces in different directions-</a:t>
            </a:r>
            <a:r>
              <a:rPr lang="en-US" sz="3600" dirty="0" smtClean="0">
                <a:solidFill>
                  <a:srgbClr val="7030A0"/>
                </a:solidFill>
              </a:rPr>
              <a:t> </a:t>
            </a:r>
            <a:r>
              <a:rPr lang="en-US" sz="3600" dirty="0" smtClean="0"/>
              <a:t>subtract the two and figure out which direction was the stronger of the two.</a:t>
            </a:r>
          </a:p>
          <a:p>
            <a:pPr marL="0" indent="0">
              <a:buNone/>
            </a:pPr>
            <a:r>
              <a:rPr lang="en-US" sz="3600" dirty="0"/>
              <a:t> </a:t>
            </a:r>
            <a:r>
              <a:rPr lang="en-US" sz="3600" dirty="0" smtClean="0"/>
              <a:t>                   </a:t>
            </a:r>
            <a:r>
              <a:rPr lang="en-US" sz="3600" b="1" dirty="0" smtClean="0">
                <a:effectLst>
                  <a:outerShdw blurRad="38100" dist="38100" dir="2700000" algn="tl">
                    <a:srgbClr val="000000">
                      <a:alpha val="43137"/>
                    </a:srgbClr>
                  </a:outerShdw>
                </a:effectLst>
              </a:rPr>
              <a:t>-          =</a:t>
            </a:r>
          </a:p>
        </p:txBody>
      </p:sp>
      <p:pic>
        <p:nvPicPr>
          <p:cNvPr id="6" name="Picture 7" descr="C:\Documents and Settings\renee.golden\Local Settings\Temporary Internet Files\Content.IE5\CPNP138K\MM900286782[1].gif"/>
          <p:cNvPicPr>
            <a:picLocks noChangeAspect="1" noChangeArrowheads="1" noCrop="1"/>
          </p:cNvPicPr>
          <p:nvPr/>
        </p:nvPicPr>
        <p:blipFill>
          <a:blip r:embed="rId2" cstate="print"/>
          <a:srcRect/>
          <a:stretch>
            <a:fillRect/>
          </a:stretch>
        </p:blipFill>
        <p:spPr bwMode="auto">
          <a:xfrm>
            <a:off x="5943600" y="5086205"/>
            <a:ext cx="2924175" cy="1517892"/>
          </a:xfrm>
          <a:prstGeom prst="rect">
            <a:avLst/>
          </a:prstGeom>
          <a:noFill/>
        </p:spPr>
      </p:pic>
      <p:sp>
        <p:nvSpPr>
          <p:cNvPr id="15" name="Right Arrow 14"/>
          <p:cNvSpPr/>
          <p:nvPr/>
        </p:nvSpPr>
        <p:spPr>
          <a:xfrm>
            <a:off x="990600" y="2660073"/>
            <a:ext cx="1447800" cy="4191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2999510" y="2661805"/>
            <a:ext cx="1447800" cy="4191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5011885" y="2660073"/>
            <a:ext cx="2819400" cy="4191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a:off x="1018309" y="5086205"/>
            <a:ext cx="1447800" cy="4191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rot="10800000">
            <a:off x="3006437" y="5086205"/>
            <a:ext cx="609600" cy="419100"/>
          </a:xfrm>
          <a:prstGeom prst="rightArrow">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a:off x="4223905" y="5078988"/>
            <a:ext cx="723900" cy="4191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18349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0"/>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u="sng" dirty="0" smtClean="0">
                <a:solidFill>
                  <a:srgbClr val="7030A0"/>
                </a:solidFill>
              </a:rPr>
              <a:t>Balanced vs. unbalanced forces</a:t>
            </a:r>
            <a:endParaRPr lang="en-US" sz="4800" b="1" u="sng" dirty="0">
              <a:solidFill>
                <a:srgbClr val="7030A0"/>
              </a:solidFill>
            </a:endParaRPr>
          </a:p>
        </p:txBody>
      </p:sp>
      <p:sp>
        <p:nvSpPr>
          <p:cNvPr id="3" name="Rectangle 3"/>
          <p:cNvSpPr txBox="1">
            <a:spLocks noChangeArrowheads="1"/>
          </p:cNvSpPr>
          <p:nvPr/>
        </p:nvSpPr>
        <p:spPr>
          <a:xfrm>
            <a:off x="457200" y="1219200"/>
            <a:ext cx="8229600" cy="5638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4400" b="1" u="sng" dirty="0" smtClean="0">
                <a:solidFill>
                  <a:srgbClr val="7030A0"/>
                </a:solidFill>
              </a:rPr>
              <a:t>Unbalanced</a:t>
            </a:r>
            <a:r>
              <a:rPr lang="en-US" sz="4400" dirty="0" smtClean="0">
                <a:solidFill>
                  <a:srgbClr val="7030A0"/>
                </a:solidFill>
              </a:rPr>
              <a:t>:</a:t>
            </a:r>
            <a:r>
              <a:rPr lang="en-US" sz="4400" dirty="0" smtClean="0"/>
              <a:t>  when the net force on an object is </a:t>
            </a:r>
            <a:r>
              <a:rPr lang="en-US" sz="4400" b="1" dirty="0" smtClean="0">
                <a:effectLst>
                  <a:outerShdw blurRad="38100" dist="38100" dir="2700000" algn="tl">
                    <a:srgbClr val="000000">
                      <a:alpha val="43137"/>
                    </a:srgbClr>
                  </a:outerShdw>
                </a:effectLst>
              </a:rPr>
              <a:t>not zero</a:t>
            </a:r>
            <a:r>
              <a:rPr lang="en-US" sz="4400" dirty="0" smtClean="0"/>
              <a:t>.  These produce a change in motion.</a:t>
            </a:r>
          </a:p>
          <a:p>
            <a:r>
              <a:rPr lang="en-US" sz="4400" b="1" u="sng" dirty="0" smtClean="0">
                <a:solidFill>
                  <a:srgbClr val="7030A0"/>
                </a:solidFill>
              </a:rPr>
              <a:t>Balanced:</a:t>
            </a:r>
            <a:r>
              <a:rPr lang="en-US" sz="4400" dirty="0" smtClean="0"/>
              <a:t>  when the net force on an object </a:t>
            </a:r>
            <a:r>
              <a:rPr lang="en-US" sz="4400" b="1" dirty="0" smtClean="0">
                <a:effectLst>
                  <a:outerShdw blurRad="38100" dist="38100" dir="2700000" algn="tl">
                    <a:srgbClr val="000000">
                      <a:alpha val="43137"/>
                    </a:srgbClr>
                  </a:outerShdw>
                </a:effectLst>
              </a:rPr>
              <a:t>equals zero</a:t>
            </a:r>
            <a:r>
              <a:rPr lang="en-US" sz="4400" dirty="0" smtClean="0"/>
              <a:t>.  These do </a:t>
            </a:r>
            <a:r>
              <a:rPr lang="en-US" sz="4400" b="1" u="sng" dirty="0" smtClean="0"/>
              <a:t>NOT</a:t>
            </a:r>
            <a:r>
              <a:rPr lang="en-US" sz="4400" dirty="0" smtClean="0"/>
              <a:t> produce change in motion.</a:t>
            </a:r>
            <a:endParaRPr lang="en-US" sz="4400" dirty="0"/>
          </a:p>
        </p:txBody>
      </p:sp>
      <p:pic>
        <p:nvPicPr>
          <p:cNvPr id="4" name="Picture 6" descr="C:\Documents and Settings\renee.golden\Local Settings\Temporary Internet Files\Content.IE5\F3V0S0F0\MM900303473[1].gif"/>
          <p:cNvPicPr>
            <a:picLocks noChangeAspect="1" noChangeArrowheads="1" noCrop="1"/>
          </p:cNvPicPr>
          <p:nvPr/>
        </p:nvPicPr>
        <p:blipFill>
          <a:blip r:embed="rId2" cstate="print"/>
          <a:srcRect/>
          <a:stretch>
            <a:fillRect/>
          </a:stretch>
        </p:blipFill>
        <p:spPr bwMode="auto">
          <a:xfrm>
            <a:off x="7010400" y="5049982"/>
            <a:ext cx="1905000" cy="1731818"/>
          </a:xfrm>
          <a:prstGeom prst="rect">
            <a:avLst/>
          </a:prstGeom>
          <a:noFill/>
        </p:spPr>
      </p:pic>
    </p:spTree>
    <p:extLst>
      <p:ext uri="{BB962C8B-B14F-4D97-AF65-F5344CB8AC3E}">
        <p14:creationId xmlns:p14="http://schemas.microsoft.com/office/powerpoint/2010/main" val="19095749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0"/>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u="sng" dirty="0" smtClean="0">
                <a:solidFill>
                  <a:srgbClr val="7030A0"/>
                </a:solidFill>
              </a:rPr>
              <a:t>The Phenomenon</a:t>
            </a:r>
            <a:endParaRPr lang="en-US" sz="4800" b="1" u="sng" dirty="0">
              <a:solidFill>
                <a:srgbClr val="7030A0"/>
              </a:solidFill>
            </a:endParaRPr>
          </a:p>
        </p:txBody>
      </p:sp>
      <p:sp>
        <p:nvSpPr>
          <p:cNvPr id="3" name="Rectangle 3"/>
          <p:cNvSpPr txBox="1">
            <a:spLocks noChangeArrowheads="1"/>
          </p:cNvSpPr>
          <p:nvPr/>
        </p:nvSpPr>
        <p:spPr>
          <a:xfrm>
            <a:off x="457200" y="1219200"/>
            <a:ext cx="8229600" cy="5638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4400" b="1" u="sng" dirty="0" smtClean="0">
                <a:solidFill>
                  <a:srgbClr val="7030A0"/>
                </a:solidFill>
              </a:rPr>
              <a:t>Watch this </a:t>
            </a:r>
            <a:r>
              <a:rPr lang="en-US" sz="4400" b="1" u="sng" dirty="0" smtClean="0">
                <a:solidFill>
                  <a:srgbClr val="7030A0"/>
                </a:solidFill>
                <a:hlinkClick r:id="rId2"/>
              </a:rPr>
              <a:t>video</a:t>
            </a:r>
            <a:r>
              <a:rPr lang="en-US" sz="4400" b="1" u="sng" dirty="0" smtClean="0">
                <a:solidFill>
                  <a:srgbClr val="7030A0"/>
                </a:solidFill>
              </a:rPr>
              <a:t> </a:t>
            </a:r>
            <a:r>
              <a:rPr lang="mr-IN" sz="4400" b="1" u="sng" dirty="0" smtClean="0">
                <a:solidFill>
                  <a:srgbClr val="7030A0"/>
                </a:solidFill>
              </a:rPr>
              <a:t>–</a:t>
            </a:r>
            <a:r>
              <a:rPr lang="en-US" sz="4400" b="1" u="sng" dirty="0" smtClean="0">
                <a:solidFill>
                  <a:srgbClr val="7030A0"/>
                </a:solidFill>
              </a:rPr>
              <a:t> </a:t>
            </a:r>
            <a:r>
              <a:rPr lang="en-US" sz="4400" b="1" dirty="0" smtClean="0">
                <a:solidFill>
                  <a:srgbClr val="7030A0"/>
                </a:solidFill>
              </a:rPr>
              <a:t>use your faster higher stronger paper in your journal</a:t>
            </a:r>
          </a:p>
          <a:p>
            <a:r>
              <a:rPr lang="en-US" sz="4400" b="1" dirty="0" smtClean="0">
                <a:solidFill>
                  <a:srgbClr val="7030A0"/>
                </a:solidFill>
              </a:rPr>
              <a:t>Now we will watch this </a:t>
            </a:r>
            <a:r>
              <a:rPr lang="en-US" sz="4400" b="1" dirty="0" smtClean="0">
                <a:solidFill>
                  <a:srgbClr val="7030A0"/>
                </a:solidFill>
                <a:hlinkClick r:id="rId3"/>
              </a:rPr>
              <a:t>video</a:t>
            </a:r>
            <a:endParaRPr lang="en-US" sz="4400" dirty="0"/>
          </a:p>
        </p:txBody>
      </p:sp>
    </p:spTree>
    <p:extLst>
      <p:ext uri="{BB962C8B-B14F-4D97-AF65-F5344CB8AC3E}">
        <p14:creationId xmlns:p14="http://schemas.microsoft.com/office/powerpoint/2010/main" val="19307982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19100" y="3078163"/>
            <a:ext cx="8305800" cy="2438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sz="3600" dirty="0" smtClean="0"/>
              <a:t>There are </a:t>
            </a:r>
            <a:r>
              <a:rPr lang="en-US" sz="3600" b="1" dirty="0" smtClean="0">
                <a:effectLst>
                  <a:outerShdw blurRad="38100" dist="38100" dir="2700000" algn="tl">
                    <a:srgbClr val="000000">
                      <a:alpha val="43137"/>
                    </a:srgbClr>
                  </a:outerShdw>
                </a:effectLst>
              </a:rPr>
              <a:t>four</a:t>
            </a:r>
            <a:r>
              <a:rPr lang="en-US" sz="3600" dirty="0" smtClean="0">
                <a:effectLst>
                  <a:outerShdw blurRad="38100" dist="38100" dir="2700000" algn="tl">
                    <a:srgbClr val="000000">
                      <a:alpha val="43137"/>
                    </a:srgbClr>
                  </a:outerShdw>
                </a:effectLst>
              </a:rPr>
              <a:t> </a:t>
            </a:r>
            <a:r>
              <a:rPr lang="en-US" sz="3600" dirty="0" smtClean="0"/>
              <a:t>main types of friction:</a:t>
            </a:r>
          </a:p>
          <a:p>
            <a:pPr lvl="1">
              <a:lnSpc>
                <a:spcPct val="90000"/>
              </a:lnSpc>
            </a:pPr>
            <a:r>
              <a:rPr lang="en-US" sz="3200" dirty="0" smtClean="0"/>
              <a:t>Sliding friction: ex. </a:t>
            </a:r>
            <a:r>
              <a:rPr lang="en-US" sz="3200" dirty="0" smtClean="0">
                <a:solidFill>
                  <a:srgbClr val="FF0000"/>
                </a:solidFill>
              </a:rPr>
              <a:t>ice skating</a:t>
            </a:r>
          </a:p>
          <a:p>
            <a:pPr lvl="1">
              <a:lnSpc>
                <a:spcPct val="90000"/>
              </a:lnSpc>
            </a:pPr>
            <a:r>
              <a:rPr lang="en-US" sz="3200" dirty="0" smtClean="0"/>
              <a:t>Rolling friction: ex. </a:t>
            </a:r>
            <a:r>
              <a:rPr lang="en-US" sz="3200" dirty="0" smtClean="0">
                <a:solidFill>
                  <a:srgbClr val="FF0000"/>
                </a:solidFill>
              </a:rPr>
              <a:t>bowling</a:t>
            </a:r>
          </a:p>
          <a:p>
            <a:pPr lvl="1">
              <a:lnSpc>
                <a:spcPct val="90000"/>
              </a:lnSpc>
            </a:pPr>
            <a:r>
              <a:rPr lang="en-US" sz="3200" dirty="0" smtClean="0"/>
              <a:t>Fluid friction (air or liquid): ex. </a:t>
            </a:r>
            <a:r>
              <a:rPr lang="en-US" sz="3200" dirty="0" smtClean="0">
                <a:solidFill>
                  <a:srgbClr val="FF0000"/>
                </a:solidFill>
              </a:rPr>
              <a:t>air or water resistance</a:t>
            </a:r>
          </a:p>
          <a:p>
            <a:pPr lvl="1">
              <a:lnSpc>
                <a:spcPct val="90000"/>
              </a:lnSpc>
            </a:pPr>
            <a:r>
              <a:rPr lang="en-US" sz="3200" dirty="0" smtClean="0"/>
              <a:t>Static friction: ex. </a:t>
            </a:r>
            <a:r>
              <a:rPr lang="en-US" sz="3200" dirty="0" smtClean="0">
                <a:solidFill>
                  <a:srgbClr val="FF0000"/>
                </a:solidFill>
              </a:rPr>
              <a:t>initial friction when moving an object</a:t>
            </a:r>
            <a:endParaRPr lang="en-US" sz="3200" dirty="0">
              <a:solidFill>
                <a:srgbClr val="FF0000"/>
              </a:solidFill>
            </a:endParaRPr>
          </a:p>
        </p:txBody>
      </p:sp>
      <p:sp>
        <p:nvSpPr>
          <p:cNvPr id="3" name="WordArt 3"/>
          <p:cNvSpPr>
            <a:spLocks noChangeArrowheads="1" noChangeShapeType="1" noTextEdit="1"/>
          </p:cNvSpPr>
          <p:nvPr/>
        </p:nvSpPr>
        <p:spPr bwMode="auto">
          <a:xfrm rot="21197011">
            <a:off x="2286000" y="1235075"/>
            <a:ext cx="4267200" cy="1600200"/>
          </a:xfrm>
          <a:prstGeom prst="rect">
            <a:avLst/>
          </a:prstGeom>
        </p:spPr>
        <p:txBody>
          <a:bodyPr wrap="none" fromWordArt="1">
            <a:prstTxWarp prst="textPlain">
              <a:avLst>
                <a:gd name="adj" fmla="val 50000"/>
              </a:avLst>
            </a:prstTxWarp>
          </a:bodyPr>
          <a:lstStyle/>
          <a:p>
            <a:pPr algn="ctr"/>
            <a:r>
              <a:rPr lang="en-US" sz="2000" i="1" kern="10" dirty="0">
                <a:ln w="9525">
                  <a:solidFill>
                    <a:srgbClr val="FF0000"/>
                  </a:solidFill>
                  <a:round/>
                  <a:headEnd/>
                  <a:tailEnd/>
                </a:ln>
                <a:solidFill>
                  <a:srgbClr val="FF0000"/>
                </a:solidFill>
                <a:effectLst>
                  <a:outerShdw dist="35921" dir="2700000" algn="ctr" rotWithShape="0">
                    <a:srgbClr val="808080">
                      <a:alpha val="79999"/>
                    </a:srgbClr>
                  </a:outerShdw>
                </a:effectLst>
                <a:latin typeface="Arial Black"/>
              </a:rPr>
              <a:t>Friction!</a:t>
            </a:r>
          </a:p>
        </p:txBody>
      </p:sp>
      <p:sp>
        <p:nvSpPr>
          <p:cNvPr id="4" name="Text Box 5"/>
          <p:cNvSpPr txBox="1">
            <a:spLocks noChangeArrowheads="1"/>
          </p:cNvSpPr>
          <p:nvPr/>
        </p:nvSpPr>
        <p:spPr bwMode="auto">
          <a:xfrm>
            <a:off x="419100" y="152400"/>
            <a:ext cx="8305800" cy="1077218"/>
          </a:xfrm>
          <a:prstGeom prst="rect">
            <a:avLst/>
          </a:prstGeom>
          <a:noFill/>
          <a:ln w="9525">
            <a:noFill/>
            <a:miter lim="800000"/>
            <a:headEnd/>
            <a:tailEnd/>
          </a:ln>
          <a:effectLst/>
        </p:spPr>
        <p:txBody>
          <a:bodyPr wrap="square">
            <a:spAutoFit/>
          </a:bodyPr>
          <a:lstStyle>
            <a:lvl1pPr eaLnBrk="0" hangingPunct="0">
              <a:defRPr sz="3600" b="1">
                <a:solidFill>
                  <a:schemeClr val="tx1"/>
                </a:solidFill>
                <a:latin typeface="Lucida Console" pitchFamily="-107" charset="0"/>
                <a:ea typeface="ＭＳ Ｐゴシック" pitchFamily="-107" charset="-128"/>
              </a:defRPr>
            </a:lvl1pPr>
            <a:lvl2pPr marL="37931725" indent="-37474525" eaLnBrk="0" hangingPunct="0">
              <a:defRPr sz="3600" b="1">
                <a:solidFill>
                  <a:schemeClr val="tx1"/>
                </a:solidFill>
                <a:latin typeface="Lucida Console" pitchFamily="-107" charset="0"/>
                <a:ea typeface="ＭＳ Ｐゴシック" pitchFamily="-107" charset="-128"/>
              </a:defRPr>
            </a:lvl2pPr>
            <a:lvl3pPr eaLnBrk="0" hangingPunct="0">
              <a:defRPr sz="3600" b="1">
                <a:solidFill>
                  <a:schemeClr val="tx1"/>
                </a:solidFill>
                <a:latin typeface="Lucida Console" pitchFamily="-107" charset="0"/>
                <a:ea typeface="ＭＳ Ｐゴシック" pitchFamily="-107" charset="-128"/>
              </a:defRPr>
            </a:lvl3pPr>
            <a:lvl4pPr eaLnBrk="0" hangingPunct="0">
              <a:defRPr sz="3600" b="1">
                <a:solidFill>
                  <a:schemeClr val="tx1"/>
                </a:solidFill>
                <a:latin typeface="Lucida Console" pitchFamily="-107" charset="0"/>
                <a:ea typeface="ＭＳ Ｐゴシック" pitchFamily="-107" charset="-128"/>
              </a:defRPr>
            </a:lvl4pPr>
            <a:lvl5pPr eaLnBrk="0" hangingPunct="0">
              <a:defRPr sz="3600" b="1">
                <a:solidFill>
                  <a:schemeClr val="tx1"/>
                </a:solidFill>
                <a:latin typeface="Lucida Console" pitchFamily="-107" charset="0"/>
                <a:ea typeface="ＭＳ Ｐゴシック" pitchFamily="-107" charset="-128"/>
              </a:defRPr>
            </a:lvl5pPr>
            <a:lvl6pPr marL="457200" eaLnBrk="0" fontAlgn="base" hangingPunct="0">
              <a:spcBef>
                <a:spcPct val="0"/>
              </a:spcBef>
              <a:spcAft>
                <a:spcPct val="0"/>
              </a:spcAft>
              <a:defRPr sz="3600" b="1">
                <a:solidFill>
                  <a:schemeClr val="tx1"/>
                </a:solidFill>
                <a:latin typeface="Lucida Console" pitchFamily="-107" charset="0"/>
                <a:ea typeface="ＭＳ Ｐゴシック" pitchFamily="-107" charset="-128"/>
              </a:defRPr>
            </a:lvl6pPr>
            <a:lvl7pPr marL="914400" eaLnBrk="0" fontAlgn="base" hangingPunct="0">
              <a:spcBef>
                <a:spcPct val="0"/>
              </a:spcBef>
              <a:spcAft>
                <a:spcPct val="0"/>
              </a:spcAft>
              <a:defRPr sz="3600" b="1">
                <a:solidFill>
                  <a:schemeClr val="tx1"/>
                </a:solidFill>
                <a:latin typeface="Lucida Console" pitchFamily="-107" charset="0"/>
                <a:ea typeface="ＭＳ Ｐゴシック" pitchFamily="-107" charset="-128"/>
              </a:defRPr>
            </a:lvl7pPr>
            <a:lvl8pPr marL="1371600" eaLnBrk="0" fontAlgn="base" hangingPunct="0">
              <a:spcBef>
                <a:spcPct val="0"/>
              </a:spcBef>
              <a:spcAft>
                <a:spcPct val="0"/>
              </a:spcAft>
              <a:defRPr sz="3600" b="1">
                <a:solidFill>
                  <a:schemeClr val="tx1"/>
                </a:solidFill>
                <a:latin typeface="Lucida Console" pitchFamily="-107" charset="0"/>
                <a:ea typeface="ＭＳ Ｐゴシック" pitchFamily="-107" charset="-128"/>
              </a:defRPr>
            </a:lvl8pPr>
            <a:lvl9pPr marL="1828800" eaLnBrk="0" fontAlgn="base" hangingPunct="0">
              <a:spcBef>
                <a:spcPct val="0"/>
              </a:spcBef>
              <a:spcAft>
                <a:spcPct val="0"/>
              </a:spcAft>
              <a:defRPr sz="3600" b="1">
                <a:solidFill>
                  <a:schemeClr val="tx1"/>
                </a:solidFill>
                <a:latin typeface="Lucida Console" pitchFamily="-107" charset="0"/>
                <a:ea typeface="ＭＳ Ｐゴシック" pitchFamily="-107" charset="-128"/>
              </a:defRPr>
            </a:lvl9pPr>
          </a:lstStyle>
          <a:p>
            <a:pPr algn="ctr">
              <a:spcBef>
                <a:spcPct val="50000"/>
              </a:spcBef>
              <a:defRPr/>
            </a:pPr>
            <a:r>
              <a:rPr lang="en-US" sz="3200" dirty="0" smtClean="0">
                <a:effectLst>
                  <a:outerShdw blurRad="38100" dist="38100" dir="2700000" algn="tl">
                    <a:srgbClr val="000000">
                      <a:alpha val="43137"/>
                    </a:srgbClr>
                  </a:outerShdw>
                </a:effectLst>
                <a:latin typeface="+mj-lt"/>
              </a:rPr>
              <a:t>What is this unbalanced force that acts on an object in motion?</a:t>
            </a:r>
          </a:p>
        </p:txBody>
      </p:sp>
    </p:spTree>
    <p:extLst>
      <p:ext uri="{BB962C8B-B14F-4D97-AF65-F5344CB8AC3E}">
        <p14:creationId xmlns:p14="http://schemas.microsoft.com/office/powerpoint/2010/main" val="740642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3" presetClass="emph" presetSubtype="0" fill="remove" grpId="0" nodeType="clickEffect">
                                  <p:stCondLst>
                                    <p:cond delay="0"/>
                                  </p:stCondLst>
                                  <p:childTnLst>
                                    <p:animClr clrSpc="rgb" dir="cw">
                                      <p:cBhvr override="childStyle">
                                        <p:cTn id="6" dur="1500" accel="50000" autoRev="1" fill="hold" tmFilter="0, 0; .33333, 1; 1, 1">
                                          <p:stCondLst>
                                            <p:cond delay="0"/>
                                          </p:stCondLst>
                                        </p:cTn>
                                        <p:tgtEl>
                                          <p:spTgt spid="3"/>
                                        </p:tgtEl>
                                        <p:attrNameLst>
                                          <p:attrName>style.color</p:attrName>
                                        </p:attrNameLst>
                                      </p:cBhvr>
                                      <p:to>
                                        <a:schemeClr val="accent2"/>
                                      </p:to>
                                    </p:animClr>
                                    <p:animClr clrSpc="rgb" dir="cw">
                                      <p:cBhvr>
                                        <p:cTn id="7" dur="1500" accel="50000" autoRev="1" fill="hold" tmFilter="0, 0; .33333, 1; 1, 1">
                                          <p:stCondLst>
                                            <p:cond delay="0"/>
                                          </p:stCondLst>
                                        </p:cTn>
                                        <p:tgtEl>
                                          <p:spTgt spid="3"/>
                                        </p:tgtEl>
                                        <p:attrNameLst>
                                          <p:attrName>fillcolor</p:attrName>
                                        </p:attrNameLst>
                                      </p:cBhvr>
                                      <p:to>
                                        <a:schemeClr val="accent2"/>
                                      </p:to>
                                    </p:animClr>
                                    <p:set>
                                      <p:cBhvr>
                                        <p:cTn id="8" dur="3000" fill="hold"/>
                                        <p:tgtEl>
                                          <p:spTgt spid="3"/>
                                        </p:tgtEl>
                                        <p:attrNameLst>
                                          <p:attrName>fill.type</p:attrName>
                                        </p:attrNameLst>
                                      </p:cBhvr>
                                      <p:to>
                                        <p:strVal val="solid"/>
                                      </p:to>
                                    </p:set>
                                    <p:set>
                                      <p:cBhvr>
                                        <p:cTn id="9" dur="3000" fill="hold"/>
                                        <p:tgtEl>
                                          <p:spTgt spid="3"/>
                                        </p:tgtEl>
                                        <p:attrNameLst>
                                          <p:attrName>fill.on</p:attrName>
                                        </p:attrNameLst>
                                      </p:cBhvr>
                                      <p:to>
                                        <p:strVal val="true"/>
                                      </p:to>
                                    </p:set>
                                    <p:animScale>
                                      <p:cBhvr>
                                        <p:cTn id="10" dur="1500" accel="50000" autoRev="1" fill="hold" tmFilter="0, 0; .33333, 1; 1, 1">
                                          <p:stCondLst>
                                            <p:cond delay="0"/>
                                          </p:stCondLst>
                                        </p:cTn>
                                        <p:tgtEl>
                                          <p:spTgt spid="3"/>
                                        </p:tgtEl>
                                      </p:cBhvr>
                                      <p:from x="100000" y="100000"/>
                                      <p:to x="100000" y="14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0668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dirty="0" smtClean="0">
                <a:effectLst>
                  <a:outerShdw blurRad="38100" dist="38100" dir="2700000" algn="tl">
                    <a:srgbClr val="000000">
                      <a:alpha val="43137"/>
                    </a:srgbClr>
                  </a:outerShdw>
                </a:effectLst>
              </a:rPr>
              <a:t>What is motion?</a:t>
            </a:r>
            <a:endParaRPr lang="en-US" sz="5400" b="1" dirty="0">
              <a:effectLst>
                <a:outerShdw blurRad="38100" dist="38100" dir="2700000" algn="tl">
                  <a:srgbClr val="000000">
                    <a:alpha val="43137"/>
                  </a:srgbClr>
                </a:outerShdw>
              </a:effectLst>
            </a:endParaRPr>
          </a:p>
        </p:txBody>
      </p:sp>
      <p:sp>
        <p:nvSpPr>
          <p:cNvPr id="3" name="Rectangle 3"/>
          <p:cNvSpPr txBox="1">
            <a:spLocks noChangeArrowheads="1"/>
          </p:cNvSpPr>
          <p:nvPr/>
        </p:nvSpPr>
        <p:spPr>
          <a:xfrm>
            <a:off x="228600" y="1600200"/>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5400" dirty="0" smtClean="0"/>
              <a:t>When an object changes position over time when compared with a reference point we say that the object is in motion.</a:t>
            </a:r>
            <a:endParaRPr lang="en-US" sz="5400" dirty="0"/>
          </a:p>
        </p:txBody>
      </p:sp>
      <p:pic>
        <p:nvPicPr>
          <p:cNvPr id="27650" name="Picture 2" descr="http://farm4.static.flickr.com/3184/2495892146_af8b8782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1" y="4929530"/>
            <a:ext cx="2895600" cy="1928470"/>
          </a:xfrm>
          <a:prstGeom prst="rect">
            <a:avLst/>
          </a:prstGeom>
          <a:noFill/>
          <a:extLst>
            <a:ext uri="{909E8E84-426E-40DD-AFC4-6F175D3DCCD1}">
              <a14:hiddenFill xmlns:a14="http://schemas.microsoft.com/office/drawing/2010/main">
                <a:solidFill>
                  <a:srgbClr val="FFFFFF"/>
                </a:solidFill>
              </a14:hiddenFill>
            </a:ext>
          </a:extLst>
        </p:spPr>
      </p:pic>
      <p:pic>
        <p:nvPicPr>
          <p:cNvPr id="27652" name="Picture 4" descr="http://t0.gstatic.com/images?q=tbn:ANd9GcQg2BiRIuL3jn7-ka-XC98GHA9xgKA6Nh8fi-GYOmCZAdgQz9zUrw:www.futurity.org/wp-content/uploads/2011/12/swings_motion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590800" cy="1762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65638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16060</TotalTime>
  <Words>828</Words>
  <Application>Microsoft Macintosh PowerPoint</Application>
  <PresentationFormat>On-screen Show (4:3)</PresentationFormat>
  <Paragraphs>109</Paragraphs>
  <Slides>33</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33</vt:i4>
      </vt:variant>
    </vt:vector>
  </HeadingPairs>
  <TitlesOfParts>
    <vt:vector size="45" baseType="lpstr">
      <vt:lpstr>Arial Black</vt:lpstr>
      <vt:lpstr>Bookman Old Style</vt:lpstr>
      <vt:lpstr>Jokerman</vt:lpstr>
      <vt:lpstr>Lucida Console</vt:lpstr>
      <vt:lpstr>Mangal</vt:lpstr>
      <vt:lpstr>MS PGothic</vt:lpstr>
      <vt:lpstr>ＭＳ Ｐゴシック</vt:lpstr>
      <vt:lpstr>SimSun</vt:lpstr>
      <vt:lpstr>Arial</vt:lpstr>
      <vt:lpstr>Calibri</vt:lpstr>
      <vt:lpstr>Times New Roman</vt:lpstr>
      <vt:lpstr>Office Theme</vt:lpstr>
      <vt:lpstr>Force and Motion Review</vt:lpstr>
      <vt:lpstr>PowerPoint Presentation</vt:lpstr>
      <vt:lpstr>Watch….</vt:lpstr>
      <vt:lpstr>NET FORCES</vt:lpstr>
      <vt:lpstr>PowerPoint Presentation</vt:lpstr>
      <vt:lpstr>PowerPoint Presentation</vt:lpstr>
      <vt:lpstr>PowerPoint Presentation</vt:lpstr>
      <vt:lpstr>PowerPoint Presentation</vt:lpstr>
      <vt:lpstr>PowerPoint Presentation</vt:lpstr>
      <vt:lpstr>Newton’s Laws of Motion</vt:lpstr>
      <vt:lpstr>PowerPoint Presentation</vt:lpstr>
      <vt:lpstr>PowerPoint Presentation</vt:lpstr>
      <vt:lpstr>PowerPoint Presentation</vt:lpstr>
      <vt:lpstr>PowerPoint Presentation</vt:lpstr>
      <vt:lpstr>This will help up remember: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Now its time to create your own…</vt:lpstr>
    </vt:vector>
  </TitlesOfParts>
  <Company>Dalton Public Schools</Company>
  <LinksUpToDate>false</LinksUpToDate>
  <SharedDoc>false</SharedDoc>
  <HyperlinksChanged>false</HyperlinksChanged>
  <AppVersion>15.0036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Force and Motion Review</dc:title>
  <dc:creator>Caitlin Autry</dc:creator>
  <cp:lastModifiedBy>Microsoft Office User</cp:lastModifiedBy>
  <cp:revision>18</cp:revision>
  <dcterms:created xsi:type="dcterms:W3CDTF">2013-04-11T12:09:54Z</dcterms:created>
  <dcterms:modified xsi:type="dcterms:W3CDTF">2017-09-22T16:00:33Z</dcterms:modified>
</cp:coreProperties>
</file>