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368" r:id="rId2"/>
    <p:sldId id="369" r:id="rId3"/>
    <p:sldId id="370" r:id="rId4"/>
    <p:sldId id="372" r:id="rId5"/>
    <p:sldId id="371" r:id="rId6"/>
    <p:sldId id="373" r:id="rId7"/>
    <p:sldId id="375" r:id="rId8"/>
    <p:sldId id="377" r:id="rId9"/>
    <p:sldId id="376" r:id="rId10"/>
    <p:sldId id="399" r:id="rId11"/>
    <p:sldId id="379" r:id="rId12"/>
    <p:sldId id="402" r:id="rId13"/>
    <p:sldId id="403" r:id="rId14"/>
    <p:sldId id="400" r:id="rId15"/>
    <p:sldId id="401" r:id="rId16"/>
    <p:sldId id="404" r:id="rId17"/>
    <p:sldId id="405" r:id="rId18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600" b="1" kern="1200">
        <a:solidFill>
          <a:srgbClr val="CC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b="1" kern="1200">
        <a:solidFill>
          <a:srgbClr val="CC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  <a:srgbClr val="FFEA18"/>
    <a:srgbClr val="8044BC"/>
    <a:srgbClr val="440044"/>
    <a:srgbClr val="FFCC18"/>
    <a:srgbClr val="0F11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2" autoAdjust="0"/>
    <p:restoredTop sz="91005" autoAdjust="0"/>
  </p:normalViewPr>
  <p:slideViewPr>
    <p:cSldViewPr snapToGrid="0">
      <p:cViewPr varScale="1">
        <p:scale>
          <a:sx n="54" d="100"/>
          <a:sy n="54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09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2400" y="9121140"/>
            <a:ext cx="81280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2C992A-A9CC-4DAF-95A5-35A2A8DEFE54}" type="slidenum">
              <a:rPr lang="en-US"/>
              <a:pPr>
                <a:defRPr/>
              </a:pPr>
              <a:t>‹#›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388594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latin typeface="Times" pitchFamily="84" charset="0"/>
              </a:defRPr>
            </a:lvl1pPr>
          </a:lstStyle>
          <a:p>
            <a:pPr>
              <a:defRPr/>
            </a:pPr>
            <a:fld id="{7CC3B93E-DA85-48A1-B7F0-43C027105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7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itchFamily="84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CD1FCD8E-FEE7-4755-80C4-292E098FC727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819A5560-5932-421E-9981-A7932D9DB2E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10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 smtClean="0">
                <a:solidFill>
                  <a:srgbClr val="000000"/>
                </a:solidFill>
              </a:rPr>
              <a:t>hybridize</a:t>
            </a:r>
            <a:r>
              <a:rPr lang="en-US" smtClean="0">
                <a:solidFill>
                  <a:srgbClr val="000000"/>
                </a:solidFill>
              </a:rPr>
              <a:t>) two contrasting, true-breeding pea varieties.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true-breeding parents are the </a:t>
            </a:r>
            <a:r>
              <a:rPr lang="en-US" b="1" smtClean="0">
                <a:solidFill>
                  <a:srgbClr val="000000"/>
                </a:solidFill>
              </a:rPr>
              <a:t>P generation</a:t>
            </a:r>
            <a:r>
              <a:rPr lang="en-US" smtClean="0">
                <a:solidFill>
                  <a:srgbClr val="000000"/>
                </a:solidFill>
              </a:rPr>
              <a:t> and their hybrid offspring are the </a:t>
            </a:r>
            <a:r>
              <a:rPr lang="en-US" b="1" smtClean="0">
                <a:solidFill>
                  <a:srgbClr val="000000"/>
                </a:solidFill>
              </a:rPr>
              <a:t>F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r>
              <a:rPr lang="en-US" b="1" smtClean="0">
                <a:solidFill>
                  <a:srgbClr val="000000"/>
                </a:solidFill>
              </a:rPr>
              <a:t> generation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Mendel would then allow the F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generation.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50E1521D-B851-4F00-8BA1-585D3627FE13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11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7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7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6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C3B93E-DA85-48A1-B7F0-43C0271059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7275E36E-8E5C-40FD-AA24-C5EC5C4773C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2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He studied at the University of Vienna from 1851 to 1853 where he was influenced by a physicist who encouraged experimentation and the application of mathematics to science and a botanist who aroused Mendel’s interest in the causes of variation in plants.  After the university, Mendel taught at the Brunn Modern School and lived in the local monastery.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monks at this monastery had a long tradition of interest in the breeding of plants, including peas. Around 1857, Mendel began breeding garden peas to study inheritance.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B208BCF5-4125-4872-8354-26AD32FC178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3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 = parents</a:t>
            </a:r>
          </a:p>
          <a:p>
            <a:pPr eaLnBrk="1" hangingPunct="1"/>
            <a:r>
              <a:rPr lang="en-US" smtClean="0"/>
              <a:t>F = filial generation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3FA1BD4E-7F4A-488D-A06A-0F266E69CF4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4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In a typical breeding experiment, Mendel would cross-pollinate (</a:t>
            </a:r>
            <a:r>
              <a:rPr lang="en-US" b="1" smtClean="0">
                <a:solidFill>
                  <a:srgbClr val="000000"/>
                </a:solidFill>
              </a:rPr>
              <a:t>hybridize</a:t>
            </a:r>
            <a:r>
              <a:rPr lang="en-US" smtClean="0">
                <a:solidFill>
                  <a:srgbClr val="000000"/>
                </a:solidFill>
              </a:rPr>
              <a:t>) two contrasting, true-breeding pea varieties.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The true-breeding parents are the </a:t>
            </a:r>
            <a:r>
              <a:rPr lang="en-US" b="1" smtClean="0">
                <a:solidFill>
                  <a:srgbClr val="000000"/>
                </a:solidFill>
              </a:rPr>
              <a:t>P generation</a:t>
            </a:r>
            <a:r>
              <a:rPr lang="en-US" smtClean="0">
                <a:solidFill>
                  <a:srgbClr val="000000"/>
                </a:solidFill>
              </a:rPr>
              <a:t> and their hybrid offspring are the </a:t>
            </a:r>
            <a:r>
              <a:rPr lang="en-US" b="1" smtClean="0">
                <a:solidFill>
                  <a:srgbClr val="000000"/>
                </a:solidFill>
              </a:rPr>
              <a:t>F</a:t>
            </a:r>
            <a:r>
              <a:rPr lang="en-US" b="1" baseline="-25000" smtClean="0">
                <a:solidFill>
                  <a:srgbClr val="000000"/>
                </a:solidFill>
              </a:rPr>
              <a:t>1</a:t>
            </a:r>
            <a:r>
              <a:rPr lang="en-US" b="1" smtClean="0">
                <a:solidFill>
                  <a:srgbClr val="000000"/>
                </a:solidFill>
              </a:rPr>
              <a:t> generation</a:t>
            </a:r>
            <a:r>
              <a:rPr lang="en-US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</a:rPr>
              <a:t>Mendel would then allow the F</a:t>
            </a:r>
            <a:r>
              <a:rPr lang="en-US" baseline="-25000" smtClean="0">
                <a:solidFill>
                  <a:srgbClr val="000000"/>
                </a:solidFill>
              </a:rPr>
              <a:t>1</a:t>
            </a:r>
            <a:r>
              <a:rPr lang="en-US" smtClean="0">
                <a:solidFill>
                  <a:srgbClr val="000000"/>
                </a:solidFill>
              </a:rPr>
              <a:t> hybrids to self-pollinate to produce an F</a:t>
            </a:r>
            <a:r>
              <a:rPr lang="en-US" baseline="-25000" smtClean="0">
                <a:solidFill>
                  <a:srgbClr val="000000"/>
                </a:solidFill>
              </a:rPr>
              <a:t>2</a:t>
            </a:r>
            <a:r>
              <a:rPr lang="en-US" smtClean="0">
                <a:solidFill>
                  <a:srgbClr val="000000"/>
                </a:solidFill>
              </a:rPr>
              <a:t> generation.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2CD5ACA0-E205-417F-8C0A-1C396BE0528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5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D7243B82-CCF3-45CC-9CF5-A41611A2E3FB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6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66DA0CE3-8233-4A1E-991E-954783DC2328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7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1E742EC7-0C99-477A-8AA7-8D40ABC1917E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8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CC0000"/>
                </a:solidFill>
                <a:latin typeface="Arial" charset="0"/>
              </a:defRPr>
            </a:lvl1pPr>
            <a:lvl2pPr marL="785372" indent="-302066">
              <a:defRPr sz="2700" b="1">
                <a:solidFill>
                  <a:srgbClr val="CC0000"/>
                </a:solidFill>
                <a:latin typeface="Arial" charset="0"/>
              </a:defRPr>
            </a:lvl2pPr>
            <a:lvl3pPr marL="1208265" indent="-241653">
              <a:defRPr sz="2700" b="1">
                <a:solidFill>
                  <a:srgbClr val="CC0000"/>
                </a:solidFill>
                <a:latin typeface="Arial" charset="0"/>
              </a:defRPr>
            </a:lvl3pPr>
            <a:lvl4pPr marL="1691571" indent="-241653">
              <a:defRPr sz="2700" b="1">
                <a:solidFill>
                  <a:srgbClr val="CC0000"/>
                </a:solidFill>
                <a:latin typeface="Arial" charset="0"/>
              </a:defRPr>
            </a:lvl4pPr>
            <a:lvl5pPr marL="2174878" indent="-241653">
              <a:defRPr sz="2700" b="1">
                <a:solidFill>
                  <a:srgbClr val="CC0000"/>
                </a:solidFill>
                <a:latin typeface="Arial" charset="0"/>
              </a:defRPr>
            </a:lvl5pPr>
            <a:lvl6pPr marL="2658184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6pPr>
            <a:lvl7pPr marL="3141490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7pPr>
            <a:lvl8pPr marL="3624796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8pPr>
            <a:lvl9pPr marL="4108102" indent="-241653" algn="ctr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CC0000"/>
                </a:solidFill>
                <a:latin typeface="Arial" charset="0"/>
              </a:defRPr>
            </a:lvl9pPr>
          </a:lstStyle>
          <a:p>
            <a:fld id="{3B6DB098-728E-495E-BF3E-4B98CF0A0597}" type="slidenum">
              <a:rPr lang="en-US" sz="1300" b="0">
                <a:solidFill>
                  <a:schemeClr val="tx1"/>
                </a:solidFill>
                <a:latin typeface="Times" pitchFamily="84" charset="0"/>
              </a:rPr>
              <a:pPr/>
              <a:t>9</a:t>
            </a:fld>
            <a:endParaRPr lang="en-US" sz="13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2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600" b="1">
                <a:solidFill>
                  <a:srgbClr val="CC0000"/>
                </a:solidFill>
                <a:latin typeface="Arial" charset="0"/>
              </a:defRPr>
            </a:lvl1pPr>
            <a:lvl2pPr marL="742950" indent="-285750">
              <a:defRPr sz="2600" b="1">
                <a:solidFill>
                  <a:srgbClr val="CC0000"/>
                </a:solidFill>
                <a:latin typeface="Arial" charset="0"/>
              </a:defRPr>
            </a:lvl2pPr>
            <a:lvl3pPr marL="1143000" indent="-228600">
              <a:defRPr sz="2600" b="1">
                <a:solidFill>
                  <a:srgbClr val="CC0000"/>
                </a:solidFill>
                <a:latin typeface="Arial" charset="0"/>
              </a:defRPr>
            </a:lvl3pPr>
            <a:lvl4pPr marL="1600200" indent="-228600">
              <a:defRPr sz="2600" b="1">
                <a:solidFill>
                  <a:srgbClr val="CC0000"/>
                </a:solidFill>
                <a:latin typeface="Arial" charset="0"/>
              </a:defRPr>
            </a:lvl4pPr>
            <a:lvl5pPr marL="2057400" indent="-228600">
              <a:defRPr sz="2600" b="1">
                <a:solidFill>
                  <a:srgbClr val="CC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AP Biology</a:t>
            </a:r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8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2006-2007</a:t>
            </a:r>
            <a:endParaRPr lang="en-US" b="0"/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76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0F4C-728B-4B69-AFF0-ABAFFA40F40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3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29C6-3DB5-4473-8126-21F93F3A40CD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6D77-711C-4CA7-A90F-CDDC3E80F520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1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B170-B42E-42F4-85AE-5C2269F42AF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87950-866A-41DA-AE6E-B317C2D88ED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9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7284C-ECE1-4130-BCA3-5F540954267F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FEDF-BA66-4CFA-AEB7-5ABAD9A292CC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38B1-586C-4688-83B1-303CD8FDA8FE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7378B-B31B-463A-B5E8-D8681B3DE783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E6130-3F9E-4F4F-8EC7-C70B07240BC4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3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>
              <a:solidFill>
                <a:schemeClr val="tx1"/>
              </a:solidFill>
              <a:latin typeface="Times" pitchFamily="84" charset="0"/>
            </a:endParaRPr>
          </a:p>
        </p:txBody>
      </p:sp>
      <p:sp>
        <p:nvSpPr>
          <p:cNvPr id="1033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84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84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84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84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84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audio" Target="../media/audio1.wav"/><Relationship Id="rId5" Type="http://schemas.openxmlformats.org/officeDocument/2006/relationships/audio" Target="../media/audio3.wav"/><Relationship Id="rId6" Type="http://schemas.openxmlformats.org/officeDocument/2006/relationships/audio" Target="../media/audio7.wav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audio" Target="../media/audio6.wav"/><Relationship Id="rId5" Type="http://schemas.openxmlformats.org/officeDocument/2006/relationships/audio" Target="../media/audio7.wav"/><Relationship Id="rId6" Type="http://schemas.openxmlformats.org/officeDocument/2006/relationships/audio" Target="../media/audio4.wav"/><Relationship Id="rId7" Type="http://schemas.openxmlformats.org/officeDocument/2006/relationships/audio" Target="../media/audio2.wav"/><Relationship Id="rId8" Type="http://schemas.openxmlformats.org/officeDocument/2006/relationships/image" Target="../media/image4.jpeg"/><Relationship Id="rId9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5" Type="http://schemas.openxmlformats.org/officeDocument/2006/relationships/audio" Target="../media/audio3.wav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4.wav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4.wav"/><Relationship Id="rId5" Type="http://schemas.openxmlformats.org/officeDocument/2006/relationships/audio" Target="../media/audio5.wav"/><Relationship Id="rId6" Type="http://schemas.openxmlformats.org/officeDocument/2006/relationships/audio" Target="../media/audio2.wav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4.wav"/><Relationship Id="rId5" Type="http://schemas.openxmlformats.org/officeDocument/2006/relationships/audio" Target="../media/audio6.wav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audio" Target="../media/audio4.wav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1940209"/>
            <a:ext cx="5410200" cy="865135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Mendellian</a:t>
            </a:r>
            <a:r>
              <a:rPr lang="en-US" dirty="0" smtClean="0"/>
              <a:t> Genetics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81000"/>
            <a:ext cx="241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938"/>
            <a:ext cx="3200400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f13-07_structure_of_the_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r="45000"/>
          <a:stretch>
            <a:fillRect/>
          </a:stretch>
        </p:blipFill>
        <p:spPr bwMode="auto">
          <a:xfrm>
            <a:off x="7467600" y="4495800"/>
            <a:ext cx="1487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2" descr="13_1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410200" y="328613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13_1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6253163" y="336550"/>
            <a:ext cx="758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2"/>
          <p:cNvSpPr>
            <a:spLocks noChangeArrowheads="1"/>
          </p:cNvSpPr>
          <p:nvPr/>
        </p:nvSpPr>
        <p:spPr bwMode="auto">
          <a:xfrm>
            <a:off x="0" y="6249988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73"/>
          <p:cNvSpPr>
            <a:spLocks noChangeArrowheads="1"/>
          </p:cNvSpPr>
          <p:nvPr/>
        </p:nvSpPr>
        <p:spPr bwMode="auto">
          <a:xfrm>
            <a:off x="80963" y="5638800"/>
            <a:ext cx="1555750" cy="8429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13316" name="AutoShape 74"/>
          <p:cNvSpPr>
            <a:spLocks noChangeArrowheads="1"/>
          </p:cNvSpPr>
          <p:nvPr/>
        </p:nvSpPr>
        <p:spPr bwMode="auto">
          <a:xfrm>
            <a:off x="7991475" y="5241925"/>
            <a:ext cx="776288" cy="53816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3:1</a:t>
            </a:r>
          </a:p>
        </p:txBody>
      </p:sp>
      <p:grpSp>
        <p:nvGrpSpPr>
          <p:cNvPr id="13317" name="Group 75"/>
          <p:cNvGrpSpPr>
            <a:grpSpLocks/>
          </p:cNvGrpSpPr>
          <p:nvPr/>
        </p:nvGrpSpPr>
        <p:grpSpPr bwMode="auto">
          <a:xfrm>
            <a:off x="1765300" y="5240338"/>
            <a:ext cx="5556250" cy="1543050"/>
            <a:chOff x="1112" y="3348"/>
            <a:chExt cx="3500" cy="972"/>
          </a:xfrm>
        </p:grpSpPr>
        <p:grpSp>
          <p:nvGrpSpPr>
            <p:cNvPr id="13352" name="Group 76"/>
            <p:cNvGrpSpPr>
              <a:grpSpLocks/>
            </p:cNvGrpSpPr>
            <p:nvPr/>
          </p:nvGrpSpPr>
          <p:grpSpPr bwMode="auto">
            <a:xfrm>
              <a:off x="1112" y="3348"/>
              <a:ext cx="1681" cy="972"/>
              <a:chOff x="1293" y="3348"/>
              <a:chExt cx="1681" cy="972"/>
            </a:xfrm>
          </p:grpSpPr>
          <p:sp>
            <p:nvSpPr>
              <p:cNvPr id="13356" name="Rectangle 77"/>
              <p:cNvSpPr>
                <a:spLocks noChangeArrowheads="1"/>
              </p:cNvSpPr>
              <p:nvPr/>
            </p:nvSpPr>
            <p:spPr bwMode="auto">
              <a:xfrm>
                <a:off x="1293" y="334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5B03B3"/>
                    </a:solidFill>
                  </a:rPr>
                  <a:t>purple-flower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13357" name="Group 78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13358" name="Picture 79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9" name="Picture 80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0" name="Picture 81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3353" name="Group 82"/>
            <p:cNvGrpSpPr>
              <a:grpSpLocks/>
            </p:cNvGrpSpPr>
            <p:nvPr/>
          </p:nvGrpSpPr>
          <p:grpSpPr bwMode="auto">
            <a:xfrm>
              <a:off x="3019" y="3348"/>
              <a:ext cx="1593" cy="959"/>
              <a:chOff x="3025" y="3348"/>
              <a:chExt cx="1593" cy="959"/>
            </a:xfrm>
          </p:grpSpPr>
          <p:sp>
            <p:nvSpPr>
              <p:cNvPr id="13354" name="Rectangle 83"/>
              <p:cNvSpPr>
                <a:spLocks noChangeArrowheads="1"/>
              </p:cNvSpPr>
              <p:nvPr/>
            </p:nvSpPr>
            <p:spPr bwMode="auto">
              <a:xfrm>
                <a:off x="3025" y="3348"/>
                <a:ext cx="1593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00000"/>
                    </a:solidFill>
                  </a:rPr>
                  <a:t>white-flower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pic>
            <p:nvPicPr>
              <p:cNvPr id="13355" name="Picture 84" descr="13_11b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46549" name="Rectangle 85"/>
          <p:cNvSpPr>
            <a:spLocks noChangeArrowheads="1"/>
          </p:cNvSpPr>
          <p:nvPr/>
        </p:nvSpPr>
        <p:spPr bwMode="auto">
          <a:xfrm>
            <a:off x="6048375" y="6305550"/>
            <a:ext cx="417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0" name="Rectangle 86"/>
          <p:cNvSpPr>
            <a:spLocks noChangeArrowheads="1"/>
          </p:cNvSpPr>
          <p:nvPr/>
        </p:nvSpPr>
        <p:spPr bwMode="auto">
          <a:xfrm>
            <a:off x="3863975" y="6305550"/>
            <a:ext cx="417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1" name="Rectangle 87"/>
          <p:cNvSpPr>
            <a:spLocks noChangeArrowheads="1"/>
          </p:cNvSpPr>
          <p:nvPr/>
        </p:nvSpPr>
        <p:spPr bwMode="auto">
          <a:xfrm>
            <a:off x="2989263" y="6305550"/>
            <a:ext cx="41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52" name="Rectangle 88"/>
          <p:cNvSpPr>
            <a:spLocks noChangeArrowheads="1"/>
          </p:cNvSpPr>
          <p:nvPr/>
        </p:nvSpPr>
        <p:spPr bwMode="auto">
          <a:xfrm>
            <a:off x="2100263" y="6305550"/>
            <a:ext cx="417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?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closer at Mendel’s work</a:t>
            </a:r>
          </a:p>
        </p:txBody>
      </p:sp>
      <p:sp>
        <p:nvSpPr>
          <p:cNvPr id="13323" name="AutoShape 4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7"/>
          <p:cNvSpPr>
            <a:spLocks noChangeArrowheads="1"/>
          </p:cNvSpPr>
          <p:nvPr/>
        </p:nvSpPr>
        <p:spPr bwMode="auto">
          <a:xfrm>
            <a:off x="95250" y="1584325"/>
            <a:ext cx="466725" cy="534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13326" name="Group 2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13350" name="Rectangle 21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5B03B3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13351" name="Picture 22" descr="13_1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7" name="Group 23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13348" name="Rectangle 24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13349" name="Picture 25" descr="13_11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6501" name="Rectangle 37"/>
          <p:cNvSpPr>
            <a:spLocks noChangeArrowheads="1"/>
          </p:cNvSpPr>
          <p:nvPr/>
        </p:nvSpPr>
        <p:spPr bwMode="auto">
          <a:xfrm>
            <a:off x="2046703" y="2346325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2" name="Rectangle 38"/>
          <p:cNvSpPr>
            <a:spLocks noChangeArrowheads="1"/>
          </p:cNvSpPr>
          <p:nvPr/>
        </p:nvSpPr>
        <p:spPr bwMode="auto">
          <a:xfrm>
            <a:off x="6376089" y="2346325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chemeClr val="tx2"/>
              </a:solidFill>
            </a:endParaRPr>
          </a:p>
        </p:txBody>
      </p:sp>
      <p:grpSp>
        <p:nvGrpSpPr>
          <p:cNvPr id="13330" name="Group 89"/>
          <p:cNvGrpSpPr>
            <a:grpSpLocks/>
          </p:cNvGrpSpPr>
          <p:nvPr/>
        </p:nvGrpSpPr>
        <p:grpSpPr bwMode="auto">
          <a:xfrm>
            <a:off x="60325" y="3124200"/>
            <a:ext cx="8893175" cy="1600200"/>
            <a:chOff x="38" y="1968"/>
            <a:chExt cx="5602" cy="1008"/>
          </a:xfrm>
        </p:grpSpPr>
        <p:sp>
          <p:nvSpPr>
            <p:cNvPr id="13339" name="Rectangle 10"/>
            <p:cNvSpPr>
              <a:spLocks noChangeArrowheads="1"/>
            </p:cNvSpPr>
            <p:nvPr/>
          </p:nvSpPr>
          <p:spPr bwMode="auto">
            <a:xfrm>
              <a:off x="4910" y="2180"/>
              <a:ext cx="730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13340" name="AutoShape 11"/>
            <p:cNvSpPr>
              <a:spLocks noChangeArrowheads="1"/>
            </p:cNvSpPr>
            <p:nvPr/>
          </p:nvSpPr>
          <p:spPr bwMode="auto">
            <a:xfrm>
              <a:off x="38" y="2017"/>
              <a:ext cx="998" cy="721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13341" name="Group 12"/>
            <p:cNvGrpSpPr>
              <a:grpSpLocks/>
            </p:cNvGrpSpPr>
            <p:nvPr/>
          </p:nvGrpSpPr>
          <p:grpSpPr bwMode="auto">
            <a:xfrm>
              <a:off x="1843" y="1968"/>
              <a:ext cx="2037" cy="1008"/>
              <a:chOff x="1872" y="1968"/>
              <a:chExt cx="2037" cy="1008"/>
            </a:xfrm>
          </p:grpSpPr>
          <p:sp>
            <p:nvSpPr>
              <p:cNvPr id="13342" name="Rectangle 13"/>
              <p:cNvSpPr>
                <a:spLocks noChangeArrowheads="1"/>
              </p:cNvSpPr>
              <p:nvPr/>
            </p:nvSpPr>
            <p:spPr bwMode="auto">
              <a:xfrm>
                <a:off x="2050" y="196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5B03B3"/>
                    </a:solidFill>
                  </a:rPr>
                  <a:t>purple-flower peas</a:t>
                </a:r>
                <a:endParaRPr lang="en-US" sz="30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13343" name="Group 14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13344" name="Picture 15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5" name="Picture 16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6" name="Picture 17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7" name="Picture 18" descr="13_11b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46503" name="Rectangle 39"/>
          <p:cNvSpPr>
            <a:spLocks noChangeArrowheads="1"/>
          </p:cNvSpPr>
          <p:nvPr/>
        </p:nvSpPr>
        <p:spPr bwMode="auto">
          <a:xfrm>
            <a:off x="3038475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4" name="Rectangle 40"/>
          <p:cNvSpPr>
            <a:spLocks noChangeArrowheads="1"/>
          </p:cNvSpPr>
          <p:nvPr/>
        </p:nvSpPr>
        <p:spPr bwMode="auto">
          <a:xfrm>
            <a:off x="3879850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5" name="Rectangle 41"/>
          <p:cNvSpPr>
            <a:spLocks noChangeArrowheads="1"/>
          </p:cNvSpPr>
          <p:nvPr/>
        </p:nvSpPr>
        <p:spPr bwMode="auto">
          <a:xfrm>
            <a:off x="4721225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06" name="Rectangle 42"/>
          <p:cNvSpPr>
            <a:spLocks noChangeArrowheads="1"/>
          </p:cNvSpPr>
          <p:nvPr/>
        </p:nvSpPr>
        <p:spPr bwMode="auto">
          <a:xfrm>
            <a:off x="5562600" y="4365625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chemeClr val="tx2"/>
              </a:solidFill>
            </a:endParaRPr>
          </a:p>
        </p:txBody>
      </p:sp>
      <p:sp>
        <p:nvSpPr>
          <p:cNvPr id="446511" name="AutoShape 47"/>
          <p:cNvSpPr>
            <a:spLocks noChangeArrowheads="1"/>
          </p:cNvSpPr>
          <p:nvPr/>
        </p:nvSpPr>
        <p:spPr bwMode="auto">
          <a:xfrm>
            <a:off x="7421563" y="1489075"/>
            <a:ext cx="1638300" cy="46513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/>
              <a:t>phenotype</a:t>
            </a:r>
          </a:p>
        </p:txBody>
      </p:sp>
      <p:sp>
        <p:nvSpPr>
          <p:cNvPr id="446515" name="AutoShape 51"/>
          <p:cNvSpPr>
            <a:spLocks noChangeArrowheads="1"/>
          </p:cNvSpPr>
          <p:nvPr/>
        </p:nvSpPr>
        <p:spPr bwMode="auto">
          <a:xfrm>
            <a:off x="7508875" y="2386013"/>
            <a:ext cx="1466850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200"/>
              <a:t>genotype</a:t>
            </a:r>
          </a:p>
        </p:txBody>
      </p:sp>
      <p:sp>
        <p:nvSpPr>
          <p:cNvPr id="446533" name="AutoShape 69"/>
          <p:cNvSpPr>
            <a:spLocks noChangeArrowheads="1"/>
          </p:cNvSpPr>
          <p:nvPr/>
        </p:nvSpPr>
        <p:spPr bwMode="auto">
          <a:xfrm flipH="1">
            <a:off x="4049713" y="4564063"/>
            <a:ext cx="1079500" cy="1079500"/>
          </a:xfrm>
          <a:custGeom>
            <a:avLst/>
            <a:gdLst>
              <a:gd name="T0" fmla="*/ 523022848 w 21600"/>
              <a:gd name="T1" fmla="*/ 281858799 h 21600"/>
              <a:gd name="T2" fmla="*/ 1360734339 w 21600"/>
              <a:gd name="T3" fmla="*/ 2147483647 h 21600"/>
              <a:gd name="T4" fmla="*/ 867793408 w 21600"/>
              <a:gd name="T5" fmla="*/ 727363602 h 21600"/>
              <a:gd name="T6" fmla="*/ 2147483647 w 21600"/>
              <a:gd name="T7" fmla="*/ 1790510926 h 21600"/>
              <a:gd name="T8" fmla="*/ 2147483647 w 21600"/>
              <a:gd name="T9" fmla="*/ 2147483647 h 21600"/>
              <a:gd name="T10" fmla="*/ 1780150525 w 21600"/>
              <a:gd name="T11" fmla="*/ 14655871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6534" name="Rectangle 70"/>
          <p:cNvSpPr>
            <a:spLocks noChangeArrowheads="1"/>
          </p:cNvSpPr>
          <p:nvPr/>
        </p:nvSpPr>
        <p:spPr bwMode="auto">
          <a:xfrm>
            <a:off x="4549775" y="4933950"/>
            <a:ext cx="1344613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6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6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6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6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44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6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6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6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549" grpId="0" build="p" autoUpdateAnimBg="0" advAuto="0"/>
      <p:bldP spid="446550" grpId="0" build="p" autoUpdateAnimBg="0" advAuto="0"/>
      <p:bldP spid="446551" grpId="0" build="p" autoUpdateAnimBg="0" advAuto="0"/>
      <p:bldP spid="446552" grpId="0" build="p" autoUpdateAnimBg="0"/>
      <p:bldP spid="446501" grpId="0" build="p" autoUpdateAnimBg="0"/>
      <p:bldP spid="446502" grpId="0" build="p" autoUpdateAnimBg="0"/>
      <p:bldP spid="446503" grpId="0" build="p" autoUpdateAnimBg="0" advAuto="0"/>
      <p:bldP spid="446504" grpId="0" build="p" autoUpdateAnimBg="0" advAuto="0"/>
      <p:bldP spid="446505" grpId="0" build="p" autoUpdateAnimBg="0" advAuto="0"/>
      <p:bldP spid="446506" grpId="0" build="p" autoUpdateAnimBg="0"/>
      <p:bldP spid="446511" grpId="0" animBg="1" autoUpdateAnimBg="0"/>
      <p:bldP spid="446515" grpId="0" animBg="1" autoUpdateAnimBg="0"/>
      <p:bldP spid="446533" grpId="0" animBg="1"/>
      <p:bldP spid="44653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4242" name="Group 2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4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Punnett squares</a:t>
            </a:r>
          </a:p>
        </p:txBody>
      </p:sp>
      <p:sp>
        <p:nvSpPr>
          <p:cNvPr id="14350" name="Rectangle 20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27238" y="1268413"/>
            <a:ext cx="2057400" cy="5334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/>
              <a:t>P</a:t>
            </a:r>
            <a:r>
              <a:rPr lang="en-US" i="1" smtClean="0"/>
              <a:t>p</a:t>
            </a:r>
            <a:r>
              <a:rPr lang="en-US" smtClean="0"/>
              <a:t>   x   P</a:t>
            </a:r>
            <a:r>
              <a:rPr lang="en-US" i="1" smtClean="0"/>
              <a:t>p</a:t>
            </a:r>
            <a:endParaRPr lang="en-US" smtClean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179638" y="2697163"/>
            <a:ext cx="1892300" cy="887412"/>
            <a:chOff x="1757" y="1699"/>
            <a:chExt cx="1192" cy="559"/>
          </a:xfrm>
        </p:grpSpPr>
        <p:sp>
          <p:nvSpPr>
            <p:cNvPr id="14400" name="Rectangle 22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401" name="Rectangle 23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402" name="Rectangle 24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male / sperm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71513" y="4008438"/>
            <a:ext cx="803275" cy="1954212"/>
            <a:chOff x="807" y="2525"/>
            <a:chExt cx="506" cy="1231"/>
          </a:xfrm>
        </p:grpSpPr>
        <p:sp>
          <p:nvSpPr>
            <p:cNvPr id="14397" name="Rectangle 26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398" name="Rectangle 27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4399" name="Rectangle 28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female / eggs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5334000" y="2765425"/>
            <a:ext cx="1423988" cy="914400"/>
            <a:chOff x="3360" y="1493"/>
            <a:chExt cx="897" cy="576"/>
          </a:xfrm>
        </p:grpSpPr>
        <p:pic>
          <p:nvPicPr>
            <p:cNvPr id="14395" name="Picture 81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1493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96" name="Rectangle 34"/>
            <p:cNvSpPr>
              <a:spLocks noChangeArrowheads="1"/>
            </p:cNvSpPr>
            <p:nvPr/>
          </p:nvSpPr>
          <p:spPr bwMode="auto">
            <a:xfrm>
              <a:off x="3360" y="1530"/>
              <a:ext cx="4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PP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8001000" y="2757488"/>
            <a:ext cx="920750" cy="2438400"/>
            <a:chOff x="5040" y="1824"/>
            <a:chExt cx="580" cy="1536"/>
          </a:xfrm>
        </p:grpSpPr>
        <p:sp>
          <p:nvSpPr>
            <p:cNvPr id="14393" name="Rectangle 46"/>
            <p:cNvSpPr>
              <a:spLocks noChangeArrowheads="1"/>
            </p:cNvSpPr>
            <p:nvPr/>
          </p:nvSpPr>
          <p:spPr bwMode="auto">
            <a:xfrm>
              <a:off x="5088" y="2352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75%</a:t>
              </a:r>
            </a:p>
          </p:txBody>
        </p:sp>
        <p:sp>
          <p:nvSpPr>
            <p:cNvPr id="14394" name="Line 47"/>
            <p:cNvSpPr>
              <a:spLocks noChangeShapeType="1"/>
            </p:cNvSpPr>
            <p:nvPr/>
          </p:nvSpPr>
          <p:spPr bwMode="auto">
            <a:xfrm>
              <a:off x="5040" y="1824"/>
              <a:ext cx="0" cy="15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8001000" y="5272088"/>
            <a:ext cx="920750" cy="762000"/>
            <a:chOff x="5040" y="3408"/>
            <a:chExt cx="580" cy="480"/>
          </a:xfrm>
        </p:grpSpPr>
        <p:sp>
          <p:nvSpPr>
            <p:cNvPr id="14391" name="Rectangle 4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14392" name="Line 5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91" name="AutoShape 51"/>
          <p:cNvSpPr>
            <a:spLocks noChangeArrowheads="1"/>
          </p:cNvSpPr>
          <p:nvPr/>
        </p:nvSpPr>
        <p:spPr bwMode="auto">
          <a:xfrm>
            <a:off x="8156575" y="6194425"/>
            <a:ext cx="703263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3:1</a:t>
            </a:r>
            <a:endParaRPr lang="en-US" sz="3000">
              <a:solidFill>
                <a:srgbClr val="0F116A"/>
              </a:solidFill>
            </a:endParaRPr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018338" y="2757488"/>
            <a:ext cx="920750" cy="762000"/>
            <a:chOff x="4416" y="1488"/>
            <a:chExt cx="580" cy="480"/>
          </a:xfrm>
        </p:grpSpPr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464" y="1584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25%</a:t>
              </a:r>
            </a:p>
          </p:txBody>
        </p:sp>
        <p:sp>
          <p:nvSpPr>
            <p:cNvPr id="14390" name="Line 54"/>
            <p:cNvSpPr>
              <a:spLocks noChangeShapeType="1"/>
            </p:cNvSpPr>
            <p:nvPr/>
          </p:nvSpPr>
          <p:spPr bwMode="auto">
            <a:xfrm>
              <a:off x="4416" y="1488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010400" y="3595688"/>
            <a:ext cx="920750" cy="1600200"/>
            <a:chOff x="4416" y="2016"/>
            <a:chExt cx="580" cy="1008"/>
          </a:xfrm>
        </p:grpSpPr>
        <p:sp>
          <p:nvSpPr>
            <p:cNvPr id="14387" name="Line 56"/>
            <p:cNvSpPr>
              <a:spLocks noChangeShapeType="1"/>
            </p:cNvSpPr>
            <p:nvPr/>
          </p:nvSpPr>
          <p:spPr bwMode="auto">
            <a:xfrm>
              <a:off x="4416" y="2016"/>
              <a:ext cx="0" cy="100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57"/>
            <p:cNvSpPr>
              <a:spLocks noChangeArrowheads="1"/>
            </p:cNvSpPr>
            <p:nvPr/>
          </p:nvSpPr>
          <p:spPr bwMode="auto">
            <a:xfrm>
              <a:off x="4464" y="2304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8044BC"/>
                  </a:solidFill>
                </a:rPr>
                <a:t>50%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7010400" y="5272088"/>
            <a:ext cx="920750" cy="762000"/>
            <a:chOff x="5040" y="3408"/>
            <a:chExt cx="580" cy="480"/>
          </a:xfrm>
        </p:grpSpPr>
        <p:sp>
          <p:nvSpPr>
            <p:cNvPr id="14385" name="Rectangle 59"/>
            <p:cNvSpPr>
              <a:spLocks noChangeArrowheads="1"/>
            </p:cNvSpPr>
            <p:nvPr/>
          </p:nvSpPr>
          <p:spPr bwMode="auto">
            <a:xfrm>
              <a:off x="5088" y="3456"/>
              <a:ext cx="53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25%</a:t>
              </a:r>
              <a:endParaRPr lang="en-US">
                <a:solidFill>
                  <a:srgbClr val="0F116A"/>
                </a:solidFill>
              </a:endParaRPr>
            </a:p>
          </p:txBody>
        </p:sp>
        <p:sp>
          <p:nvSpPr>
            <p:cNvPr id="14386" name="Line 60"/>
            <p:cNvSpPr>
              <a:spLocks noChangeShapeType="1"/>
            </p:cNvSpPr>
            <p:nvPr/>
          </p:nvSpPr>
          <p:spPr bwMode="auto">
            <a:xfrm>
              <a:off x="5040" y="3408"/>
              <a:ext cx="0" cy="48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01" name="AutoShape 61"/>
          <p:cNvSpPr>
            <a:spLocks noChangeArrowheads="1"/>
          </p:cNvSpPr>
          <p:nvPr/>
        </p:nvSpPr>
        <p:spPr bwMode="auto">
          <a:xfrm>
            <a:off x="6892925" y="6194425"/>
            <a:ext cx="10001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1:2:1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02" name="Rectangle 62"/>
          <p:cNvSpPr>
            <a:spLocks noChangeArrowheads="1"/>
          </p:cNvSpPr>
          <p:nvPr/>
        </p:nvSpPr>
        <p:spPr bwMode="auto">
          <a:xfrm>
            <a:off x="6553200" y="2116138"/>
            <a:ext cx="120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genotype</a:t>
            </a:r>
            <a:endParaRPr lang="en-US" sz="2200">
              <a:solidFill>
                <a:srgbClr val="006301"/>
              </a:solidFill>
            </a:endParaRPr>
          </a:p>
        </p:txBody>
      </p:sp>
      <p:sp>
        <p:nvSpPr>
          <p:cNvPr id="394303" name="Rectangle 63"/>
          <p:cNvSpPr>
            <a:spLocks noChangeArrowheads="1"/>
          </p:cNvSpPr>
          <p:nvPr/>
        </p:nvSpPr>
        <p:spPr bwMode="auto">
          <a:xfrm>
            <a:off x="7804150" y="2116138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>
                <a:solidFill>
                  <a:srgbClr val="006301"/>
                </a:solidFill>
              </a:rPr>
              <a:t>%</a:t>
            </a:r>
          </a:p>
          <a:p>
            <a:r>
              <a:rPr lang="en-US" sz="1800">
                <a:solidFill>
                  <a:srgbClr val="006301"/>
                </a:solidFill>
              </a:rPr>
              <a:t>phenotype</a:t>
            </a:r>
            <a:endParaRPr lang="en-US" sz="2200">
              <a:solidFill>
                <a:srgbClr val="006301"/>
              </a:solidFill>
            </a:endParaRPr>
          </a:p>
        </p:txBody>
      </p:sp>
      <p:pic>
        <p:nvPicPr>
          <p:cNvPr id="394307" name="Picture 67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1751013" y="3702050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08" name="Picture 68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3187700" y="4900613"/>
            <a:ext cx="758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09" name="Picture 69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3187700" y="3702050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310" name="Picture 70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1751013" y="4900613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69" name="Rectangle 29"/>
          <p:cNvSpPr>
            <a:spLocks noChangeArrowheads="1"/>
          </p:cNvSpPr>
          <p:nvPr/>
        </p:nvSpPr>
        <p:spPr bwMode="auto">
          <a:xfrm>
            <a:off x="2247900" y="4094163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394312" name="Rectangle 72"/>
          <p:cNvSpPr>
            <a:spLocks noChangeArrowheads="1"/>
          </p:cNvSpPr>
          <p:nvPr/>
        </p:nvSpPr>
        <p:spPr bwMode="auto">
          <a:xfrm>
            <a:off x="3584575" y="4094163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3" name="Rectangle 73"/>
          <p:cNvSpPr>
            <a:spLocks noChangeArrowheads="1"/>
          </p:cNvSpPr>
          <p:nvPr/>
        </p:nvSpPr>
        <p:spPr bwMode="auto">
          <a:xfrm>
            <a:off x="2247900" y="5284788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394314" name="Rectangle 74"/>
          <p:cNvSpPr>
            <a:spLocks noChangeArrowheads="1"/>
          </p:cNvSpPr>
          <p:nvPr/>
        </p:nvSpPr>
        <p:spPr bwMode="auto">
          <a:xfrm>
            <a:off x="3584575" y="5284788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14371" name="Picture 75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2012950" y="1709738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5354638" y="5399088"/>
            <a:ext cx="1403350" cy="893762"/>
            <a:chOff x="3373" y="3152"/>
            <a:chExt cx="884" cy="563"/>
          </a:xfrm>
        </p:grpSpPr>
        <p:sp>
          <p:nvSpPr>
            <p:cNvPr id="14383" name="Rectangle 43"/>
            <p:cNvSpPr>
              <a:spLocks noChangeArrowheads="1"/>
            </p:cNvSpPr>
            <p:nvPr/>
          </p:nvSpPr>
          <p:spPr bwMode="auto">
            <a:xfrm>
              <a:off x="3373" y="3164"/>
              <a:ext cx="40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4" name="Picture 76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779" y="315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73" name="Picture 77" descr="13_11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3338513" y="1709738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5343525" y="4487863"/>
            <a:ext cx="1414463" cy="914400"/>
            <a:chOff x="3366" y="2578"/>
            <a:chExt cx="891" cy="576"/>
          </a:xfrm>
        </p:grpSpPr>
        <p:sp>
          <p:nvSpPr>
            <p:cNvPr id="14381" name="Rectangle 40"/>
            <p:cNvSpPr>
              <a:spLocks noChangeArrowheads="1"/>
            </p:cNvSpPr>
            <p:nvPr/>
          </p:nvSpPr>
          <p:spPr bwMode="auto">
            <a:xfrm>
              <a:off x="3366" y="2586"/>
              <a:ext cx="4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2" name="Picture 79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2578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343525" y="3622675"/>
            <a:ext cx="1414463" cy="914400"/>
            <a:chOff x="3366" y="2033"/>
            <a:chExt cx="891" cy="576"/>
          </a:xfrm>
        </p:grpSpPr>
        <p:sp>
          <p:nvSpPr>
            <p:cNvPr id="14379" name="Rectangle 37"/>
            <p:cNvSpPr>
              <a:spLocks noChangeArrowheads="1"/>
            </p:cNvSpPr>
            <p:nvPr/>
          </p:nvSpPr>
          <p:spPr bwMode="auto">
            <a:xfrm>
              <a:off x="3366" y="2058"/>
              <a:ext cx="4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  <a:r>
                <a:rPr lang="en-US" sz="3000" i="1">
                  <a:solidFill>
                    <a:srgbClr val="0F116A"/>
                  </a:solidFill>
                </a:rPr>
                <a:t>p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pic>
          <p:nvPicPr>
            <p:cNvPr id="14380" name="Picture 80" descr="13_11b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3804" y="2033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76" name="AutoShape 88"/>
          <p:cNvSpPr>
            <a:spLocks noChangeArrowheads="1"/>
          </p:cNvSpPr>
          <p:nvPr/>
        </p:nvSpPr>
        <p:spPr bwMode="auto">
          <a:xfrm>
            <a:off x="153988" y="1446213"/>
            <a:ext cx="1489075" cy="10541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F</a:t>
            </a:r>
            <a:r>
              <a:rPr lang="en-US" sz="3000" baseline="-25000"/>
              <a:t>1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/>
              <a:t>(hybrids)</a:t>
            </a:r>
            <a:endParaRPr lang="en-US" sz="3000"/>
          </a:p>
        </p:txBody>
      </p:sp>
      <p:pic>
        <p:nvPicPr>
          <p:cNvPr id="394336" name="Picture 96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31115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337" name="AutoShape 97"/>
          <p:cNvSpPr>
            <a:spLocks noChangeArrowheads="1"/>
          </p:cNvSpPr>
          <p:nvPr/>
        </p:nvSpPr>
        <p:spPr bwMode="auto">
          <a:xfrm>
            <a:off x="4919663" y="388938"/>
            <a:ext cx="2674937" cy="1355725"/>
          </a:xfrm>
          <a:prstGeom prst="wedgeEllipseCallout">
            <a:avLst>
              <a:gd name="adj1" fmla="val 72079"/>
              <a:gd name="adj2" fmla="val -3126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Aaaaah,</a:t>
            </a:r>
          </a:p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phenotype &amp; genotype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can have different 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ratios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4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4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4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4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9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4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9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9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9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94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91" grpId="0" animBg="1" autoUpdateAnimBg="0"/>
      <p:bldP spid="394301" grpId="0" animBg="1" autoUpdateAnimBg="0"/>
      <p:bldP spid="394302" grpId="0" autoUpdateAnimBg="0"/>
      <p:bldP spid="394303" grpId="0" autoUpdateAnimBg="0"/>
      <p:bldP spid="394269" grpId="0" build="p" autoUpdateAnimBg="0"/>
      <p:bldP spid="394312" grpId="0" build="p" autoUpdateAnimBg="0"/>
      <p:bldP spid="394313" grpId="0" build="p" autoUpdateAnimBg="0"/>
      <p:bldP spid="394314" grpId="0" build="p" autoUpdateAnimBg="0"/>
      <p:bldP spid="39433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71600"/>
            <a:ext cx="7656443" cy="4419600"/>
          </a:xfrm>
        </p:spPr>
        <p:txBody>
          <a:bodyPr/>
          <a:lstStyle/>
          <a:p>
            <a:r>
              <a:rPr lang="en-US" dirty="0" smtClean="0"/>
              <a:t>In humans, free earlobes (E) are dominant to attached earlobes (e)</a:t>
            </a:r>
          </a:p>
          <a:p>
            <a:r>
              <a:rPr lang="en-US" dirty="0" smtClean="0"/>
              <a:t>What will the offspring of a man with free earlobes and a woman with attached earlobes look like?</a:t>
            </a:r>
            <a:endParaRPr lang="en-US" dirty="0"/>
          </a:p>
        </p:txBody>
      </p:sp>
      <p:pic>
        <p:nvPicPr>
          <p:cNvPr id="151554" name="Picture 2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24088" b="57565"/>
          <a:stretch/>
        </p:blipFill>
        <p:spPr bwMode="auto">
          <a:xfrm>
            <a:off x="901142" y="4335149"/>
            <a:ext cx="1470991" cy="151571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53339" r="18146"/>
          <a:stretch/>
        </p:blipFill>
        <p:spPr bwMode="auto">
          <a:xfrm>
            <a:off x="4057403" y="4350886"/>
            <a:ext cx="1546017" cy="148424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3629" y="5866185"/>
            <a:ext cx="1546017" cy="503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Free (E)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4231" y="5871755"/>
            <a:ext cx="21523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Attached (e)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708" y="4739065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X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7096" y="4739065"/>
            <a:ext cx="75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631343"/>
            <a:ext cx="1742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???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1556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24088" b="57565"/>
          <a:stretch/>
        </p:blipFill>
        <p:spPr bwMode="auto">
          <a:xfrm>
            <a:off x="357806" y="529286"/>
            <a:ext cx="1328729" cy="136913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windows2universe.org/earth/Life/images/earlob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" t="53339" r="18146"/>
          <a:stretch/>
        </p:blipFill>
        <p:spPr bwMode="auto">
          <a:xfrm>
            <a:off x="3514067" y="545023"/>
            <a:ext cx="1396499" cy="13407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293" y="2060323"/>
            <a:ext cx="139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Free (E)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0883" y="2056716"/>
            <a:ext cx="2162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Attached (e)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372" y="933202"/>
            <a:ext cx="68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X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760" y="933202"/>
            <a:ext cx="68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4664" y="825481"/>
            <a:ext cx="157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???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63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555574" cy="4419600"/>
          </a:xfrm>
        </p:spPr>
        <p:txBody>
          <a:bodyPr/>
          <a:lstStyle/>
          <a:p>
            <a:r>
              <a:rPr lang="en-US" u="sng" dirty="0" smtClean="0">
                <a:solidFill>
                  <a:srgbClr val="CC0000"/>
                </a:solidFill>
              </a:rPr>
              <a:t>Probability</a:t>
            </a:r>
            <a:r>
              <a:rPr lang="en-US" dirty="0" smtClean="0"/>
              <a:t> = the chance something will occur</a:t>
            </a:r>
          </a:p>
          <a:p>
            <a:pPr lvl="1"/>
            <a:r>
              <a:rPr lang="en-US" dirty="0" smtClean="0"/>
              <a:t>Probability of purple flowers?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75</a:t>
            </a:r>
            <a:r>
              <a:rPr lang="en-US" u="sng" smtClean="0">
                <a:solidFill>
                  <a:srgbClr val="CC0000"/>
                </a:solidFill>
              </a:rPr>
              <a:t>%, ¾, </a:t>
            </a:r>
            <a:r>
              <a:rPr lang="en-US" u="sng" dirty="0" smtClean="0">
                <a:solidFill>
                  <a:srgbClr val="CC0000"/>
                </a:solidFill>
              </a:rPr>
              <a:t>3:1</a:t>
            </a:r>
          </a:p>
          <a:p>
            <a:pPr lvl="1"/>
            <a:r>
              <a:rPr lang="en-US" dirty="0" smtClean="0"/>
              <a:t>Probability of being heterozygous?</a:t>
            </a:r>
          </a:p>
          <a:p>
            <a:pPr lvl="2"/>
            <a:r>
              <a:rPr lang="en-US" u="sng" dirty="0" smtClean="0">
                <a:solidFill>
                  <a:srgbClr val="CC0000"/>
                </a:solidFill>
              </a:rPr>
              <a:t>50%, ½, 1:1</a:t>
            </a:r>
            <a:endParaRPr lang="en-US" u="sng" dirty="0">
              <a:solidFill>
                <a:srgbClr val="CC0000"/>
              </a:solidFill>
            </a:endParaRPr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486037"/>
              </p:ext>
            </p:extLst>
          </p:nvPr>
        </p:nvGraphicFramePr>
        <p:xfrm>
          <a:off x="5936574" y="4082216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pitchFamily="84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0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6241374" y="1705729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84" charset="2"/>
              <a:buChar char="§"/>
              <a:defRPr sz="3000" b="1">
                <a:solidFill>
                  <a:srgbClr val="0F11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84" charset="2"/>
              <a:buChar char="u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84" charset="2"/>
              <a:buChar char="§"/>
              <a:defRPr sz="2400" b="1">
                <a:solidFill>
                  <a:srgbClr val="0F116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84" charset="2"/>
              <a:buChar char="w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84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mtClean="0"/>
              <a:t>P</a:t>
            </a:r>
            <a:r>
              <a:rPr lang="en-US" i="1" smtClean="0"/>
              <a:t>p</a:t>
            </a:r>
            <a:r>
              <a:rPr lang="en-US" smtClean="0"/>
              <a:t>   x   P</a:t>
            </a:r>
            <a:r>
              <a:rPr lang="en-US" i="1" smtClean="0"/>
              <a:t>p</a:t>
            </a:r>
            <a:endParaRPr lang="en-US" smtClean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393774" y="3134479"/>
            <a:ext cx="1892300" cy="887412"/>
            <a:chOff x="1757" y="1699"/>
            <a:chExt cx="1192" cy="559"/>
          </a:xfrm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1805" y="1912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675" y="19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male / sperm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4885649" y="4445754"/>
            <a:ext cx="803275" cy="1954212"/>
            <a:chOff x="807" y="2525"/>
            <a:chExt cx="506" cy="1231"/>
          </a:xfrm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1037" y="2584"/>
              <a:ext cx="2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1037" y="3312"/>
              <a:ext cx="26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i="1">
                  <a:solidFill>
                    <a:srgbClr val="0F116A"/>
                  </a:solidFill>
                </a:rPr>
                <a:t>p</a:t>
              </a:r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 rot="-5400000">
              <a:off x="326" y="3006"/>
              <a:ext cx="12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>
                  <a:solidFill>
                    <a:srgbClr val="006301"/>
                  </a:solidFill>
                </a:rPr>
                <a:t>female / eggs</a:t>
              </a:r>
              <a:endParaRPr lang="en-US" sz="3000">
                <a:solidFill>
                  <a:srgbClr val="0F116A"/>
                </a:solidFill>
              </a:endParaRPr>
            </a:p>
          </p:txBody>
        </p:sp>
      </p:grpSp>
      <p:pic>
        <p:nvPicPr>
          <p:cNvPr id="14" name="Picture 67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965149" y="4139366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8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66000" r="4500" b="7500"/>
          <a:stretch>
            <a:fillRect/>
          </a:stretch>
        </p:blipFill>
        <p:spPr bwMode="auto">
          <a:xfrm>
            <a:off x="7401836" y="5337929"/>
            <a:ext cx="75882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9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7401836" y="4139366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0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5965149" y="5337929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6462036" y="4531479"/>
            <a:ext cx="692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PP</a:t>
            </a: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7798711" y="4531479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20" name="Rectangle 73"/>
          <p:cNvSpPr>
            <a:spLocks noChangeArrowheads="1"/>
          </p:cNvSpPr>
          <p:nvPr/>
        </p:nvSpPr>
        <p:spPr bwMode="auto">
          <a:xfrm>
            <a:off x="6462036" y="5722104"/>
            <a:ext cx="671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>
                <a:solidFill>
                  <a:srgbClr val="0F116A"/>
                </a:solidFill>
              </a:rPr>
              <a:t>P</a:t>
            </a:r>
            <a:r>
              <a:rPr lang="en-US" sz="3000" i="1">
                <a:solidFill>
                  <a:srgbClr val="0F116A"/>
                </a:solidFill>
              </a:rPr>
              <a:t>p</a:t>
            </a:r>
            <a:endParaRPr lang="en-US" sz="3000">
              <a:solidFill>
                <a:srgbClr val="0F116A"/>
              </a:solidFill>
            </a:endParaRPr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7798711" y="5722104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000" i="1">
                <a:solidFill>
                  <a:srgbClr val="0F116A"/>
                </a:solidFill>
              </a:rPr>
              <a:t>pp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22" name="Picture 75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6227086" y="2147054"/>
            <a:ext cx="719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7" descr="13_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6000" r="75375" b="7500"/>
          <a:stretch>
            <a:fillRect/>
          </a:stretch>
        </p:blipFill>
        <p:spPr bwMode="auto">
          <a:xfrm>
            <a:off x="7552649" y="2147054"/>
            <a:ext cx="7191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5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my brother’s family?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16" y="1371600"/>
            <a:ext cx="4625010" cy="4419600"/>
          </a:xfrm>
        </p:spPr>
        <p:txBody>
          <a:bodyPr/>
          <a:lstStyle/>
          <a:p>
            <a:r>
              <a:rPr lang="en-US" dirty="0" smtClean="0"/>
              <a:t>What are their phenotypes?</a:t>
            </a:r>
          </a:p>
          <a:p>
            <a:pPr lvl="1"/>
            <a:r>
              <a:rPr lang="en-US" dirty="0" smtClean="0"/>
              <a:t>Bret = </a:t>
            </a:r>
            <a:r>
              <a:rPr lang="en-US" u="sng" dirty="0" smtClean="0">
                <a:solidFill>
                  <a:srgbClr val="CC0000"/>
                </a:solidFill>
              </a:rPr>
              <a:t>blue eyes</a:t>
            </a:r>
          </a:p>
          <a:p>
            <a:pPr lvl="1"/>
            <a:r>
              <a:rPr lang="en-US" dirty="0" smtClean="0"/>
              <a:t>Karen = </a:t>
            </a:r>
            <a:r>
              <a:rPr lang="en-US" u="sng" dirty="0" smtClean="0">
                <a:solidFill>
                  <a:srgbClr val="CC0000"/>
                </a:solidFill>
              </a:rPr>
              <a:t>brown eyes</a:t>
            </a:r>
          </a:p>
          <a:p>
            <a:pPr lvl="1"/>
            <a:r>
              <a:rPr lang="en-US" dirty="0" smtClean="0"/>
              <a:t>Jazzy = </a:t>
            </a:r>
            <a:r>
              <a:rPr lang="en-US" u="sng" dirty="0" smtClean="0">
                <a:solidFill>
                  <a:srgbClr val="CC0000"/>
                </a:solidFill>
              </a:rPr>
              <a:t>blue eyes</a:t>
            </a:r>
          </a:p>
          <a:p>
            <a:r>
              <a:rPr lang="en-US" dirty="0" smtClean="0"/>
              <a:t>What are their genotypes?</a:t>
            </a:r>
          </a:p>
          <a:p>
            <a:pPr lvl="1"/>
            <a:r>
              <a:rPr lang="en-US" dirty="0" smtClean="0"/>
              <a:t>Bret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</a:p>
          <a:p>
            <a:pPr lvl="1"/>
            <a:r>
              <a:rPr lang="en-US" dirty="0" smtClean="0"/>
              <a:t>Karen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</a:p>
          <a:p>
            <a:pPr lvl="1"/>
            <a:r>
              <a:rPr lang="en-US" dirty="0" smtClean="0"/>
              <a:t>Jazzy = </a:t>
            </a:r>
            <a:r>
              <a:rPr lang="en-US" u="sng" dirty="0" smtClean="0">
                <a:solidFill>
                  <a:srgbClr val="CC0000"/>
                </a:solidFill>
              </a:rPr>
              <a:t>bb</a:t>
            </a:r>
            <a:endParaRPr lang="en-US" u="sng" dirty="0">
              <a:solidFill>
                <a:srgbClr val="CC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/>
          <a:stretch/>
        </p:blipFill>
        <p:spPr>
          <a:xfrm>
            <a:off x="272883" y="1604395"/>
            <a:ext cx="3970475" cy="337842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462929" y="4790364"/>
            <a:ext cx="4231901" cy="2022389"/>
            <a:chOff x="272883" y="4708478"/>
            <a:chExt cx="4113587" cy="1967108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272883" y="4708478"/>
              <a:ext cx="4113587" cy="1838096"/>
            </a:xfrm>
            <a:prstGeom prst="roundRect">
              <a:avLst/>
            </a:prstGeom>
            <a:solidFill>
              <a:srgbClr val="FFEA1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672" y="4982815"/>
              <a:ext cx="376568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</a:rPr>
                <a:t>What is the probability that their next child will have blue eyes?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289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872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5"/>
          <a:stretch/>
        </p:blipFill>
        <p:spPr>
          <a:xfrm>
            <a:off x="655983" y="528108"/>
            <a:ext cx="7832035" cy="580178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5137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13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3000" r="16875" b="1500"/>
          <a:stretch>
            <a:fillRect/>
          </a:stretch>
        </p:blipFill>
        <p:spPr bwMode="auto">
          <a:xfrm>
            <a:off x="5949950" y="3603625"/>
            <a:ext cx="3167063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Gregor Mendel</a:t>
            </a:r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79450" y="1371600"/>
            <a:ext cx="5206445" cy="52578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/>
              <a:t>Modern genetics began with </a:t>
            </a:r>
            <a:r>
              <a:rPr lang="en-US" u="sng" dirty="0" err="1" smtClean="0">
                <a:solidFill>
                  <a:srgbClr val="C00000"/>
                </a:solidFill>
              </a:rPr>
              <a:t>Gregor</a:t>
            </a:r>
            <a:r>
              <a:rPr lang="en-US" u="sng" dirty="0" smtClean="0">
                <a:solidFill>
                  <a:srgbClr val="C00000"/>
                </a:solidFill>
              </a:rPr>
              <a:t> Mendel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his peas</a:t>
            </a:r>
          </a:p>
          <a:p>
            <a:pPr lvl="1" eaLnBrk="1" hangingPunct="1">
              <a:buClrTx/>
            </a:pPr>
            <a:r>
              <a:rPr lang="en-US" dirty="0" smtClean="0"/>
              <a:t>Monk in the 1800s</a:t>
            </a:r>
          </a:p>
          <a:p>
            <a:pPr lvl="1" eaLnBrk="1" hangingPunct="1"/>
            <a:r>
              <a:rPr lang="en-US" dirty="0" smtClean="0"/>
              <a:t>used</a:t>
            </a:r>
            <a:r>
              <a:rPr lang="en-US" dirty="0" smtClean="0">
                <a:solidFill>
                  <a:srgbClr val="0F116A"/>
                </a:solidFill>
              </a:rPr>
              <a:t> </a:t>
            </a:r>
            <a:r>
              <a:rPr lang="en-US" dirty="0" smtClean="0"/>
              <a:t>quantitative analysis</a:t>
            </a:r>
          </a:p>
          <a:p>
            <a:pPr lvl="2" eaLnBrk="1" hangingPunct="1"/>
            <a:r>
              <a:rPr lang="en-US" dirty="0" smtClean="0"/>
              <a:t>collected data &amp; counted them</a:t>
            </a:r>
          </a:p>
          <a:p>
            <a:pPr lvl="1" eaLnBrk="1" hangingPunct="1"/>
            <a:r>
              <a:rPr lang="en-US" dirty="0" smtClean="0"/>
              <a:t>excellent example of the </a:t>
            </a:r>
            <a:r>
              <a:rPr lang="en-US" u="sng" dirty="0" smtClean="0">
                <a:solidFill>
                  <a:srgbClr val="C00000"/>
                </a:solidFill>
              </a:rPr>
              <a:t>scientific method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40" y="553278"/>
            <a:ext cx="18938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43596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Mendel’s work</a:t>
            </a:r>
          </a:p>
        </p:txBody>
      </p:sp>
      <p:sp>
        <p:nvSpPr>
          <p:cNvPr id="5122" name="Rectangle 17"/>
          <p:cNvSpPr>
            <a:spLocks noChangeArrowheads="1"/>
          </p:cNvSpPr>
          <p:nvPr/>
        </p:nvSpPr>
        <p:spPr bwMode="auto">
          <a:xfrm>
            <a:off x="266700" y="1323975"/>
            <a:ext cx="1308100" cy="5421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7" descr="13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9000" r="9000" b="1500"/>
          <a:stretch>
            <a:fillRect/>
          </a:stretch>
        </p:blipFill>
        <p:spPr bwMode="auto">
          <a:xfrm>
            <a:off x="3995738" y="1330325"/>
            <a:ext cx="5148262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5319713" y="952500"/>
            <a:ext cx="2960687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 eaLnBrk="1" hangingPunct="1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</a:rPr>
              <a:t>Pollen transferred from white flower to stigma of purple flower  </a:t>
            </a:r>
          </a:p>
        </p:txBody>
      </p:sp>
      <p:sp>
        <p:nvSpPr>
          <p:cNvPr id="375818" name="Rectangle 10"/>
          <p:cNvSpPr>
            <a:spLocks noChangeArrowheads="1"/>
          </p:cNvSpPr>
          <p:nvPr/>
        </p:nvSpPr>
        <p:spPr bwMode="auto">
          <a:xfrm>
            <a:off x="5313363" y="3602038"/>
            <a:ext cx="2281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dirty="0">
                <a:solidFill>
                  <a:srgbClr val="000000"/>
                </a:solidFill>
              </a:rPr>
              <a:t>all purple flowers result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5822" name="AutoShape 14"/>
          <p:cNvSpPr>
            <a:spLocks noChangeArrowheads="1"/>
          </p:cNvSpPr>
          <p:nvPr/>
        </p:nvSpPr>
        <p:spPr bwMode="auto">
          <a:xfrm flipH="1">
            <a:off x="6011863" y="5294313"/>
            <a:ext cx="1079500" cy="1079500"/>
          </a:xfrm>
          <a:custGeom>
            <a:avLst/>
            <a:gdLst>
              <a:gd name="T0" fmla="*/ 389084485 w 21600"/>
              <a:gd name="T1" fmla="*/ 400443973 h 21600"/>
              <a:gd name="T2" fmla="*/ 1360984073 w 21600"/>
              <a:gd name="T3" fmla="*/ 2147483647 h 21600"/>
              <a:gd name="T4" fmla="*/ 769804244 w 21600"/>
              <a:gd name="T5" fmla="*/ 776670414 h 21600"/>
              <a:gd name="T6" fmla="*/ 2147483647 w 21600"/>
              <a:gd name="T7" fmla="*/ 1348126028 h 21600"/>
              <a:gd name="T8" fmla="*/ 2147483647 w 21600"/>
              <a:gd name="T9" fmla="*/ 1952785514 h 21600"/>
              <a:gd name="T10" fmla="*/ 1823964931 w 21600"/>
              <a:gd name="T11" fmla="*/ 134812602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12" y="10800"/>
                </a:moveTo>
                <a:cubicBezTo>
                  <a:pt x="17312" y="7203"/>
                  <a:pt x="14396" y="4288"/>
                  <a:pt x="10800" y="4288"/>
                </a:cubicBezTo>
                <a:cubicBezTo>
                  <a:pt x="7203" y="4288"/>
                  <a:pt x="4288" y="7203"/>
                  <a:pt x="4288" y="10800"/>
                </a:cubicBezTo>
                <a:cubicBezTo>
                  <a:pt x="4288" y="14396"/>
                  <a:pt x="7203" y="17312"/>
                  <a:pt x="10800" y="17312"/>
                </a:cubicBezTo>
                <a:cubicBezTo>
                  <a:pt x="10825" y="17312"/>
                  <a:pt x="10851" y="17311"/>
                  <a:pt x="10877" y="17311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56" y="15644"/>
                </a:lnTo>
                <a:lnTo>
                  <a:pt x="14612" y="10800"/>
                </a:lnTo>
                <a:lnTo>
                  <a:pt x="17312" y="108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6189663" y="4192588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F</a:t>
            </a:r>
            <a:r>
              <a:rPr lang="en-US" sz="3000" baseline="-25000"/>
              <a:t>1</a:t>
            </a:r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6189663" y="1401763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P</a:t>
            </a:r>
            <a:endParaRPr lang="en-US" sz="3000" baseline="-25000"/>
          </a:p>
        </p:txBody>
      </p:sp>
      <p:sp>
        <p:nvSpPr>
          <p:cNvPr id="375829" name="Oval 21"/>
          <p:cNvSpPr>
            <a:spLocks noChangeArrowheads="1"/>
          </p:cNvSpPr>
          <p:nvPr/>
        </p:nvSpPr>
        <p:spPr bwMode="auto">
          <a:xfrm>
            <a:off x="6189663" y="6124575"/>
            <a:ext cx="638175" cy="638175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000"/>
              <a:t>F</a:t>
            </a:r>
            <a:r>
              <a:rPr lang="en-US" sz="3000" baseline="-25000"/>
              <a:t>2</a:t>
            </a:r>
          </a:p>
        </p:txBody>
      </p:sp>
      <p:sp>
        <p:nvSpPr>
          <p:cNvPr id="375830" name="Rectangle 22"/>
          <p:cNvSpPr>
            <a:spLocks noChangeArrowheads="1"/>
          </p:cNvSpPr>
          <p:nvPr/>
        </p:nvSpPr>
        <p:spPr bwMode="auto">
          <a:xfrm>
            <a:off x="6519863" y="5688013"/>
            <a:ext cx="1344612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5134" name="AutoShape 23"/>
          <p:cNvSpPr>
            <a:spLocks noChangeArrowheads="1"/>
          </p:cNvSpPr>
          <p:nvPr/>
        </p:nvSpPr>
        <p:spPr bwMode="auto">
          <a:xfrm>
            <a:off x="3992563" y="3787775"/>
            <a:ext cx="357187" cy="447675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4788" y="1281062"/>
            <a:ext cx="5478560" cy="5181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Bred pea plants</a:t>
            </a:r>
          </a:p>
          <a:p>
            <a:pPr lvl="1" eaLnBrk="1" hangingPunct="1"/>
            <a:r>
              <a:rPr lang="en-US" dirty="0" smtClean="0"/>
              <a:t>cross-pollinate</a:t>
            </a:r>
            <a:br>
              <a:rPr lang="en-US" dirty="0" smtClean="0"/>
            </a:br>
            <a:r>
              <a:rPr lang="en-US" u="sng" dirty="0" smtClean="0">
                <a:solidFill>
                  <a:srgbClr val="CC0000"/>
                </a:solidFill>
              </a:rPr>
              <a:t>true breeding parents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C0000"/>
                </a:solidFill>
              </a:rPr>
              <a:t>P</a:t>
            </a:r>
            <a:r>
              <a:rPr lang="en-US" dirty="0" smtClean="0"/>
              <a:t>)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P = parental</a:t>
            </a:r>
            <a:endParaRPr lang="en-US" dirty="0" smtClean="0"/>
          </a:p>
          <a:p>
            <a:pPr lvl="1" eaLnBrk="1" hangingPunct="1"/>
            <a:r>
              <a:rPr lang="en-US" dirty="0" smtClean="0"/>
              <a:t>raised seed &amp; then </a:t>
            </a:r>
            <a:br>
              <a:rPr lang="en-US" dirty="0" smtClean="0"/>
            </a:br>
            <a:r>
              <a:rPr lang="en-US" dirty="0" smtClean="0"/>
              <a:t>observed traits (</a:t>
            </a:r>
            <a:r>
              <a:rPr lang="en-US" dirty="0" smtClean="0">
                <a:solidFill>
                  <a:srgbClr val="CC0000"/>
                </a:solidFill>
              </a:rPr>
              <a:t>F</a:t>
            </a:r>
            <a:r>
              <a:rPr lang="en-US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/>
              <a:t>)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F = filial</a:t>
            </a:r>
            <a:endParaRPr lang="en-US" dirty="0" smtClean="0"/>
          </a:p>
          <a:p>
            <a:pPr lvl="1" eaLnBrk="1" hangingPunct="1"/>
            <a:r>
              <a:rPr lang="en-US" dirty="0" smtClean="0"/>
              <a:t>allowed offspring 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u="sng" dirty="0" smtClean="0">
                <a:solidFill>
                  <a:srgbClr val="CC0000"/>
                </a:solidFill>
              </a:rPr>
              <a:t>self-pollinate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&amp; observed next </a:t>
            </a:r>
            <a:br>
              <a:rPr lang="en-US" dirty="0" smtClean="0"/>
            </a:br>
            <a:r>
              <a:rPr lang="en-US" dirty="0" smtClean="0"/>
              <a:t>generation (</a:t>
            </a:r>
            <a:r>
              <a:rPr lang="en-US" dirty="0" smtClean="0">
                <a:solidFill>
                  <a:srgbClr val="CC0000"/>
                </a:solidFill>
              </a:rPr>
              <a:t>F</a:t>
            </a:r>
            <a:r>
              <a:rPr lang="en-US" baseline="-25000" dirty="0" smtClean="0">
                <a:solidFill>
                  <a:srgbClr val="CC0000"/>
                </a:solidFill>
              </a:rPr>
              <a:t>2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375818" grpId="0"/>
      <p:bldP spid="375822" grpId="0" animBg="1"/>
      <p:bldP spid="375827" grpId="0" animBg="1"/>
      <p:bldP spid="375828" grpId="0" animBg="1"/>
      <p:bldP spid="375829" grpId="0" animBg="1"/>
      <p:bldP spid="3758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0" y="5311775"/>
            <a:ext cx="8747125" cy="1543050"/>
            <a:chOff x="0" y="3348"/>
            <a:chExt cx="5510" cy="972"/>
          </a:xfrm>
        </p:grpSpPr>
        <p:sp>
          <p:nvSpPr>
            <p:cNvPr id="7195" name="Rectangle 60"/>
            <p:cNvSpPr>
              <a:spLocks noChangeArrowheads="1"/>
            </p:cNvSpPr>
            <p:nvPr/>
          </p:nvSpPr>
          <p:spPr bwMode="auto">
            <a:xfrm>
              <a:off x="0" y="3984"/>
              <a:ext cx="120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Rectangle 61"/>
            <p:cNvSpPr>
              <a:spLocks noChangeArrowheads="1"/>
            </p:cNvSpPr>
            <p:nvPr/>
          </p:nvSpPr>
          <p:spPr bwMode="auto">
            <a:xfrm>
              <a:off x="74" y="3620"/>
              <a:ext cx="934" cy="489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2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  <a:endParaRPr lang="en-US" sz="3000">
                <a:solidFill>
                  <a:srgbClr val="0F116A"/>
                </a:solidFill>
              </a:endParaRPr>
            </a:p>
          </p:txBody>
        </p:sp>
        <p:sp>
          <p:nvSpPr>
            <p:cNvPr id="7197" name="Rectangle 62"/>
            <p:cNvSpPr>
              <a:spLocks noChangeArrowheads="1"/>
            </p:cNvSpPr>
            <p:nvPr/>
          </p:nvSpPr>
          <p:spPr bwMode="auto">
            <a:xfrm>
              <a:off x="5047" y="3360"/>
              <a:ext cx="463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3:1</a:t>
              </a:r>
            </a:p>
          </p:txBody>
        </p:sp>
        <p:grpSp>
          <p:nvGrpSpPr>
            <p:cNvPr id="7198" name="Group 63"/>
            <p:cNvGrpSpPr>
              <a:grpSpLocks/>
            </p:cNvGrpSpPr>
            <p:nvPr/>
          </p:nvGrpSpPr>
          <p:grpSpPr bwMode="auto">
            <a:xfrm>
              <a:off x="1112" y="3348"/>
              <a:ext cx="1681" cy="972"/>
              <a:chOff x="1293" y="3348"/>
              <a:chExt cx="1681" cy="972"/>
            </a:xfrm>
          </p:grpSpPr>
          <p:sp>
            <p:nvSpPr>
              <p:cNvPr id="7202" name="Rectangle 64"/>
              <p:cNvSpPr>
                <a:spLocks noChangeArrowheads="1"/>
              </p:cNvSpPr>
              <p:nvPr/>
            </p:nvSpPr>
            <p:spPr bwMode="auto">
              <a:xfrm>
                <a:off x="1293" y="334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75%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chemeClr val="tx2"/>
                    </a:solidFill>
                  </a:rPr>
                  <a:t>purple-flower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7203" name="Group 65"/>
              <p:cNvGrpSpPr>
                <a:grpSpLocks/>
              </p:cNvGrpSpPr>
              <p:nvPr/>
            </p:nvGrpSpPr>
            <p:grpSpPr bwMode="auto">
              <a:xfrm>
                <a:off x="1379" y="3744"/>
                <a:ext cx="1510" cy="576"/>
                <a:chOff x="1391" y="3744"/>
                <a:chExt cx="1510" cy="576"/>
              </a:xfrm>
            </p:grpSpPr>
            <p:pic>
              <p:nvPicPr>
                <p:cNvPr id="7204" name="Picture 66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391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5" name="Picture 67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919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206" name="Picture 68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48" y="3744"/>
                  <a:ext cx="453" cy="5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7199" name="Group 69"/>
            <p:cNvGrpSpPr>
              <a:grpSpLocks/>
            </p:cNvGrpSpPr>
            <p:nvPr/>
          </p:nvGrpSpPr>
          <p:grpSpPr bwMode="auto">
            <a:xfrm>
              <a:off x="3019" y="3348"/>
              <a:ext cx="1593" cy="959"/>
              <a:chOff x="3025" y="3348"/>
              <a:chExt cx="1593" cy="959"/>
            </a:xfrm>
          </p:grpSpPr>
          <p:sp>
            <p:nvSpPr>
              <p:cNvPr id="7200" name="Rectangle 70"/>
              <p:cNvSpPr>
                <a:spLocks noChangeArrowheads="1"/>
              </p:cNvSpPr>
              <p:nvPr/>
            </p:nvSpPr>
            <p:spPr bwMode="auto">
              <a:xfrm>
                <a:off x="3025" y="3348"/>
                <a:ext cx="1593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25%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00000"/>
                    </a:solidFill>
                  </a:rPr>
                  <a:t>white-flower peas</a:t>
                </a:r>
                <a:endParaRPr lang="en-US" sz="2200">
                  <a:solidFill>
                    <a:srgbClr val="0F116A"/>
                  </a:solidFill>
                </a:endParaRPr>
              </a:p>
            </p:txBody>
          </p:sp>
          <p:pic>
            <p:nvPicPr>
              <p:cNvPr id="7201" name="Picture 71" descr="13_11b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51" t="66000" r="4500" b="7500"/>
              <a:stretch>
                <a:fillRect/>
              </a:stretch>
            </p:blipFill>
            <p:spPr bwMode="auto">
              <a:xfrm>
                <a:off x="3583" y="3744"/>
                <a:ext cx="478" cy="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closer at Mendel’s work</a:t>
            </a:r>
          </a:p>
        </p:txBody>
      </p:sp>
      <p:sp>
        <p:nvSpPr>
          <p:cNvPr id="7172" name="AutoShape 17"/>
          <p:cNvSpPr>
            <a:spLocks noChangeArrowheads="1"/>
          </p:cNvSpPr>
          <p:nvPr/>
        </p:nvSpPr>
        <p:spPr bwMode="auto">
          <a:xfrm>
            <a:off x="442912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109538" y="1600200"/>
            <a:ext cx="438150" cy="503238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37160" anchor="ctr"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/>
              <a:t>P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09538" y="3124200"/>
            <a:ext cx="8843962" cy="1600200"/>
            <a:chOff x="69" y="1968"/>
            <a:chExt cx="5571" cy="1008"/>
          </a:xfrm>
        </p:grpSpPr>
        <p:sp>
          <p:nvSpPr>
            <p:cNvPr id="7186" name="Rectangle 10"/>
            <p:cNvSpPr>
              <a:spLocks noChangeArrowheads="1"/>
            </p:cNvSpPr>
            <p:nvPr/>
          </p:nvSpPr>
          <p:spPr bwMode="auto">
            <a:xfrm>
              <a:off x="4910" y="2180"/>
              <a:ext cx="730" cy="31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>
                  <a:solidFill>
                    <a:srgbClr val="0F116A"/>
                  </a:solidFill>
                </a:rPr>
                <a:t>100%</a:t>
              </a:r>
            </a:p>
          </p:txBody>
        </p:sp>
        <p:sp>
          <p:nvSpPr>
            <p:cNvPr id="7187" name="Rectangle 12"/>
            <p:cNvSpPr>
              <a:spLocks noChangeArrowheads="1"/>
            </p:cNvSpPr>
            <p:nvPr/>
          </p:nvSpPr>
          <p:spPr bwMode="auto">
            <a:xfrm>
              <a:off x="69" y="2047"/>
              <a:ext cx="934" cy="661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tIns="137160" anchor="ctr">
              <a:spAutoFit/>
            </a:bodyPr>
            <a:lstStyle/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3000"/>
                <a:t>F</a:t>
              </a:r>
              <a:r>
                <a:rPr lang="en-US" sz="3000" baseline="-25000"/>
                <a:t>1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generation</a:t>
              </a:r>
            </a:p>
            <a:p>
              <a:pPr algn="l"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000"/>
                <a:t>(hybrids)</a:t>
              </a:r>
              <a:endParaRPr lang="en-US" sz="3000"/>
            </a:p>
          </p:txBody>
        </p:sp>
        <p:grpSp>
          <p:nvGrpSpPr>
            <p:cNvPr id="7188" name="Group 49"/>
            <p:cNvGrpSpPr>
              <a:grpSpLocks/>
            </p:cNvGrpSpPr>
            <p:nvPr/>
          </p:nvGrpSpPr>
          <p:grpSpPr bwMode="auto">
            <a:xfrm>
              <a:off x="1843" y="1968"/>
              <a:ext cx="2037" cy="1008"/>
              <a:chOff x="1872" y="1968"/>
              <a:chExt cx="2037" cy="1008"/>
            </a:xfrm>
          </p:grpSpPr>
          <p:sp>
            <p:nvSpPr>
              <p:cNvPr id="7189" name="Rectangle 11"/>
              <p:cNvSpPr>
                <a:spLocks noChangeArrowheads="1"/>
              </p:cNvSpPr>
              <p:nvPr/>
            </p:nvSpPr>
            <p:spPr bwMode="auto">
              <a:xfrm>
                <a:off x="2050" y="1968"/>
                <a:ext cx="1681" cy="3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rgbClr val="0F116A"/>
                    </a:solidFill>
                  </a:rPr>
                  <a:t>100%</a:t>
                </a:r>
              </a:p>
              <a:p>
                <a:pPr eaLnBrk="1" hangingPunct="1">
                  <a:lnSpc>
                    <a:spcPct val="70000"/>
                  </a:lnSpc>
                  <a:spcBef>
                    <a:spcPct val="20000"/>
                  </a:spcBef>
                  <a:buClr>
                    <a:srgbClr val="0F116A"/>
                  </a:buClr>
                  <a:buSzPct val="120000"/>
                </a:pPr>
                <a:r>
                  <a:rPr lang="en-US" sz="2200">
                    <a:solidFill>
                      <a:schemeClr val="tx2"/>
                    </a:solidFill>
                  </a:rPr>
                  <a:t>purple-flower peas</a:t>
                </a:r>
                <a:endParaRPr lang="en-US" sz="3000">
                  <a:solidFill>
                    <a:srgbClr val="0F116A"/>
                  </a:solidFill>
                </a:endParaRPr>
              </a:p>
            </p:txBody>
          </p:sp>
          <p:grpSp>
            <p:nvGrpSpPr>
              <p:cNvPr id="7190" name="Group 48"/>
              <p:cNvGrpSpPr>
                <a:grpSpLocks/>
              </p:cNvGrpSpPr>
              <p:nvPr/>
            </p:nvGrpSpPr>
            <p:grpSpPr bwMode="auto">
              <a:xfrm>
                <a:off x="1872" y="2400"/>
                <a:ext cx="2037" cy="576"/>
                <a:chOff x="1872" y="2400"/>
                <a:chExt cx="2037" cy="576"/>
              </a:xfrm>
            </p:grpSpPr>
            <p:pic>
              <p:nvPicPr>
                <p:cNvPr id="7191" name="Picture 34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1872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2" name="Picture 35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400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3" name="Picture 36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2928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194" name="Picture 37" descr="13_11b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00" t="66000" r="75375" b="7500"/>
                <a:stretch>
                  <a:fillRect/>
                </a:stretch>
              </p:blipFill>
              <p:spPr bwMode="auto">
                <a:xfrm>
                  <a:off x="3456" y="2400"/>
                  <a:ext cx="453" cy="576"/>
                </a:xfrm>
                <a:prstGeom prst="rect">
                  <a:avLst/>
                </a:prstGeom>
                <a:solidFill>
                  <a:srgbClr val="FFCC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346575" y="1512888"/>
            <a:ext cx="40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>
                <a:solidFill>
                  <a:srgbClr val="0F116A"/>
                </a:solidFill>
              </a:rPr>
              <a:t>X</a:t>
            </a:r>
          </a:p>
        </p:txBody>
      </p:sp>
      <p:grpSp>
        <p:nvGrpSpPr>
          <p:cNvPr id="7176" name="Group 50"/>
          <p:cNvGrpSpPr>
            <a:grpSpLocks/>
          </p:cNvGrpSpPr>
          <p:nvPr/>
        </p:nvGrpSpPr>
        <p:grpSpPr bwMode="auto">
          <a:xfrm>
            <a:off x="1690688" y="1371600"/>
            <a:ext cx="2668587" cy="1538288"/>
            <a:chOff x="1105" y="864"/>
            <a:chExt cx="1681" cy="969"/>
          </a:xfrm>
        </p:grpSpPr>
        <p:sp>
          <p:nvSpPr>
            <p:cNvPr id="7184" name="Rectangle 6"/>
            <p:cNvSpPr>
              <a:spLocks noChangeArrowheads="1"/>
            </p:cNvSpPr>
            <p:nvPr/>
          </p:nvSpPr>
          <p:spPr bwMode="auto">
            <a:xfrm>
              <a:off x="1105" y="864"/>
              <a:ext cx="1681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true-breeding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chemeClr val="tx2"/>
                  </a:solidFill>
                </a:rPr>
                <a:t>purple-flower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7185" name="Picture 33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1728" y="1257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7" name="Group 51"/>
          <p:cNvGrpSpPr>
            <a:grpSpLocks/>
          </p:cNvGrpSpPr>
          <p:nvPr/>
        </p:nvGrpSpPr>
        <p:grpSpPr bwMode="auto">
          <a:xfrm>
            <a:off x="4833938" y="1371600"/>
            <a:ext cx="2528887" cy="1517650"/>
            <a:chOff x="3025" y="864"/>
            <a:chExt cx="1593" cy="956"/>
          </a:xfrm>
        </p:grpSpPr>
        <p:sp>
          <p:nvSpPr>
            <p:cNvPr id="7182" name="Rectangle 7"/>
            <p:cNvSpPr>
              <a:spLocks noChangeArrowheads="1"/>
            </p:cNvSpPr>
            <p:nvPr/>
          </p:nvSpPr>
          <p:spPr bwMode="auto">
            <a:xfrm>
              <a:off x="3025" y="864"/>
              <a:ext cx="1593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true-breeding </a:t>
              </a:r>
            </a:p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 sz="2200">
                  <a:solidFill>
                    <a:srgbClr val="000000"/>
                  </a:solidFill>
                </a:rPr>
                <a:t>white-flower peas</a:t>
              </a:r>
              <a:endParaRPr lang="en-US" sz="2200">
                <a:solidFill>
                  <a:srgbClr val="0F116A"/>
                </a:solidFill>
              </a:endParaRPr>
            </a:p>
          </p:txBody>
        </p:sp>
        <p:pic>
          <p:nvPicPr>
            <p:cNvPr id="7183" name="Picture 43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3614" y="1257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9961" name="AutoShape 57"/>
          <p:cNvSpPr>
            <a:spLocks noChangeArrowheads="1"/>
          </p:cNvSpPr>
          <p:nvPr/>
        </p:nvSpPr>
        <p:spPr bwMode="auto">
          <a:xfrm flipH="1">
            <a:off x="3906838" y="4452938"/>
            <a:ext cx="1079500" cy="1079500"/>
          </a:xfrm>
          <a:custGeom>
            <a:avLst/>
            <a:gdLst>
              <a:gd name="T0" fmla="*/ 523022848 w 21600"/>
              <a:gd name="T1" fmla="*/ 281858799 h 21600"/>
              <a:gd name="T2" fmla="*/ 1360734339 w 21600"/>
              <a:gd name="T3" fmla="*/ 2147483647 h 21600"/>
              <a:gd name="T4" fmla="*/ 867793408 w 21600"/>
              <a:gd name="T5" fmla="*/ 727363602 h 21600"/>
              <a:gd name="T6" fmla="*/ 2147483647 w 21600"/>
              <a:gd name="T7" fmla="*/ 1790510926 h 21600"/>
              <a:gd name="T8" fmla="*/ 2147483647 w 21600"/>
              <a:gd name="T9" fmla="*/ 2147483647 h 21600"/>
              <a:gd name="T10" fmla="*/ 1780150525 w 21600"/>
              <a:gd name="T11" fmla="*/ 146558712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962" name="Rectangle 58"/>
          <p:cNvSpPr>
            <a:spLocks noChangeArrowheads="1"/>
          </p:cNvSpPr>
          <p:nvPr/>
        </p:nvSpPr>
        <p:spPr bwMode="auto">
          <a:xfrm>
            <a:off x="4414838" y="4926013"/>
            <a:ext cx="1344612" cy="2444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/>
          <a:p>
            <a:pPr algn="l"/>
            <a:r>
              <a:rPr lang="en-US" sz="1600">
                <a:solidFill>
                  <a:srgbClr val="000000"/>
                </a:solidFill>
              </a:rPr>
              <a:t>self-pollinate</a:t>
            </a:r>
          </a:p>
        </p:txBody>
      </p:sp>
      <p:sp>
        <p:nvSpPr>
          <p:cNvPr id="379976" name="AutoShape 72"/>
          <p:cNvSpPr>
            <a:spLocks noChangeArrowheads="1"/>
          </p:cNvSpPr>
          <p:nvPr/>
        </p:nvSpPr>
        <p:spPr bwMode="auto">
          <a:xfrm>
            <a:off x="6589713" y="2308225"/>
            <a:ext cx="1698625" cy="1184275"/>
          </a:xfrm>
          <a:prstGeom prst="wedgeEllipseCallout">
            <a:avLst>
              <a:gd name="adj1" fmla="val -75046"/>
              <a:gd name="adj2" fmla="val 975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Where did</a:t>
            </a:r>
          </a:p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the white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flowers go? </a:t>
            </a:r>
          </a:p>
        </p:txBody>
      </p:sp>
      <p:sp>
        <p:nvSpPr>
          <p:cNvPr id="379977" name="AutoShape 73"/>
          <p:cNvSpPr>
            <a:spLocks noChangeArrowheads="1"/>
          </p:cNvSpPr>
          <p:nvPr/>
        </p:nvSpPr>
        <p:spPr bwMode="auto">
          <a:xfrm>
            <a:off x="6589713" y="4338638"/>
            <a:ext cx="1698625" cy="1184275"/>
          </a:xfrm>
          <a:prstGeom prst="wedgeEllipseCallout">
            <a:avLst>
              <a:gd name="adj1" fmla="val -67009"/>
              <a:gd name="adj2" fmla="val 957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White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flowers came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</a:b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back</a:t>
            </a:r>
            <a:r>
              <a:rPr lang="en-US" sz="1800" i="1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!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  <a:ea typeface="Geneva" pitchFamily="8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37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9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61" grpId="0" animBg="1"/>
      <p:bldP spid="379962" grpId="0" animBg="1" autoUpdateAnimBg="0"/>
      <p:bldP spid="379976" grpId="0" animBg="1" autoUpdateAnimBg="0"/>
      <p:bldP spid="37997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39763" y="669925"/>
            <a:ext cx="68754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000">
                <a:solidFill>
                  <a:schemeClr val="tx2"/>
                </a:solidFill>
              </a:rPr>
              <a:t>Mendel collected data for 7 pea traits</a:t>
            </a:r>
            <a:endParaRPr lang="en-US" sz="3000">
              <a:solidFill>
                <a:srgbClr val="0F116A"/>
              </a:solidFill>
            </a:endParaRPr>
          </a:p>
        </p:txBody>
      </p:sp>
      <p:pic>
        <p:nvPicPr>
          <p:cNvPr id="377864" name="Picture 8" descr="table13-01_seven_char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"/>
          <a:stretch>
            <a:fillRect/>
          </a:stretch>
        </p:blipFill>
        <p:spPr bwMode="auto">
          <a:xfrm>
            <a:off x="1295400" y="1228725"/>
            <a:ext cx="6629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Mendel’s findings mean?</a:t>
            </a:r>
          </a:p>
        </p:txBody>
      </p:sp>
      <p:sp>
        <p:nvSpPr>
          <p:cNvPr id="381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Traits come in alternative versions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purple vs. white flower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Alleles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For each characteristic, an organism inherits 2 alleles, 1 from each parent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105400" y="3778460"/>
            <a:ext cx="3886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58" name="AutoShape 6"/>
          <p:cNvSpPr>
            <a:spLocks noChangeArrowheads="1"/>
          </p:cNvSpPr>
          <p:nvPr/>
        </p:nvSpPr>
        <p:spPr bwMode="auto">
          <a:xfrm>
            <a:off x="1020417" y="4576637"/>
            <a:ext cx="3599208" cy="1498283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solidFill>
              <a:schemeClr val="accent4"/>
            </a:solidFill>
          </a:ln>
        </p:spPr>
        <p:txBody>
          <a:bodyPr wrap="square" lIns="45720" tIns="0" rIns="45720" bIns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2200" dirty="0">
                <a:solidFill>
                  <a:srgbClr val="0F116A"/>
                </a:solidFill>
              </a:rPr>
              <a:t>different versions of gene at same location on </a:t>
            </a:r>
            <a:r>
              <a:rPr lang="en-US" sz="2200" u="sng" dirty="0"/>
              <a:t>homologous chromosomes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 autoUpdateAnimBg="0"/>
      <p:bldP spid="38195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did Mendel’s findings mean?</a:t>
            </a:r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130925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Some traits mask others </a:t>
            </a:r>
          </a:p>
          <a:p>
            <a:pPr lvl="1" eaLnBrk="1" hangingPunct="1"/>
            <a:r>
              <a:rPr lang="en-US" u="sng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&amp; </a:t>
            </a:r>
            <a:r>
              <a:rPr lang="en-US" u="sng" dirty="0" smtClean="0">
                <a:solidFill>
                  <a:srgbClr val="000000"/>
                </a:solidFill>
              </a:rPr>
              <a:t>white</a:t>
            </a:r>
            <a:r>
              <a:rPr lang="en-US" dirty="0" smtClean="0"/>
              <a:t> flower colors are separate traits that do not blend </a:t>
            </a:r>
          </a:p>
          <a:p>
            <a:pPr marL="1085850" lvl="2" eaLnBrk="1" hangingPunct="1"/>
            <a:r>
              <a:rPr lang="en-US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x </a:t>
            </a:r>
            <a:r>
              <a:rPr lang="en-US" dirty="0" smtClean="0">
                <a:solidFill>
                  <a:srgbClr val="000000"/>
                </a:solidFill>
              </a:rPr>
              <a:t>white</a:t>
            </a:r>
            <a:r>
              <a:rPr lang="en-US" dirty="0" smtClean="0"/>
              <a:t> ≠ </a:t>
            </a:r>
            <a:r>
              <a:rPr lang="en-US" dirty="0" smtClean="0">
                <a:solidFill>
                  <a:srgbClr val="8044BC"/>
                </a:solidFill>
              </a:rPr>
              <a:t>light purple</a:t>
            </a:r>
            <a:endParaRPr lang="en-US" dirty="0" smtClean="0"/>
          </a:p>
          <a:p>
            <a:pPr marL="1085850" lvl="2" eaLnBrk="1" hangingPunct="1"/>
            <a:r>
              <a:rPr lang="en-US" dirty="0" smtClean="0">
                <a:solidFill>
                  <a:srgbClr val="5B03B3"/>
                </a:solidFill>
              </a:rPr>
              <a:t>purple</a:t>
            </a:r>
            <a:r>
              <a:rPr lang="en-US" dirty="0" smtClean="0"/>
              <a:t> </a:t>
            </a:r>
            <a:r>
              <a:rPr lang="en-US" u="sng" dirty="0" smtClean="0"/>
              <a:t>masked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white</a:t>
            </a:r>
            <a:endParaRPr lang="en-US" dirty="0" smtClean="0"/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dominant allele</a:t>
            </a:r>
            <a:r>
              <a:rPr lang="en-US" dirty="0" smtClean="0"/>
              <a:t>  (P)</a:t>
            </a:r>
          </a:p>
          <a:p>
            <a:pPr marL="1085850" lvl="2" eaLnBrk="1" hangingPunct="1"/>
            <a:r>
              <a:rPr lang="en-US" dirty="0" smtClean="0"/>
              <a:t>masks other alleles 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recessive allele</a:t>
            </a:r>
            <a:r>
              <a:rPr lang="en-US" dirty="0" smtClean="0"/>
              <a:t> (p)</a:t>
            </a:r>
          </a:p>
          <a:p>
            <a:pPr lvl="2" eaLnBrk="1" hangingPunct="1"/>
            <a:r>
              <a:rPr lang="en-US" dirty="0" smtClean="0"/>
              <a:t>Hidden when dominant is present</a:t>
            </a:r>
          </a:p>
        </p:txBody>
      </p:sp>
      <p:pic>
        <p:nvPicPr>
          <p:cNvPr id="10244" name="Picture 5" descr="14-03-Alleles-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4300" r="15601"/>
          <a:stretch>
            <a:fillRect/>
          </a:stretch>
        </p:blipFill>
        <p:spPr bwMode="auto">
          <a:xfrm>
            <a:off x="6283325" y="3052763"/>
            <a:ext cx="26574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6057" name="AutoShape 9"/>
          <p:cNvSpPr>
            <a:spLocks noChangeArrowheads="1"/>
          </p:cNvSpPr>
          <p:nvPr/>
        </p:nvSpPr>
        <p:spPr bwMode="auto">
          <a:xfrm>
            <a:off x="6698667" y="5777707"/>
            <a:ext cx="1804567" cy="68103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homologous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chromosomes</a:t>
            </a:r>
          </a:p>
        </p:txBody>
      </p:sp>
      <p:sp>
        <p:nvSpPr>
          <p:cNvPr id="386058" name="AutoShape 10"/>
          <p:cNvSpPr>
            <a:spLocks noChangeArrowheads="1"/>
          </p:cNvSpPr>
          <p:nvPr/>
        </p:nvSpPr>
        <p:spPr bwMode="auto">
          <a:xfrm flipH="1">
            <a:off x="7205663" y="1873250"/>
            <a:ext cx="1836737" cy="1028700"/>
          </a:xfrm>
          <a:prstGeom prst="wedgeEllipseCallout">
            <a:avLst>
              <a:gd name="adj1" fmla="val 65296"/>
              <a:gd name="adj2" fmla="val 127310"/>
            </a:avLst>
          </a:prstGeom>
          <a:solidFill>
            <a:srgbClr val="FFEA18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I’ll speak for </a:t>
            </a:r>
            <a:br>
              <a:rPr lang="en-US" sz="1800">
                <a:solidFill>
                  <a:srgbClr val="0F116A"/>
                </a:solidFill>
                <a:latin typeface="Comic Sans MS" pitchFamily="84" charset="0"/>
              </a:rPr>
            </a:br>
            <a:r>
              <a:rPr lang="en-US" sz="1800" i="1">
                <a:solidFill>
                  <a:srgbClr val="0F116A"/>
                </a:solidFill>
                <a:latin typeface="Comic Sans MS" pitchFamily="84" charset="0"/>
              </a:rPr>
              <a:t>both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 of u</a:t>
            </a:r>
            <a:r>
              <a:rPr lang="en-US" sz="1800" i="1">
                <a:solidFill>
                  <a:srgbClr val="0F116A"/>
                </a:solidFill>
                <a:latin typeface="Comic Sans MS" pitchFamily="84" charset="0"/>
              </a:rPr>
              <a:t>s!</a:t>
            </a:r>
            <a:r>
              <a:rPr lang="en-US" sz="1800">
                <a:solidFill>
                  <a:srgbClr val="0F116A"/>
                </a:solidFill>
                <a:latin typeface="Comic Sans MS" pitchFamily="84" charset="0"/>
              </a:rPr>
              <a:t> </a:t>
            </a:r>
          </a:p>
        </p:txBody>
      </p:sp>
      <p:sp>
        <p:nvSpPr>
          <p:cNvPr id="386059" name="AutoShape 11"/>
          <p:cNvSpPr>
            <a:spLocks noChangeArrowheads="1"/>
          </p:cNvSpPr>
          <p:nvPr/>
        </p:nvSpPr>
        <p:spPr bwMode="auto">
          <a:xfrm>
            <a:off x="6228634" y="3921998"/>
            <a:ext cx="1115864" cy="612934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800" dirty="0" smtClean="0"/>
              <a:t>Dominant</a:t>
            </a:r>
          </a:p>
          <a:p>
            <a:r>
              <a:rPr lang="en-US" sz="1800" dirty="0" smtClean="0">
                <a:solidFill>
                  <a:srgbClr val="8044BC"/>
                </a:solidFill>
              </a:rPr>
              <a:t>Purple</a:t>
            </a:r>
            <a:endParaRPr lang="en-US" sz="1800" dirty="0">
              <a:solidFill>
                <a:srgbClr val="8044BC"/>
              </a:solidFill>
            </a:endParaRPr>
          </a:p>
        </p:txBody>
      </p:sp>
      <p:sp>
        <p:nvSpPr>
          <p:cNvPr id="386060" name="AutoShape 12"/>
          <p:cNvSpPr>
            <a:spLocks noChangeArrowheads="1"/>
          </p:cNvSpPr>
          <p:nvPr/>
        </p:nvSpPr>
        <p:spPr bwMode="auto">
          <a:xfrm>
            <a:off x="7821417" y="3921998"/>
            <a:ext cx="1183084" cy="612934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dirty="0" smtClean="0"/>
              <a:t>Recessive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White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  <p:bldP spid="386057" grpId="0" animBg="1" autoUpdateAnimBg="0"/>
      <p:bldP spid="386058" grpId="0" animBg="1" autoUpdateAnimBg="0"/>
      <p:bldP spid="386059" grpId="0" animBg="1" autoUpdateAnimBg="0"/>
      <p:bldP spid="3860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784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Genotype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159568"/>
            <a:ext cx="7772400" cy="2286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Can represent alleles as </a:t>
            </a:r>
            <a:r>
              <a:rPr lang="en-US" sz="2800" u="sng" dirty="0" smtClean="0">
                <a:solidFill>
                  <a:srgbClr val="CC0000"/>
                </a:solidFill>
              </a:rPr>
              <a:t>letters</a:t>
            </a:r>
          </a:p>
          <a:p>
            <a:pPr lvl="1" eaLnBrk="1" hangingPunct="1"/>
            <a:r>
              <a:rPr lang="en-US" sz="2400" dirty="0" smtClean="0"/>
              <a:t>flower color alleles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dirty="0" smtClean="0">
                <a:solidFill>
                  <a:srgbClr val="8044BC"/>
                </a:solidFill>
              </a:rPr>
              <a:t>P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 eaLnBrk="1" hangingPunct="1"/>
            <a:r>
              <a:rPr lang="en-US" sz="2400" dirty="0" smtClean="0"/>
              <a:t>true-breeding purple-flower peas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dirty="0" err="1" smtClean="0">
                <a:solidFill>
                  <a:srgbClr val="8044BC"/>
                </a:solidFill>
              </a:rPr>
              <a:t>PP</a:t>
            </a:r>
            <a:endParaRPr lang="en-US" sz="2400" dirty="0" smtClean="0">
              <a:solidFill>
                <a:srgbClr val="8044BC"/>
              </a:solidFill>
            </a:endParaRPr>
          </a:p>
          <a:p>
            <a:pPr lvl="1" eaLnBrk="1" hangingPunct="1"/>
            <a:r>
              <a:rPr lang="en-US" sz="2400" dirty="0" smtClean="0"/>
              <a:t>true-breeding white-flower peas </a:t>
            </a:r>
            <a:r>
              <a:rPr lang="en-US" sz="2400" dirty="0" smtClean="0">
                <a:sym typeface="Symbol" pitchFamily="48" charset="2"/>
              </a:rPr>
              <a:t> </a:t>
            </a:r>
            <a:r>
              <a:rPr lang="en-US" sz="2400" i="1" dirty="0" err="1" smtClean="0">
                <a:solidFill>
                  <a:srgbClr val="000000"/>
                </a:solidFill>
              </a:rPr>
              <a:t>pp</a:t>
            </a:r>
            <a:endParaRPr lang="en-US" sz="2400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u="sng" dirty="0" smtClean="0">
                <a:solidFill>
                  <a:srgbClr val="CC0000"/>
                </a:solidFill>
              </a:rPr>
              <a:t>Homozygous</a:t>
            </a:r>
            <a:r>
              <a:rPr lang="en-US" sz="2800" dirty="0" smtClean="0"/>
              <a:t> = </a:t>
            </a:r>
            <a:r>
              <a:rPr lang="en-US" sz="2800" i="1" u="sng" dirty="0" smtClean="0"/>
              <a:t>same</a:t>
            </a:r>
            <a:r>
              <a:rPr lang="en-US" sz="2800" dirty="0" smtClean="0"/>
              <a:t> alleles = </a:t>
            </a:r>
            <a:r>
              <a:rPr lang="en-US" sz="2800" dirty="0" err="1" smtClean="0">
                <a:solidFill>
                  <a:srgbClr val="5B03B3"/>
                </a:solidFill>
              </a:rPr>
              <a:t>PP</a:t>
            </a:r>
            <a:r>
              <a:rPr lang="en-US" sz="2800" dirty="0" smtClean="0"/>
              <a:t>, </a:t>
            </a:r>
            <a:r>
              <a:rPr lang="en-US" sz="2800" i="1" dirty="0" err="1" smtClean="0">
                <a:solidFill>
                  <a:srgbClr val="000000"/>
                </a:solidFill>
              </a:rPr>
              <a:t>pp</a:t>
            </a:r>
            <a:endParaRPr lang="en-US" sz="2800" dirty="0" smtClean="0"/>
          </a:p>
          <a:p>
            <a:pPr eaLnBrk="1" hangingPunct="1"/>
            <a:r>
              <a:rPr lang="en-US" sz="2800" u="sng" dirty="0" smtClean="0">
                <a:solidFill>
                  <a:srgbClr val="CC0000"/>
                </a:solidFill>
              </a:rPr>
              <a:t>Heterozygous</a:t>
            </a:r>
            <a:r>
              <a:rPr lang="en-US" sz="2800" dirty="0" smtClean="0"/>
              <a:t> = </a:t>
            </a:r>
            <a:r>
              <a:rPr lang="en-US" sz="2800" i="1" u="sng" dirty="0" smtClean="0"/>
              <a:t>different</a:t>
            </a:r>
            <a:r>
              <a:rPr lang="en-US" sz="2800" dirty="0" smtClean="0"/>
              <a:t> alleles = </a:t>
            </a:r>
            <a:r>
              <a:rPr lang="en-US" sz="2800" dirty="0" err="1" smtClean="0">
                <a:solidFill>
                  <a:srgbClr val="5B03B3"/>
                </a:solidFill>
              </a:rPr>
              <a:t>P</a:t>
            </a:r>
            <a:r>
              <a:rPr lang="en-US" sz="2800" i="1" dirty="0" err="1" smtClean="0">
                <a:solidFill>
                  <a:srgbClr val="5B03B3"/>
                </a:solidFill>
              </a:rPr>
              <a:t>p</a:t>
            </a:r>
            <a:endParaRPr lang="en-US" sz="2800" dirty="0" smtClean="0"/>
          </a:p>
          <a:p>
            <a:pPr eaLnBrk="1" hangingPunct="1"/>
            <a:endParaRPr lang="en-US" sz="2800" dirty="0" smtClean="0">
              <a:solidFill>
                <a:schemeClr val="tx2"/>
              </a:solidFill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819650" y="4101548"/>
            <a:ext cx="2492375" cy="793750"/>
            <a:chOff x="3036" y="2592"/>
            <a:chExt cx="1570" cy="500"/>
          </a:xfrm>
        </p:grpSpPr>
        <p:sp>
          <p:nvSpPr>
            <p:cNvPr id="12307" name="Rectangle 5"/>
            <p:cNvSpPr>
              <a:spLocks noChangeArrowheads="1"/>
            </p:cNvSpPr>
            <p:nvPr/>
          </p:nvSpPr>
          <p:spPr bwMode="auto">
            <a:xfrm>
              <a:off x="3036" y="2592"/>
              <a:ext cx="607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4600" dirty="0" err="1">
                  <a:solidFill>
                    <a:srgbClr val="8044BC"/>
                  </a:solidFill>
                </a:rPr>
                <a:t>PP</a:t>
              </a:r>
              <a:endParaRPr lang="en-US" sz="4600" dirty="0">
                <a:solidFill>
                  <a:srgbClr val="8044BC"/>
                </a:solidFill>
              </a:endParaRPr>
            </a:p>
          </p:txBody>
        </p:sp>
        <p:sp>
          <p:nvSpPr>
            <p:cNvPr id="12308" name="Rectangle 6"/>
            <p:cNvSpPr>
              <a:spLocks noChangeArrowheads="1"/>
            </p:cNvSpPr>
            <p:nvPr/>
          </p:nvSpPr>
          <p:spPr bwMode="auto">
            <a:xfrm>
              <a:off x="3699" y="2630"/>
              <a:ext cx="285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800">
                  <a:solidFill>
                    <a:srgbClr val="0F116A"/>
                  </a:solidFill>
                </a:rPr>
                <a:t>x</a:t>
              </a:r>
            </a:p>
          </p:txBody>
        </p:sp>
        <p:sp>
          <p:nvSpPr>
            <p:cNvPr id="12309" name="Rectangle 7"/>
            <p:cNvSpPr>
              <a:spLocks noChangeArrowheads="1"/>
            </p:cNvSpPr>
            <p:nvPr/>
          </p:nvSpPr>
          <p:spPr bwMode="auto">
            <a:xfrm>
              <a:off x="4040" y="2592"/>
              <a:ext cx="566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4600" i="1" dirty="0" err="1">
                  <a:solidFill>
                    <a:srgbClr val="000000"/>
                  </a:solidFill>
                </a:rPr>
                <a:t>pp</a:t>
              </a:r>
              <a:endParaRPr lang="en-US" sz="4600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390152" name="Rectangle 8"/>
          <p:cNvSpPr>
            <a:spLocks noChangeArrowheads="1"/>
          </p:cNvSpPr>
          <p:nvPr/>
        </p:nvSpPr>
        <p:spPr bwMode="auto">
          <a:xfrm>
            <a:off x="5680075" y="5683250"/>
            <a:ext cx="9302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4600" dirty="0" err="1">
                <a:solidFill>
                  <a:srgbClr val="8044BC"/>
                </a:solidFill>
              </a:rPr>
              <a:t>P</a:t>
            </a:r>
            <a:r>
              <a:rPr lang="en-US" sz="4600" i="1" dirty="0" err="1">
                <a:solidFill>
                  <a:srgbClr val="000000"/>
                </a:solidFill>
              </a:rPr>
              <a:t>p</a:t>
            </a:r>
            <a:endParaRPr lang="en-US" sz="4600" dirty="0">
              <a:solidFill>
                <a:srgbClr val="000000"/>
              </a:solidFill>
            </a:endParaRPr>
          </a:p>
        </p:txBody>
      </p:sp>
      <p:grpSp>
        <p:nvGrpSpPr>
          <p:cNvPr id="12294" name="Group 11"/>
          <p:cNvGrpSpPr>
            <a:grpSpLocks/>
          </p:cNvGrpSpPr>
          <p:nvPr/>
        </p:nvGrpSpPr>
        <p:grpSpPr bwMode="auto">
          <a:xfrm>
            <a:off x="1825625" y="4162010"/>
            <a:ext cx="2555875" cy="2500313"/>
            <a:chOff x="4090" y="2720"/>
            <a:chExt cx="1610" cy="1575"/>
          </a:xfrm>
        </p:grpSpPr>
        <p:sp>
          <p:nvSpPr>
            <p:cNvPr id="12296" name="Rectangle 12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297" name="Rectangle 13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12298" name="Picture 14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15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AutoShape 16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Rectangle 17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12302" name="Picture 18" descr="13_11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Rectangle 19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12304" name="Rectangle 20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12305" name="Rectangle 21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12306" name="Rectangle 22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0167" name="AutoShape 23"/>
          <p:cNvSpPr>
            <a:spLocks noChangeArrowheads="1"/>
          </p:cNvSpPr>
          <p:nvPr/>
        </p:nvSpPr>
        <p:spPr bwMode="auto">
          <a:xfrm rot="5400000">
            <a:off x="5729288" y="4991100"/>
            <a:ext cx="768350" cy="609600"/>
          </a:xfrm>
          <a:custGeom>
            <a:avLst/>
            <a:gdLst>
              <a:gd name="T0" fmla="*/ 729173221 w 21600"/>
              <a:gd name="T1" fmla="*/ 0 h 21600"/>
              <a:gd name="T2" fmla="*/ 0 w 21600"/>
              <a:gd name="T3" fmla="*/ 242771337 h 21600"/>
              <a:gd name="T4" fmla="*/ 729173221 w 21600"/>
              <a:gd name="T5" fmla="*/ 485542646 h 21600"/>
              <a:gd name="T6" fmla="*/ 972231673 w 21600"/>
              <a:gd name="T7" fmla="*/ 24277133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0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7" grpId="0" build="p" autoUpdateAnimBg="0"/>
      <p:bldP spid="390152" grpId="0" build="p" autoUpdateAnimBg="0"/>
      <p:bldP spid="3901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Genotype vs. phenotype</a:t>
            </a:r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6523038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Difference between how an organism “looks” &amp; its genetics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phenotype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description of an organism’s trait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the “physical”</a:t>
            </a:r>
            <a:endParaRPr lang="en-US" u="sng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genotype</a:t>
            </a:r>
            <a:r>
              <a:rPr lang="en-US" dirty="0" smtClean="0"/>
              <a:t>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dirty="0" smtClean="0"/>
              <a:t>description of an organism’s genetic makeup</a:t>
            </a:r>
          </a:p>
        </p:txBody>
      </p:sp>
      <p:sp>
        <p:nvSpPr>
          <p:cNvPr id="388105" name="AutoShape 9"/>
          <p:cNvSpPr>
            <a:spLocks noChangeArrowheads="1"/>
          </p:cNvSpPr>
          <p:nvPr/>
        </p:nvSpPr>
        <p:spPr bwMode="auto">
          <a:xfrm>
            <a:off x="682625" y="5146675"/>
            <a:ext cx="5410200" cy="1143000"/>
          </a:xfrm>
          <a:prstGeom prst="homePlate">
            <a:avLst>
              <a:gd name="adj" fmla="val 118333"/>
            </a:avLst>
          </a:prstGeom>
          <a:solidFill>
            <a:srgbClr val="FFEA18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200" dirty="0">
                <a:solidFill>
                  <a:schemeClr val="tx2"/>
                </a:solidFill>
              </a:rPr>
              <a:t>Explain Mendel’s results using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…</a:t>
            </a:r>
            <a:r>
              <a:rPr lang="en-US" sz="2200" u="sng" dirty="0"/>
              <a:t>dominant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&amp;</a:t>
            </a:r>
            <a:r>
              <a:rPr lang="en-US" sz="2200" dirty="0"/>
              <a:t> </a:t>
            </a:r>
            <a:r>
              <a:rPr lang="en-US" sz="2200" u="sng" dirty="0"/>
              <a:t>recessive</a:t>
            </a:r>
            <a:r>
              <a:rPr lang="en-US" sz="2200" dirty="0"/>
              <a:t> </a:t>
            </a:r>
          </a:p>
          <a:p>
            <a:pPr algn="l"/>
            <a:r>
              <a:rPr lang="en-US" sz="2200" dirty="0">
                <a:solidFill>
                  <a:schemeClr val="tx2"/>
                </a:solidFill>
              </a:rPr>
              <a:t>…</a:t>
            </a:r>
            <a:r>
              <a:rPr lang="en-US" sz="2200" u="sng" dirty="0"/>
              <a:t>phenotype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tx2"/>
                </a:solidFill>
              </a:rPr>
              <a:t>&amp;</a:t>
            </a:r>
            <a:r>
              <a:rPr lang="en-US" sz="2200" dirty="0"/>
              <a:t> </a:t>
            </a:r>
            <a:r>
              <a:rPr lang="en-US" sz="2200" u="sng" dirty="0"/>
              <a:t>genotype</a:t>
            </a:r>
            <a:endParaRPr lang="en-US" sz="2200" dirty="0">
              <a:solidFill>
                <a:schemeClr val="tx2"/>
              </a:solidFill>
            </a:endParaRPr>
          </a:p>
        </p:txBody>
      </p:sp>
      <p:grpSp>
        <p:nvGrpSpPr>
          <p:cNvPr id="11269" name="Group 21"/>
          <p:cNvGrpSpPr>
            <a:grpSpLocks/>
          </p:cNvGrpSpPr>
          <p:nvPr/>
        </p:nvGrpSpPr>
        <p:grpSpPr bwMode="auto">
          <a:xfrm>
            <a:off x="6492875" y="4318000"/>
            <a:ext cx="2555875" cy="2500313"/>
            <a:chOff x="4090" y="2720"/>
            <a:chExt cx="1610" cy="1575"/>
          </a:xfrm>
        </p:grpSpPr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4095" y="3795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F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4095" y="291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000"/>
                <a:t>P</a:t>
              </a:r>
              <a:endParaRPr lang="en-US" sz="2000" baseline="-25000"/>
            </a:p>
          </p:txBody>
        </p:sp>
        <p:pic>
          <p:nvPicPr>
            <p:cNvPr id="11272" name="Picture 12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378" y="2742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3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51" t="66000" r="4500" b="7500"/>
            <a:stretch>
              <a:fillRect/>
            </a:stretch>
          </p:blipFill>
          <p:spPr bwMode="auto">
            <a:xfrm>
              <a:off x="5154" y="2742"/>
              <a:ext cx="478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AutoShape 14"/>
            <p:cNvSpPr>
              <a:spLocks noChangeArrowheads="1"/>
            </p:cNvSpPr>
            <p:nvPr/>
          </p:nvSpPr>
          <p:spPr bwMode="auto">
            <a:xfrm>
              <a:off x="4908" y="3116"/>
              <a:ext cx="144" cy="423"/>
            </a:xfrm>
            <a:prstGeom prst="downArrow">
              <a:avLst>
                <a:gd name="adj1" fmla="val 50000"/>
                <a:gd name="adj2" fmla="val 73438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Rectangle 15"/>
            <p:cNvSpPr>
              <a:spLocks noChangeArrowheads="1"/>
            </p:cNvSpPr>
            <p:nvPr/>
          </p:nvSpPr>
          <p:spPr bwMode="auto">
            <a:xfrm>
              <a:off x="4852" y="2863"/>
              <a:ext cx="25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lnSpc>
                  <a:spcPct val="70000"/>
                </a:lnSpc>
                <a:spcBef>
                  <a:spcPct val="20000"/>
                </a:spcBef>
                <a:buClr>
                  <a:srgbClr val="0F116A"/>
                </a:buClr>
                <a:buSzPct val="120000"/>
              </a:pPr>
              <a:r>
                <a:rPr lang="en-US">
                  <a:solidFill>
                    <a:srgbClr val="0F116A"/>
                  </a:solidFill>
                </a:rPr>
                <a:t>X</a:t>
              </a:r>
            </a:p>
          </p:txBody>
        </p:sp>
        <p:pic>
          <p:nvPicPr>
            <p:cNvPr id="11276" name="Picture 16" descr="13_11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0" t="66000" r="75375" b="7500"/>
            <a:stretch>
              <a:fillRect/>
            </a:stretch>
          </p:blipFill>
          <p:spPr bwMode="auto">
            <a:xfrm>
              <a:off x="4753" y="3604"/>
              <a:ext cx="453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Rectangle 17"/>
            <p:cNvSpPr>
              <a:spLocks noChangeArrowheads="1"/>
            </p:cNvSpPr>
            <p:nvPr/>
          </p:nvSpPr>
          <p:spPr bwMode="auto">
            <a:xfrm>
              <a:off x="4350" y="3287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purple</a:t>
              </a:r>
            </a:p>
          </p:txBody>
        </p:sp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5172" y="3287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white</a:t>
              </a:r>
            </a:p>
          </p:txBody>
        </p:sp>
        <p:sp>
          <p:nvSpPr>
            <p:cNvPr id="11279" name="Rectangle 19"/>
            <p:cNvSpPr>
              <a:spLocks noChangeArrowheads="1"/>
            </p:cNvSpPr>
            <p:nvPr/>
          </p:nvSpPr>
          <p:spPr bwMode="auto">
            <a:xfrm>
              <a:off x="4637" y="4078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all purple</a:t>
              </a:r>
            </a:p>
          </p:txBody>
        </p:sp>
        <p:sp>
          <p:nvSpPr>
            <p:cNvPr id="11280" name="Rectangle 20"/>
            <p:cNvSpPr>
              <a:spLocks noChangeArrowheads="1"/>
            </p:cNvSpPr>
            <p:nvPr/>
          </p:nvSpPr>
          <p:spPr bwMode="auto">
            <a:xfrm>
              <a:off x="4090" y="2720"/>
              <a:ext cx="1610" cy="1575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8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autoUpdateAnimBg="0"/>
      <p:bldP spid="388105" grpId="0" animBg="1" autoUpdateAnimBg="0"/>
    </p:bld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1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3239</TotalTime>
  <Words>846</Words>
  <Application>Microsoft Macintosh PowerPoint</Application>
  <PresentationFormat>On-screen Show (4:3)</PresentationFormat>
  <Paragraphs>230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 template2005</vt:lpstr>
      <vt:lpstr>Mendellian Genetics</vt:lpstr>
      <vt:lpstr>Gregor Mendel</vt:lpstr>
      <vt:lpstr>Mendel’s work</vt:lpstr>
      <vt:lpstr>Looking closer at Mendel’s work</vt:lpstr>
      <vt:lpstr>PowerPoint Presentation</vt:lpstr>
      <vt:lpstr>What did Mendel’s findings mean?</vt:lpstr>
      <vt:lpstr>What did Mendel’s findings mean?</vt:lpstr>
      <vt:lpstr>Genotype</vt:lpstr>
      <vt:lpstr>Genotype vs. phenotype</vt:lpstr>
      <vt:lpstr>Looking closer at Mendel’s work</vt:lpstr>
      <vt:lpstr>Punnett squares</vt:lpstr>
      <vt:lpstr>Practice</vt:lpstr>
      <vt:lpstr>PowerPoint Presentation</vt:lpstr>
      <vt:lpstr>Probability</vt:lpstr>
      <vt:lpstr>Remember my brother’s family?</vt:lpstr>
      <vt:lpstr>PowerPoint Presentation</vt:lpstr>
      <vt:lpstr>PowerPoint Presentation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resemblance can be striking!</dc:title>
  <dc:subject>AP &amp; Regents Biology</dc:subject>
  <dc:creator>Kim Foglia</dc:creator>
  <cp:keywords>Education, Biology Zone, Kim Foglia</cp:keywords>
  <dc:description>All Rights Reserved. Copyright 2003. WD Interactive.</dc:description>
  <cp:lastModifiedBy>Administrator</cp:lastModifiedBy>
  <cp:revision>218</cp:revision>
  <cp:lastPrinted>2012-01-11T08:05:49Z</cp:lastPrinted>
  <dcterms:created xsi:type="dcterms:W3CDTF">2006-01-10T01:03:27Z</dcterms:created>
  <dcterms:modified xsi:type="dcterms:W3CDTF">2015-04-27T21:25:32Z</dcterms:modified>
  <cp:category>Education</cp:category>
</cp:coreProperties>
</file>