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handoutMasterIdLst>
    <p:handoutMasterId r:id="rId31"/>
  </p:handoutMasterIdLst>
  <p:sldIdLst>
    <p:sldId id="367" r:id="rId2"/>
    <p:sldId id="368" r:id="rId3"/>
    <p:sldId id="369" r:id="rId4"/>
    <p:sldId id="374" r:id="rId5"/>
    <p:sldId id="375" r:id="rId6"/>
    <p:sldId id="376" r:id="rId7"/>
    <p:sldId id="377" r:id="rId8"/>
    <p:sldId id="378" r:id="rId9"/>
    <p:sldId id="379" r:id="rId10"/>
    <p:sldId id="380" r:id="rId11"/>
    <p:sldId id="381" r:id="rId12"/>
    <p:sldId id="382" r:id="rId13"/>
    <p:sldId id="383" r:id="rId14"/>
    <p:sldId id="384" r:id="rId15"/>
    <p:sldId id="385" r:id="rId16"/>
    <p:sldId id="386" r:id="rId17"/>
    <p:sldId id="388" r:id="rId18"/>
    <p:sldId id="387" r:id="rId19"/>
    <p:sldId id="389" r:id="rId20"/>
    <p:sldId id="390" r:id="rId21"/>
    <p:sldId id="392" r:id="rId22"/>
    <p:sldId id="393" r:id="rId23"/>
    <p:sldId id="391" r:id="rId24"/>
    <p:sldId id="394" r:id="rId25"/>
    <p:sldId id="395" r:id="rId26"/>
    <p:sldId id="396" r:id="rId27"/>
    <p:sldId id="397" r:id="rId28"/>
    <p:sldId id="398" r:id="rId2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FFEA18"/>
    <a:srgbClr val="FFCC18"/>
    <a:srgbClr val="660000"/>
    <a:srgbClr val="0F1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8" autoAdjust="0"/>
    <p:restoredTop sz="90929"/>
  </p:normalViewPr>
  <p:slideViewPr>
    <p:cSldViewPr snapToGrid="0">
      <p:cViewPr varScale="1">
        <p:scale>
          <a:sx n="71" d="100"/>
          <a:sy n="71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096000" y="8686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7C5FEE9C-72B2-4CC7-A1A0-959A261B8FE4}" type="slidenum">
              <a:rPr lang="en-US"/>
              <a:pPr/>
              <a:t>‹#›</a:t>
            </a:fld>
            <a:endParaRPr lang="en-US" sz="1200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228600" y="141288"/>
            <a:ext cx="6400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1pPr>
            <a:lvl2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2pPr>
            <a:lvl3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3pPr>
            <a:lvl4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4pPr>
            <a:lvl5pPr algn="l"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170613" algn="r"/>
              </a:tabLst>
              <a:defRPr sz="2400">
                <a:solidFill>
                  <a:schemeClr val="tx1"/>
                </a:solidFill>
                <a:latin typeface="Times" pitchFamily="48" charset="0"/>
              </a:defRPr>
            </a:lvl9pPr>
          </a:lstStyle>
          <a:p>
            <a:r>
              <a:rPr lang="en-US" sz="1100" b="1">
                <a:latin typeface="Arial" charset="0"/>
              </a:rPr>
              <a:t>Division Ave. High School	Ms. Foglia</a:t>
            </a:r>
            <a:endParaRPr lang="en-US" sz="1800" b="1">
              <a:latin typeface="Arial" charset="0"/>
            </a:endParaRPr>
          </a:p>
          <a:p>
            <a:pPr algn="ctr"/>
            <a:r>
              <a:rPr lang="en-US" sz="1400" b="1">
                <a:latin typeface="Arial" charset="0"/>
              </a:rPr>
              <a:t>Regents Biology</a:t>
            </a:r>
          </a:p>
        </p:txBody>
      </p:sp>
    </p:spTree>
    <p:extLst>
      <p:ext uri="{BB962C8B-B14F-4D97-AF65-F5344CB8AC3E}">
        <p14:creationId xmlns:p14="http://schemas.microsoft.com/office/powerpoint/2010/main" val="229963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endParaRPr lang="en-US" smtClean="0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48" charset="0"/>
              </a:defRPr>
            </a:lvl1pPr>
          </a:lstStyle>
          <a:p>
            <a:fld id="{50C890AC-8FD2-46E7-A57E-8EA7EB471B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28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346075" indent="-112713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90563" indent="-122238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buFont typeface="Wingdings" pitchFamily="48" charset="2"/>
      <a:buChar char="§"/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C262D7-41FC-4642-9C4E-5C37DF2D517A}" type="slidenum">
              <a:rPr lang="en-US"/>
              <a:pPr/>
              <a:t>1</a:t>
            </a:fld>
            <a:endParaRPr lang="en-US"/>
          </a:p>
        </p:txBody>
      </p:sp>
      <p:sp>
        <p:nvSpPr>
          <p:cNvPr id="3727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025662-6704-404B-AA5B-AF3FE77B6D3C}" type="slidenum">
              <a:rPr lang="en-US"/>
              <a:pPr/>
              <a:t>10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5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98EA5-5CB7-4F86-83E9-90F4B61BE72A}" type="slidenum">
              <a:rPr lang="en-US"/>
              <a:pPr/>
              <a:t>11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58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A8FB2-BDB1-42B9-B43E-BEF4BE128BC6}" type="slidenum">
              <a:rPr lang="en-US"/>
              <a:pPr/>
              <a:t>12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96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9C6AF-B440-4A85-9A52-05BAFE40C92E}" type="slidenum">
              <a:rPr lang="en-US"/>
              <a:pPr/>
              <a:t>13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37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6469A5-ACBB-49C1-86E6-CA4D11C93BE2}" type="slidenum">
              <a:rPr lang="en-US"/>
              <a:pPr/>
              <a:t>14</a:t>
            </a:fld>
            <a:endParaRPr lang="en-US"/>
          </a:p>
        </p:txBody>
      </p:sp>
      <p:sp>
        <p:nvSpPr>
          <p:cNvPr id="514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F00FF-E408-4526-9E46-6534628B319F}" type="slidenum">
              <a:rPr lang="en-US"/>
              <a:pPr/>
              <a:t>15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51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C78CB-55E5-4A4D-9CE3-4F421EB4D81B}" type="slidenum">
              <a:rPr lang="en-US"/>
              <a:pPr/>
              <a:t>16</a:t>
            </a:fld>
            <a:endParaRPr lang="en-US"/>
          </a:p>
        </p:txBody>
      </p:sp>
      <p:sp>
        <p:nvSpPr>
          <p:cNvPr id="521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05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D50828-E709-4257-AC0E-E787046918E0}" type="slidenum">
              <a:rPr lang="en-US"/>
              <a:pPr/>
              <a:t>17</a:t>
            </a:fld>
            <a:endParaRPr lang="en-US"/>
          </a:p>
        </p:txBody>
      </p:sp>
      <p:sp>
        <p:nvSpPr>
          <p:cNvPr id="526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4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FC278-0ED2-4576-9828-B9E15576C101}" type="slidenum">
              <a:rPr lang="en-US"/>
              <a:pPr/>
              <a:t>18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86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C42EB7-B0B0-49DC-86D5-B43A5C427A67}" type="slidenum">
              <a:rPr lang="en-US"/>
              <a:pPr/>
              <a:t>19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9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0ACF8-904A-41BB-A586-09B7D596ABBE}" type="slidenum">
              <a:rPr lang="en-US"/>
              <a:pPr/>
              <a:t>2</a:t>
            </a:fld>
            <a:endParaRPr lang="en-US"/>
          </a:p>
        </p:txBody>
      </p:sp>
      <p:sp>
        <p:nvSpPr>
          <p:cNvPr id="3747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99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A99695-A676-4058-95BA-96D779E1656D}" type="slidenum">
              <a:rPr lang="en-US"/>
              <a:pPr/>
              <a:t>20</a:t>
            </a:fld>
            <a:endParaRPr lang="en-US"/>
          </a:p>
        </p:txBody>
      </p:sp>
      <p:sp>
        <p:nvSpPr>
          <p:cNvPr id="409602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22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55A01-E437-4261-AD04-D29D45A83D17}" type="slidenum">
              <a:rPr lang="en-US"/>
              <a:pPr/>
              <a:t>21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156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CC41CA-EA17-4A4D-94E5-5F8472FA2C15}" type="slidenum">
              <a:rPr lang="en-US"/>
              <a:pPr/>
              <a:t>23</a:t>
            </a:fld>
            <a:endParaRPr lang="en-US"/>
          </a:p>
        </p:txBody>
      </p:sp>
      <p:sp>
        <p:nvSpPr>
          <p:cNvPr id="4771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742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27F05-14E8-42E2-BBF6-CF83CD28CF2B}" type="slidenum">
              <a:rPr lang="en-US"/>
              <a:pPr/>
              <a:t>25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717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920967-D8D7-406B-B660-EB9461C31922}" type="slidenum">
              <a:rPr lang="en-US"/>
              <a:pPr/>
              <a:t>26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46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49BB0E-02AB-42DA-97B4-46E29A7DBF0F}" type="slidenum">
              <a:rPr lang="en-US"/>
              <a:pPr/>
              <a:t>27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34412-593D-4B6B-9977-D5E2336C9801}" type="slidenum">
              <a:rPr lang="en-US"/>
              <a:pPr/>
              <a:t>3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90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885A67-9F32-44EA-86FD-F9C92FFDE82B}" type="slidenum">
              <a:rPr lang="en-US"/>
              <a:pPr/>
              <a:t>4</a:t>
            </a:fld>
            <a:endParaRPr lang="en-US"/>
          </a:p>
        </p:txBody>
      </p:sp>
      <p:sp>
        <p:nvSpPr>
          <p:cNvPr id="387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3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861A73-6F94-4EB0-9F87-9F4EC0B25B55}" type="slidenum">
              <a:rPr lang="en-US"/>
              <a:pPr/>
              <a:t>5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9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85F26B-6657-4895-8328-912F4EE72FBA}" type="slidenum">
              <a:rPr lang="en-US"/>
              <a:pPr/>
              <a:t>6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4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3B16C-5383-4AB2-B2F2-694538BD17AF}" type="slidenum">
              <a:rPr lang="en-US"/>
              <a:pPr/>
              <a:t>7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ACCC12-C0CA-4D63-96AB-3768B23A19F0}" type="slidenum">
              <a:rPr lang="en-US"/>
              <a:pPr/>
              <a:t>8</a:t>
            </a:fld>
            <a:endParaRPr lang="en-US"/>
          </a:p>
        </p:txBody>
      </p:sp>
      <p:sp>
        <p:nvSpPr>
          <p:cNvPr id="3788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8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105D16-44B9-4AE2-884B-FB7EBBB2DAF6}" type="slidenum">
              <a:rPr lang="en-US"/>
              <a:pPr/>
              <a:t>9</a:t>
            </a:fld>
            <a:endParaRPr lang="en-US"/>
          </a:p>
        </p:txBody>
      </p:sp>
      <p:sp>
        <p:nvSpPr>
          <p:cNvPr id="3911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3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3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981200"/>
            <a:ext cx="7239000" cy="9144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164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48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69" name="Rectangle 73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itchFamily="48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74" name="Group 78"/>
          <p:cNvGrpSpPr>
            <a:grpSpLocks/>
          </p:cNvGrpSpPr>
          <p:nvPr/>
        </p:nvGrpSpPr>
        <p:grpSpPr bwMode="auto">
          <a:xfrm>
            <a:off x="381000" y="1524000"/>
            <a:ext cx="6324600" cy="2590800"/>
            <a:chOff x="240" y="960"/>
            <a:chExt cx="3984" cy="1632"/>
          </a:xfrm>
        </p:grpSpPr>
        <p:sp>
          <p:nvSpPr>
            <p:cNvPr id="4171" name="Line 75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2" name="Line 76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3" name="Oval 77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75" name="Group 79"/>
          <p:cNvGrpSpPr>
            <a:grpSpLocks/>
          </p:cNvGrpSpPr>
          <p:nvPr/>
        </p:nvGrpSpPr>
        <p:grpSpPr bwMode="auto">
          <a:xfrm rot="10800000">
            <a:off x="2286000" y="2819400"/>
            <a:ext cx="6324600" cy="2590800"/>
            <a:chOff x="240" y="960"/>
            <a:chExt cx="3984" cy="1632"/>
          </a:xfrm>
        </p:grpSpPr>
        <p:sp>
          <p:nvSpPr>
            <p:cNvPr id="4176" name="Line 80"/>
            <p:cNvSpPr>
              <a:spLocks noChangeShapeType="1"/>
            </p:cNvSpPr>
            <p:nvPr userDrawn="1"/>
          </p:nvSpPr>
          <p:spPr bwMode="auto">
            <a:xfrm>
              <a:off x="240" y="1152"/>
              <a:ext cx="3984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7" name="Line 81"/>
            <p:cNvSpPr>
              <a:spLocks noChangeShapeType="1"/>
            </p:cNvSpPr>
            <p:nvPr userDrawn="1"/>
          </p:nvSpPr>
          <p:spPr bwMode="auto">
            <a:xfrm>
              <a:off x="384" y="960"/>
              <a:ext cx="0" cy="163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8" name="Oval 82"/>
            <p:cNvSpPr>
              <a:spLocks noChangeArrowheads="1"/>
            </p:cNvSpPr>
            <p:nvPr userDrawn="1"/>
          </p:nvSpPr>
          <p:spPr bwMode="auto">
            <a:xfrm>
              <a:off x="336" y="1104"/>
              <a:ext cx="96" cy="9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02E0D-7EA4-4709-8965-8AD855CF203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4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2AFC608-D27B-4DD6-8C50-646A87F9B16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3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1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516F1C-38CF-4EC3-BFAC-99112B08CFA7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3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3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E0B3F2-79D1-4F49-83F2-B29460C5BB9E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33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B7FFBD-85F0-46EA-AA93-F3AE89DC0D6C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012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4F8DBEF-52DE-4283-940B-8F7941D41E88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F2BF4E-508B-45D8-9A90-7808A335E624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2741A50-4A68-4996-9FDF-159B9CFB4F52}" type="slidenum">
              <a:rPr lang="en-US"/>
              <a:pPr/>
              <a:t>‹#›</a:t>
            </a:fld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3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47" name="Line 75"/>
          <p:cNvSpPr>
            <a:spLocks noChangeShapeType="1"/>
          </p:cNvSpPr>
          <p:nvPr/>
        </p:nvSpPr>
        <p:spPr bwMode="auto">
          <a:xfrm>
            <a:off x="381000" y="1219200"/>
            <a:ext cx="63246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8" name="Line 76"/>
          <p:cNvSpPr>
            <a:spLocks noChangeShapeType="1"/>
          </p:cNvSpPr>
          <p:nvPr/>
        </p:nvSpPr>
        <p:spPr bwMode="auto">
          <a:xfrm>
            <a:off x="609600" y="914400"/>
            <a:ext cx="0" cy="2590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33400" y="1143000"/>
            <a:ext cx="152400" cy="152400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Rectangle 78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" pitchFamily="48" charset="0"/>
            </a:endParaRPr>
          </a:p>
        </p:txBody>
      </p:sp>
      <p:sp>
        <p:nvSpPr>
          <p:cNvPr id="3151" name="Rectangle 79"/>
          <p:cNvSpPr>
            <a:spLocks noChangeArrowheads="1"/>
          </p:cNvSpPr>
          <p:nvPr/>
        </p:nvSpPr>
        <p:spPr bwMode="auto">
          <a:xfrm>
            <a:off x="0" y="228600"/>
            <a:ext cx="91440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F116A"/>
        </a:buClr>
        <a:buSzPct val="120000"/>
        <a:buFont typeface="Wingdings" pitchFamily="48" charset="2"/>
        <a:buChar char="§"/>
        <a:defRPr sz="3000" b="1">
          <a:solidFill>
            <a:srgbClr val="0F116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48" charset="2"/>
        <a:buChar char="u"/>
        <a:defRPr sz="28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48" charset="2"/>
        <a:buChar char="§"/>
        <a:defRPr sz="2400" b="1">
          <a:solidFill>
            <a:srgbClr val="0F116A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10000"/>
        <a:buFont typeface="Wingdings" pitchFamily="48" charset="2"/>
        <a:buChar char="w"/>
        <a:defRPr sz="20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48" charset="2"/>
        <a:buChar char="n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wm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89224" y="2623464"/>
            <a:ext cx="3446462" cy="838200"/>
          </a:xfrm>
        </p:spPr>
        <p:txBody>
          <a:bodyPr/>
          <a:lstStyle/>
          <a:p>
            <a:pPr algn="ctr"/>
            <a:r>
              <a:rPr lang="en-US" dirty="0"/>
              <a:t>The Chemistry of Life</a:t>
            </a:r>
          </a:p>
        </p:txBody>
      </p:sp>
      <p:sp>
        <p:nvSpPr>
          <p:cNvPr id="371716" name="Rectangle 4"/>
          <p:cNvSpPr>
            <a:spLocks noChangeArrowheads="1"/>
          </p:cNvSpPr>
          <p:nvPr/>
        </p:nvSpPr>
        <p:spPr bwMode="auto">
          <a:xfrm>
            <a:off x="4165941" y="3673930"/>
            <a:ext cx="4093029" cy="119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F116A"/>
                </a:solidFill>
              </a:rPr>
              <a:t>What are living </a:t>
            </a:r>
            <a:br>
              <a:rPr lang="en-US" sz="3200" b="1" dirty="0">
                <a:solidFill>
                  <a:srgbClr val="0F116A"/>
                </a:solidFill>
              </a:rPr>
            </a:br>
            <a:r>
              <a:rPr lang="en-US" sz="3200" b="1" dirty="0">
                <a:solidFill>
                  <a:srgbClr val="0F116A"/>
                </a:solidFill>
              </a:rPr>
              <a:t>creatures made of</a:t>
            </a:r>
            <a:r>
              <a:rPr lang="en-US" sz="3200" b="1" dirty="0" smtClean="0">
                <a:solidFill>
                  <a:srgbClr val="0F116A"/>
                </a:solidFill>
              </a:rPr>
              <a:t>?</a:t>
            </a:r>
            <a:endParaRPr lang="en-US" sz="3200" b="1" dirty="0">
              <a:solidFill>
                <a:srgbClr val="0F116A"/>
              </a:solidFill>
            </a:endParaRPr>
          </a:p>
        </p:txBody>
      </p:sp>
      <p:pic>
        <p:nvPicPr>
          <p:cNvPr id="371717" name="Picture 5" descr="02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t="3000" r="27000"/>
          <a:stretch>
            <a:fillRect/>
          </a:stretch>
        </p:blipFill>
        <p:spPr bwMode="auto">
          <a:xfrm>
            <a:off x="0" y="381000"/>
            <a:ext cx="409733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carbohydrates</a:t>
            </a:r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63575" y="1349828"/>
            <a:ext cx="6075363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Polysaccharides</a:t>
            </a:r>
          </a:p>
          <a:p>
            <a:pPr marL="685800" lvl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starch</a:t>
            </a:r>
            <a:endParaRPr lang="en-US" sz="2400" dirty="0"/>
          </a:p>
          <a:p>
            <a:pPr marL="971550" lvl="2">
              <a:lnSpc>
                <a:spcPct val="90000"/>
              </a:lnSpc>
            </a:pPr>
            <a:r>
              <a:rPr lang="en-US" dirty="0"/>
              <a:t>energy storage in </a:t>
            </a:r>
            <a:r>
              <a:rPr lang="en-US" dirty="0" smtClean="0"/>
              <a:t>plants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otatoes, pasta</a:t>
            </a:r>
            <a:endParaRPr lang="en-US" sz="2400" dirty="0">
              <a:solidFill>
                <a:srgbClr val="002060"/>
              </a:solidFill>
            </a:endParaRPr>
          </a:p>
          <a:p>
            <a:pPr marL="685800" lvl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glycogen</a:t>
            </a:r>
            <a:endParaRPr lang="en-US" sz="2400" dirty="0"/>
          </a:p>
          <a:p>
            <a:pPr marL="971550" lvl="2">
              <a:lnSpc>
                <a:spcPct val="90000"/>
              </a:lnSpc>
            </a:pPr>
            <a:r>
              <a:rPr lang="en-US" dirty="0"/>
              <a:t>energy storage in animals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in liver &amp; muscles</a:t>
            </a:r>
          </a:p>
          <a:p>
            <a:pPr marL="685800"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cellulose</a:t>
            </a:r>
            <a:endParaRPr lang="en-US" sz="2400" dirty="0"/>
          </a:p>
          <a:p>
            <a:pPr marL="971550" lvl="2">
              <a:lnSpc>
                <a:spcPct val="90000"/>
              </a:lnSpc>
            </a:pPr>
            <a:r>
              <a:rPr lang="en-US" dirty="0"/>
              <a:t>structure in plants</a:t>
            </a:r>
          </a:p>
          <a:p>
            <a:pPr lvl="3">
              <a:lnSpc>
                <a:spcPct val="90000"/>
              </a:lnSpc>
            </a:pPr>
            <a:r>
              <a:rPr lang="en-US" sz="2400" dirty="0">
                <a:solidFill>
                  <a:srgbClr val="002060"/>
                </a:solidFill>
              </a:rPr>
              <a:t>cell walls</a:t>
            </a:r>
          </a:p>
          <a:p>
            <a:pPr marL="685800" lvl="1">
              <a:lnSpc>
                <a:spcPct val="9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chitin</a:t>
            </a:r>
            <a:r>
              <a:rPr lang="en-US" sz="2400" dirty="0"/>
              <a:t> </a:t>
            </a:r>
          </a:p>
          <a:p>
            <a:pPr lvl="2">
              <a:lnSpc>
                <a:spcPct val="90000"/>
              </a:lnSpc>
            </a:pPr>
            <a:r>
              <a:rPr lang="en-US" dirty="0" smtClean="0">
                <a:solidFill>
                  <a:srgbClr val="002060"/>
                </a:solidFill>
              </a:rPr>
              <a:t>Cell wall in fungi and exoskeleton in arthropods (bugs, lobsters, etc.)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05508" name="Picture 4" descr="http://media.sharecare.com/mediaItems/4/c/f/4cf7f378c5ce1/adam_liver_8850.jpg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7"/>
          <a:stretch/>
        </p:blipFill>
        <p:spPr bwMode="auto">
          <a:xfrm>
            <a:off x="7025821" y="2378976"/>
            <a:ext cx="2382157" cy="272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06" name="Picture 2" descr="http://2.bp.blogspot.com/-hqwDziKn4s8/T3hWBewFW9I/AAAAAAAAADA/uk9PzWxbx9o/s1600/998pa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857" y="684669"/>
            <a:ext cx="2263775" cy="1503794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10" name="Picture 6" descr="http://www.public-domain-image.com/plants/leaves/slides/green-leaf-leav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44" y="1693658"/>
            <a:ext cx="2116456" cy="1587342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5512" name="Picture 8" descr="http://upload.wikimedia.org/wikipedia/commons/thumb/c/c2/Amanita_muscaria_(fly_agaric).JPG/200px-Amanita_muscaria_(fly_agaric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33" y="2794203"/>
            <a:ext cx="1175888" cy="172855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42" name="Picture 6" descr="03_2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5000" r="2499" b="5000"/>
          <a:stretch>
            <a:fillRect/>
          </a:stretch>
        </p:blipFill>
        <p:spPr bwMode="auto">
          <a:xfrm>
            <a:off x="5626100" y="4157889"/>
            <a:ext cx="2514600" cy="1787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4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150870"/>
            <a:ext cx="1676400" cy="1589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3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C0000"/>
                </a:solidFill>
              </a:rPr>
              <a:t>Lipids</a:t>
            </a:r>
            <a:endParaRPr lang="en-US" dirty="0"/>
          </a:p>
        </p:txBody>
      </p:sp>
      <p:pic>
        <p:nvPicPr>
          <p:cNvPr id="5120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371600"/>
            <a:ext cx="3175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344613"/>
            <a:ext cx="4572000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4229100"/>
            <a:ext cx="1717675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4765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09" name="Picture 9" descr="http://upload.wikimedia.org/wikipedia/commons/thumb/1/11/Cheeseburger.png/299px-Cheeseburg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267200"/>
            <a:ext cx="320575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69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4572000" cy="762000"/>
          </a:xfrm>
        </p:spPr>
        <p:txBody>
          <a:bodyPr/>
          <a:lstStyle/>
          <a:p>
            <a:r>
              <a:rPr lang="en-US" sz="4000" dirty="0" smtClean="0"/>
              <a:t>Lipid function</a:t>
            </a:r>
            <a:endParaRPr lang="en-US" sz="4000" dirty="0"/>
          </a:p>
        </p:txBody>
      </p:sp>
      <p:sp>
        <p:nvSpPr>
          <p:cNvPr id="515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427924"/>
            <a:ext cx="7772400" cy="4495800"/>
          </a:xfrm>
        </p:spPr>
        <p:txBody>
          <a:bodyPr/>
          <a:lstStyle/>
          <a:p>
            <a:r>
              <a:rPr lang="en-US" u="sng" dirty="0" smtClean="0">
                <a:solidFill>
                  <a:srgbClr val="CC0000"/>
                </a:solidFill>
              </a:rPr>
              <a:t>Long-term energy </a:t>
            </a:r>
            <a:r>
              <a:rPr lang="en-US" u="sng" dirty="0">
                <a:solidFill>
                  <a:srgbClr val="CC0000"/>
                </a:solidFill>
              </a:rPr>
              <a:t>storage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very concentrated</a:t>
            </a:r>
          </a:p>
          <a:p>
            <a:pPr lvl="1"/>
            <a:r>
              <a:rPr lang="en-US" dirty="0"/>
              <a:t>twice the energy </a:t>
            </a:r>
            <a:r>
              <a:rPr lang="en-US" dirty="0" smtClean="0"/>
              <a:t>of </a:t>
            </a:r>
            <a:r>
              <a:rPr lang="en-US" dirty="0"/>
              <a:t>carbohydrates!</a:t>
            </a:r>
          </a:p>
          <a:p>
            <a:r>
              <a:rPr lang="en-US" u="sng" dirty="0" smtClean="0">
                <a:solidFill>
                  <a:srgbClr val="CC0000"/>
                </a:solidFill>
              </a:rPr>
              <a:t>Cell membrane</a:t>
            </a:r>
          </a:p>
          <a:p>
            <a:pPr lvl="1"/>
            <a:r>
              <a:rPr lang="en-US" dirty="0" smtClean="0"/>
              <a:t>phospholipids</a:t>
            </a:r>
            <a:endParaRPr lang="en-US" dirty="0"/>
          </a:p>
          <a:p>
            <a:r>
              <a:rPr lang="en-US" u="sng" dirty="0">
                <a:solidFill>
                  <a:srgbClr val="CC0000"/>
                </a:solidFill>
              </a:rPr>
              <a:t>C</a:t>
            </a:r>
            <a:r>
              <a:rPr lang="en-US" u="sng" dirty="0" smtClean="0">
                <a:solidFill>
                  <a:srgbClr val="CC0000"/>
                </a:solidFill>
              </a:rPr>
              <a:t>ushion </a:t>
            </a:r>
            <a:r>
              <a:rPr lang="en-US" u="sng" dirty="0">
                <a:solidFill>
                  <a:srgbClr val="CC0000"/>
                </a:solidFill>
              </a:rPr>
              <a:t>organs</a:t>
            </a:r>
          </a:p>
          <a:p>
            <a:r>
              <a:rPr lang="en-US" u="sng" dirty="0">
                <a:solidFill>
                  <a:srgbClr val="CC0000"/>
                </a:solidFill>
              </a:rPr>
              <a:t>I</a:t>
            </a:r>
            <a:r>
              <a:rPr lang="en-US" u="sng" dirty="0" smtClean="0">
                <a:solidFill>
                  <a:srgbClr val="CC0000"/>
                </a:solidFill>
              </a:rPr>
              <a:t>nsulate </a:t>
            </a:r>
            <a:r>
              <a:rPr lang="en-US" u="sng" dirty="0">
                <a:solidFill>
                  <a:srgbClr val="CC0000"/>
                </a:solidFill>
              </a:rPr>
              <a:t>body</a:t>
            </a:r>
            <a:endParaRPr lang="en-US" dirty="0"/>
          </a:p>
          <a:p>
            <a:pPr lvl="1"/>
            <a:r>
              <a:rPr lang="en-US" dirty="0"/>
              <a:t>think whale blubber!</a:t>
            </a:r>
          </a:p>
        </p:txBody>
      </p:sp>
      <p:pic>
        <p:nvPicPr>
          <p:cNvPr id="515083" name="Picture 11" descr="http://www.nmfs.noaa.gov/pr/images/cetaceans/orca_spyhopping-no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429000"/>
            <a:ext cx="3396712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</a:t>
            </a:r>
            <a:r>
              <a:rPr lang="en-US" dirty="0" smtClean="0"/>
              <a:t>fat</a:t>
            </a:r>
            <a:endParaRPr lang="en-US" dirty="0"/>
          </a:p>
        </p:txBody>
      </p:sp>
      <p:pic>
        <p:nvPicPr>
          <p:cNvPr id="519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81" r="8495" b="8097"/>
          <a:stretch/>
        </p:blipFill>
        <p:spPr bwMode="auto">
          <a:xfrm>
            <a:off x="1295400" y="2830289"/>
            <a:ext cx="6553200" cy="35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794655" y="1317170"/>
            <a:ext cx="810985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F116A"/>
              </a:buClr>
              <a:buSzPct val="120000"/>
              <a:buFont typeface="Wingdings" pitchFamily="48" charset="2"/>
              <a:buChar char="§"/>
              <a:defRPr sz="3000" b="1">
                <a:solidFill>
                  <a:srgbClr val="0F116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48" charset="2"/>
              <a:buChar char="u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48" charset="2"/>
              <a:buChar char="§"/>
              <a:defRPr sz="2400" b="1">
                <a:solidFill>
                  <a:srgbClr val="0F116A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0000"/>
              <a:buFont typeface="Wingdings" pitchFamily="48" charset="2"/>
              <a:buChar char="w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48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48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48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48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48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 typeface="Wingdings" pitchFamily="48" charset="2"/>
              <a:buNone/>
            </a:pPr>
            <a:endParaRPr lang="en-US" sz="1000" baseline="-250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0E1068"/>
                </a:solidFill>
              </a:rPr>
              <a:t>Monomers = </a:t>
            </a:r>
            <a:r>
              <a:rPr lang="en-US" u="sng" dirty="0" smtClean="0">
                <a:solidFill>
                  <a:srgbClr val="C00000"/>
                </a:solidFill>
              </a:rPr>
              <a:t>glycerol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u="sng" dirty="0" smtClean="0">
                <a:solidFill>
                  <a:srgbClr val="C00000"/>
                </a:solidFill>
              </a:rPr>
              <a:t>fatty acids</a:t>
            </a:r>
            <a:endParaRPr lang="en-US" dirty="0" smtClean="0">
              <a:solidFill>
                <a:srgbClr val="0E1068"/>
              </a:solidFill>
            </a:endParaRPr>
          </a:p>
          <a:p>
            <a:r>
              <a:rPr lang="en-US" dirty="0" smtClean="0">
                <a:solidFill>
                  <a:srgbClr val="0E1068"/>
                </a:solidFill>
              </a:rPr>
              <a:t>Polymer = </a:t>
            </a:r>
            <a:r>
              <a:rPr lang="en-US" u="sng" dirty="0" smtClean="0">
                <a:solidFill>
                  <a:srgbClr val="C00000"/>
                </a:solidFill>
              </a:rPr>
              <a:t>triglyceride</a:t>
            </a:r>
            <a:r>
              <a:rPr lang="en-US" dirty="0" smtClean="0">
                <a:solidFill>
                  <a:srgbClr val="002060"/>
                </a:solidFill>
              </a:rPr>
              <a:t> (three fatty acids)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83001" y="4852668"/>
            <a:ext cx="1659430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dirty="0" smtClean="0">
                <a:solidFill>
                  <a:srgbClr val="0F116A"/>
                </a:solidFill>
              </a:rPr>
              <a:t>glycerol</a:t>
            </a:r>
            <a:endParaRPr lang="en-US" sz="3000" b="1" dirty="0">
              <a:solidFill>
                <a:srgbClr val="0F116A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6490346" y="3611697"/>
            <a:ext cx="2085827" cy="55399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3000" b="1" dirty="0">
                <a:solidFill>
                  <a:srgbClr val="0F116A"/>
                </a:solidFill>
              </a:rPr>
              <a:t>f</a:t>
            </a:r>
            <a:r>
              <a:rPr lang="en-US" sz="3000" b="1" dirty="0" smtClean="0">
                <a:solidFill>
                  <a:srgbClr val="0F116A"/>
                </a:solidFill>
              </a:rPr>
              <a:t>atty acids</a:t>
            </a:r>
            <a:endParaRPr lang="en-US" sz="3000" b="1" dirty="0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1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762000"/>
          </a:xfrm>
        </p:spPr>
        <p:txBody>
          <a:bodyPr/>
          <a:lstStyle/>
          <a:p>
            <a:r>
              <a:rPr lang="en-US" sz="4000" dirty="0" smtClean="0"/>
              <a:t>Lipid examples </a:t>
            </a:r>
            <a:endParaRPr lang="en-US" sz="4000" dirty="0"/>
          </a:p>
        </p:txBody>
      </p:sp>
      <p:sp>
        <p:nvSpPr>
          <p:cNvPr id="5130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400" u="sng" dirty="0" smtClean="0">
                <a:solidFill>
                  <a:srgbClr val="CC0000"/>
                </a:solidFill>
              </a:rPr>
              <a:t>fats</a:t>
            </a:r>
            <a:endParaRPr lang="en-US" sz="3400" u="sng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3400" u="sng" dirty="0">
                <a:solidFill>
                  <a:srgbClr val="CC0000"/>
                </a:solidFill>
              </a:rPr>
              <a:t>oils</a:t>
            </a:r>
          </a:p>
          <a:p>
            <a:pPr>
              <a:lnSpc>
                <a:spcPct val="110000"/>
              </a:lnSpc>
            </a:pPr>
            <a:r>
              <a:rPr lang="en-US" sz="3400" u="sng" dirty="0">
                <a:solidFill>
                  <a:srgbClr val="CC0000"/>
                </a:solidFill>
              </a:rPr>
              <a:t>waxes</a:t>
            </a:r>
          </a:p>
          <a:p>
            <a:pPr>
              <a:lnSpc>
                <a:spcPct val="110000"/>
              </a:lnSpc>
            </a:pPr>
            <a:r>
              <a:rPr lang="en-US" sz="3400" u="sng" dirty="0" smtClean="0">
                <a:solidFill>
                  <a:srgbClr val="CC0000"/>
                </a:solidFill>
              </a:rPr>
              <a:t>steroids</a:t>
            </a:r>
            <a:r>
              <a:rPr lang="en-US" sz="3400" dirty="0" smtClean="0"/>
              <a:t> </a:t>
            </a:r>
            <a:endParaRPr lang="en-US" sz="3400" dirty="0"/>
          </a:p>
          <a:p>
            <a:pPr lvl="1">
              <a:lnSpc>
                <a:spcPct val="110000"/>
              </a:lnSpc>
            </a:pPr>
            <a:r>
              <a:rPr lang="en-US" sz="3200" dirty="0"/>
              <a:t>sex </a:t>
            </a:r>
            <a:r>
              <a:rPr lang="en-US" sz="3200" dirty="0" smtClean="0"/>
              <a:t>hormones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c</a:t>
            </a:r>
            <a:r>
              <a:rPr lang="en-US" sz="3200" dirty="0" smtClean="0"/>
              <a:t>holesterol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a</a:t>
            </a:r>
            <a:r>
              <a:rPr lang="en-US" sz="3200" dirty="0" smtClean="0"/>
              <a:t>nabolic steroids</a:t>
            </a:r>
            <a:br>
              <a:rPr lang="en-US" sz="3200" dirty="0" smtClean="0"/>
            </a:br>
            <a:r>
              <a:rPr lang="en-US" sz="3200" dirty="0" smtClean="0"/>
              <a:t>(the bad ones!)</a:t>
            </a:r>
            <a:endParaRPr lang="en-US" sz="3200" dirty="0"/>
          </a:p>
        </p:txBody>
      </p:sp>
      <p:pic>
        <p:nvPicPr>
          <p:cNvPr id="432132" name="Picture 4" descr="http://assets.curbly.com/photos/0000/0010/5837/how-olive-oil-works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34"/>
          <a:stretch/>
        </p:blipFill>
        <p:spPr bwMode="auto">
          <a:xfrm>
            <a:off x="6533627" y="707571"/>
            <a:ext cx="233824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8" name="Picture 10" descr="http://upload.wikimedia.org/wikipedia/commons/thumb/0/02/Fried_egg,_sunny_side_up.jpg/220px-Fried_egg,_sunny_side_u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57" y="2262369"/>
            <a:ext cx="2399764" cy="20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4" name="Picture 6" descr="http://thedailycannibal.com/wp-content/uploads/2011/03/candle-flame-and-reflection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-10529888"/>
            <a:ext cx="21943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6" name="Picture 8" descr="http://thedailycannibal.com/wp-content/uploads/2011/03/candle-flame-and-reflection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39" y="3951513"/>
            <a:ext cx="2140346" cy="267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2130" name="Picture 2" descr="http://butterbeliever.com/wp-content/uploads/2011/06/gourmet-butter.jpg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3" t="11451" r="6605" b="11734"/>
          <a:stretch/>
        </p:blipFill>
        <p:spPr bwMode="auto">
          <a:xfrm>
            <a:off x="3064328" y="1240970"/>
            <a:ext cx="2405744" cy="17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62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Saturated fats</a:t>
            </a:r>
          </a:p>
        </p:txBody>
      </p:sp>
      <p:sp>
        <p:nvSpPr>
          <p:cNvPr id="517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38600" cy="4800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Saturated with </a:t>
            </a:r>
            <a:r>
              <a:rPr lang="en-US" u="sng" dirty="0" smtClean="0">
                <a:solidFill>
                  <a:srgbClr val="C00000"/>
                </a:solidFill>
              </a:rPr>
              <a:t>hydrogen</a:t>
            </a:r>
          </a:p>
          <a:p>
            <a:r>
              <a:rPr lang="en-US" u="sng" dirty="0" smtClean="0">
                <a:solidFill>
                  <a:srgbClr val="CC0000"/>
                </a:solidFill>
              </a:rPr>
              <a:t>Most </a:t>
            </a:r>
            <a:r>
              <a:rPr lang="en-US" u="sng" dirty="0">
                <a:solidFill>
                  <a:srgbClr val="CC0000"/>
                </a:solidFill>
              </a:rPr>
              <a:t>animal fats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solid at room </a:t>
            </a:r>
            <a:br>
              <a:rPr lang="en-US" dirty="0"/>
            </a:br>
            <a:r>
              <a:rPr lang="en-US" dirty="0"/>
              <a:t>temperature</a:t>
            </a:r>
          </a:p>
          <a:p>
            <a:r>
              <a:rPr lang="en-US" dirty="0"/>
              <a:t>Limit the amount in your diet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contributes to heart disease</a:t>
            </a:r>
            <a:r>
              <a:rPr lang="en-US" dirty="0"/>
              <a:t> </a:t>
            </a:r>
          </a:p>
        </p:txBody>
      </p:sp>
      <p:pic>
        <p:nvPicPr>
          <p:cNvPr id="517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7" r="51131" b="4921"/>
          <a:stretch>
            <a:fillRect/>
          </a:stretch>
        </p:blipFill>
        <p:spPr bwMode="auto">
          <a:xfrm>
            <a:off x="4569506" y="1524000"/>
            <a:ext cx="44656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34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Unsaturated fats</a:t>
            </a:r>
          </a:p>
        </p:txBody>
      </p:sp>
      <p:sp>
        <p:nvSpPr>
          <p:cNvPr id="520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5562600" cy="44196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Missing some </a:t>
            </a:r>
            <a:r>
              <a:rPr lang="en-US" u="sng" dirty="0" smtClean="0">
                <a:solidFill>
                  <a:srgbClr val="C00000"/>
                </a:solidFill>
              </a:rPr>
              <a:t>hydrogen</a:t>
            </a:r>
          </a:p>
          <a:p>
            <a:pPr lvl="1"/>
            <a:r>
              <a:rPr lang="en-US" dirty="0" smtClean="0"/>
              <a:t>Causes bending</a:t>
            </a:r>
            <a:endParaRPr lang="en-US" dirty="0"/>
          </a:p>
          <a:p>
            <a:r>
              <a:rPr lang="en-US" u="sng" dirty="0" smtClean="0">
                <a:solidFill>
                  <a:srgbClr val="CC0000"/>
                </a:solidFill>
              </a:rPr>
              <a:t>Plant</a:t>
            </a:r>
            <a:r>
              <a:rPr lang="en-US" u="sng" dirty="0">
                <a:solidFill>
                  <a:srgbClr val="CC0000"/>
                </a:solidFill>
              </a:rPr>
              <a:t>, vegetable </a:t>
            </a:r>
            <a:r>
              <a:rPr lang="en-US" u="sng" dirty="0" smtClean="0">
                <a:solidFill>
                  <a:srgbClr val="CC0000"/>
                </a:solidFill>
              </a:rPr>
              <a:t>&amp;</a:t>
            </a:r>
            <a:br>
              <a:rPr lang="en-US" u="sng" dirty="0" smtClean="0">
                <a:solidFill>
                  <a:srgbClr val="CC0000"/>
                </a:solidFill>
              </a:rPr>
            </a:br>
            <a:r>
              <a:rPr lang="en-US" u="sng" dirty="0" smtClean="0">
                <a:solidFill>
                  <a:srgbClr val="CC0000"/>
                </a:solidFill>
              </a:rPr>
              <a:t>fish </a:t>
            </a:r>
            <a:r>
              <a:rPr lang="en-US" u="sng" dirty="0">
                <a:solidFill>
                  <a:srgbClr val="CC0000"/>
                </a:solidFill>
              </a:rPr>
              <a:t>fats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liquid at room </a:t>
            </a:r>
            <a:br>
              <a:rPr lang="en-US" dirty="0"/>
            </a:br>
            <a:r>
              <a:rPr lang="en-US" dirty="0"/>
              <a:t>temperature</a:t>
            </a:r>
          </a:p>
          <a:p>
            <a:pPr lvl="1"/>
            <a:r>
              <a:rPr lang="en-US" dirty="0"/>
              <a:t>the fat molecules </a:t>
            </a:r>
            <a:br>
              <a:rPr lang="en-US" dirty="0"/>
            </a:br>
            <a:r>
              <a:rPr lang="en-US" dirty="0"/>
              <a:t>don’t stack tightly</a:t>
            </a:r>
            <a:br>
              <a:rPr lang="en-US" dirty="0"/>
            </a:br>
            <a:r>
              <a:rPr lang="en-US" dirty="0"/>
              <a:t>together</a:t>
            </a:r>
          </a:p>
          <a:p>
            <a:r>
              <a:rPr lang="en-US" dirty="0"/>
              <a:t>Better choice in your </a:t>
            </a:r>
            <a:br>
              <a:rPr lang="en-US" dirty="0"/>
            </a:br>
            <a:r>
              <a:rPr lang="en-US" dirty="0"/>
              <a:t>diet</a:t>
            </a:r>
          </a:p>
        </p:txBody>
      </p:sp>
      <p:pic>
        <p:nvPicPr>
          <p:cNvPr id="520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24" b="4921"/>
          <a:stretch>
            <a:fillRect/>
          </a:stretch>
        </p:blipFill>
        <p:spPr bwMode="auto">
          <a:xfrm>
            <a:off x="4971597" y="2155372"/>
            <a:ext cx="404177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09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lipids in biology</a:t>
            </a:r>
          </a:p>
        </p:txBody>
      </p:sp>
      <p:sp>
        <p:nvSpPr>
          <p:cNvPr id="525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924800" cy="4876800"/>
          </a:xfrm>
        </p:spPr>
        <p:txBody>
          <a:bodyPr/>
          <a:lstStyle/>
          <a:p>
            <a:r>
              <a:rPr lang="en-US" dirty="0"/>
              <a:t>Cell membranes are made out of </a:t>
            </a:r>
            <a:r>
              <a:rPr lang="en-US" u="sng" dirty="0" smtClean="0">
                <a:solidFill>
                  <a:srgbClr val="C00000"/>
                </a:solidFill>
              </a:rPr>
              <a:t>phospholipids</a:t>
            </a:r>
            <a:endParaRPr lang="en-US" u="sng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Phosphate heads</a:t>
            </a:r>
            <a:r>
              <a:rPr lang="en-US" dirty="0" smtClean="0"/>
              <a:t> </a:t>
            </a:r>
            <a:r>
              <a:rPr lang="en-US" dirty="0"/>
              <a:t>are on the outside touching water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“like” water</a:t>
            </a:r>
          </a:p>
          <a:p>
            <a:pPr lvl="1"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Fatty acid tails</a:t>
            </a:r>
            <a:r>
              <a:rPr lang="en-US" dirty="0" smtClean="0"/>
              <a:t> </a:t>
            </a:r>
            <a:r>
              <a:rPr lang="en-US" dirty="0"/>
              <a:t>are on inside away from water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“scared” of water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forms a </a:t>
            </a:r>
            <a:r>
              <a:rPr lang="en-US" u="sng" dirty="0" smtClean="0">
                <a:solidFill>
                  <a:srgbClr val="C00000"/>
                </a:solidFill>
              </a:rPr>
              <a:t>bi-layer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between the cell </a:t>
            </a:r>
            <a:br>
              <a:rPr lang="en-US" dirty="0"/>
            </a:br>
            <a:r>
              <a:rPr lang="en-US" dirty="0"/>
              <a:t>&amp; the outside</a:t>
            </a:r>
          </a:p>
        </p:txBody>
      </p:sp>
      <p:pic>
        <p:nvPicPr>
          <p:cNvPr id="525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4910700" y="4343398"/>
            <a:ext cx="3972039" cy="219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5317" name="Picture 5" descr="1Lipid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" r="75375" b="14999"/>
          <a:stretch>
            <a:fillRect/>
          </a:stretch>
        </p:blipFill>
        <p:spPr bwMode="auto">
          <a:xfrm>
            <a:off x="152400" y="2971800"/>
            <a:ext cx="100171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0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lipids in biology</a:t>
            </a:r>
          </a:p>
        </p:txBody>
      </p:sp>
      <p:sp>
        <p:nvSpPr>
          <p:cNvPr id="523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12916" y="1371600"/>
            <a:ext cx="5668614" cy="4419600"/>
          </a:xfrm>
        </p:spPr>
        <p:txBody>
          <a:bodyPr/>
          <a:lstStyle/>
          <a:p>
            <a:r>
              <a:rPr lang="en-US" u="sng" dirty="0">
                <a:solidFill>
                  <a:srgbClr val="C00000"/>
                </a:solidFill>
              </a:rPr>
              <a:t>Cholesterol</a:t>
            </a:r>
          </a:p>
          <a:p>
            <a:pPr lvl="1"/>
            <a:r>
              <a:rPr lang="en-US" dirty="0" smtClean="0"/>
              <a:t>Makes cell membranes more </a:t>
            </a:r>
            <a:r>
              <a:rPr lang="en-US" u="sng" dirty="0" smtClean="0">
                <a:solidFill>
                  <a:srgbClr val="C00000"/>
                </a:solidFill>
              </a:rPr>
              <a:t>rigid</a:t>
            </a:r>
            <a:endParaRPr lang="en-US" u="sng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make </a:t>
            </a:r>
            <a:r>
              <a:rPr lang="en-US" u="sng" dirty="0">
                <a:solidFill>
                  <a:srgbClr val="C00000"/>
                </a:solidFill>
              </a:rPr>
              <a:t>hormones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from </a:t>
            </a:r>
            <a:r>
              <a:rPr lang="en-US" dirty="0"/>
              <a:t>it</a:t>
            </a:r>
          </a:p>
          <a:p>
            <a:pPr lvl="2"/>
            <a:r>
              <a:rPr lang="en-US" dirty="0"/>
              <a:t>including sex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hormones</a:t>
            </a:r>
            <a:endParaRPr lang="en-US" dirty="0"/>
          </a:p>
          <a:p>
            <a:pPr lvl="1"/>
            <a:r>
              <a:rPr lang="en-US" dirty="0" smtClean="0"/>
              <a:t>too </a:t>
            </a:r>
            <a:r>
              <a:rPr lang="en-US" dirty="0"/>
              <a:t>much </a:t>
            </a:r>
            <a:r>
              <a:rPr lang="en-US" dirty="0" smtClean="0"/>
              <a:t>may </a:t>
            </a:r>
            <a:r>
              <a:rPr lang="en-US" dirty="0"/>
              <a:t>lead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u="sng" dirty="0">
                <a:solidFill>
                  <a:srgbClr val="C00000"/>
                </a:solidFill>
              </a:rPr>
              <a:t>heart disease</a:t>
            </a:r>
          </a:p>
        </p:txBody>
      </p:sp>
      <p:pic>
        <p:nvPicPr>
          <p:cNvPr id="5232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75" y="2754084"/>
            <a:ext cx="399076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8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29" y="3736646"/>
            <a:ext cx="2253343" cy="304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CC0000"/>
                </a:solidFill>
              </a:rPr>
              <a:t>Proteins</a:t>
            </a:r>
            <a:r>
              <a:rPr lang="en-US"/>
              <a:t> </a:t>
            </a:r>
          </a:p>
        </p:txBody>
      </p:sp>
      <p:pic>
        <p:nvPicPr>
          <p:cNvPr id="47208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810000"/>
            <a:ext cx="317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8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5" y="1360714"/>
            <a:ext cx="3031385" cy="233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8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9" y="1360714"/>
            <a:ext cx="2501099" cy="249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2085" name="Picture 2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/>
          <a:stretch/>
        </p:blipFill>
        <p:spPr bwMode="auto">
          <a:xfrm>
            <a:off x="6629400" y="3940628"/>
            <a:ext cx="2413000" cy="284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2087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10" y="1719944"/>
            <a:ext cx="2505222" cy="169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6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962400" cy="4419600"/>
          </a:xfrm>
        </p:spPr>
        <p:txBody>
          <a:bodyPr/>
          <a:lstStyle/>
          <a:p>
            <a:r>
              <a:rPr lang="en-US" dirty="0"/>
              <a:t>96% of living organisms </a:t>
            </a:r>
            <a:r>
              <a:rPr lang="en-US" dirty="0" smtClean="0"/>
              <a:t>are </a:t>
            </a:r>
            <a:r>
              <a:rPr lang="en-US" dirty="0"/>
              <a:t>made of: </a:t>
            </a:r>
          </a:p>
          <a:p>
            <a:pPr lvl="1">
              <a:buSzPct val="65000"/>
              <a:buFont typeface="Wingdings" pitchFamily="48" charset="2"/>
              <a:buChar char="n"/>
            </a:pPr>
            <a:r>
              <a:rPr lang="en-US" u="sng" dirty="0">
                <a:solidFill>
                  <a:srgbClr val="CC0000"/>
                </a:solidFill>
              </a:rPr>
              <a:t>hydrogen (H)</a:t>
            </a:r>
          </a:p>
          <a:p>
            <a:pPr lvl="1">
              <a:buSzPct val="65000"/>
              <a:buFont typeface="Wingdings" pitchFamily="48" charset="2"/>
              <a:buChar char="n"/>
            </a:pPr>
            <a:r>
              <a:rPr lang="en-US" u="sng" dirty="0">
                <a:solidFill>
                  <a:srgbClr val="CC0000"/>
                </a:solidFill>
              </a:rPr>
              <a:t>oxygen (O)</a:t>
            </a:r>
          </a:p>
          <a:p>
            <a:pPr lvl="1">
              <a:buSzPct val="65000"/>
              <a:buFont typeface="Wingdings" pitchFamily="48" charset="2"/>
              <a:buChar char="n"/>
            </a:pPr>
            <a:r>
              <a:rPr lang="en-US" u="sng" dirty="0">
                <a:solidFill>
                  <a:srgbClr val="CC0000"/>
                </a:solidFill>
              </a:rPr>
              <a:t>nitrogen (N)</a:t>
            </a:r>
            <a:endParaRPr lang="en-US" dirty="0">
              <a:solidFill>
                <a:srgbClr val="CC0000"/>
              </a:solidFill>
            </a:endParaRPr>
          </a:p>
          <a:p>
            <a:pPr lvl="1">
              <a:buSzPct val="65000"/>
              <a:buFont typeface="Wingdings" pitchFamily="48" charset="2"/>
              <a:buChar char="n"/>
            </a:pPr>
            <a:r>
              <a:rPr lang="en-US" u="sng" dirty="0" smtClean="0">
                <a:solidFill>
                  <a:srgbClr val="CC0000"/>
                </a:solidFill>
              </a:rPr>
              <a:t>carbon </a:t>
            </a:r>
            <a:r>
              <a:rPr lang="en-US" u="sng" dirty="0">
                <a:solidFill>
                  <a:srgbClr val="CC0000"/>
                </a:solidFill>
              </a:rPr>
              <a:t>(C</a:t>
            </a:r>
            <a:r>
              <a:rPr lang="en-US" u="sng" dirty="0" smtClean="0">
                <a:solidFill>
                  <a:srgbClr val="CC0000"/>
                </a:solidFill>
              </a:rPr>
              <a:t>)</a:t>
            </a:r>
            <a:endParaRPr lang="en-US" u="sng" dirty="0">
              <a:solidFill>
                <a:srgbClr val="CC0000"/>
              </a:solidFill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300"/>
              <a:t>Elements of Life</a:t>
            </a:r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"/>
          <a:stretch>
            <a:fillRect/>
          </a:stretch>
        </p:blipFill>
        <p:spPr bwMode="auto">
          <a:xfrm>
            <a:off x="4138613" y="609600"/>
            <a:ext cx="492918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function</a:t>
            </a:r>
            <a:endParaRPr lang="en-US" dirty="0"/>
          </a:p>
        </p:txBody>
      </p:sp>
      <p:sp>
        <p:nvSpPr>
          <p:cNvPr id="408579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848600" cy="5486400"/>
          </a:xfrm>
        </p:spPr>
        <p:txBody>
          <a:bodyPr/>
          <a:lstStyle/>
          <a:p>
            <a:r>
              <a:rPr lang="en-US" sz="3400" dirty="0"/>
              <a:t>M</a:t>
            </a:r>
            <a:r>
              <a:rPr lang="en-US" sz="3400" dirty="0" smtClean="0"/>
              <a:t>any</a:t>
            </a:r>
            <a:r>
              <a:rPr lang="en-US" sz="3400" dirty="0"/>
              <a:t>, many </a:t>
            </a:r>
            <a:r>
              <a:rPr lang="en-US" sz="3400" dirty="0" smtClean="0"/>
              <a:t>functions!</a:t>
            </a:r>
            <a:endParaRPr lang="en-US" sz="3400" dirty="0"/>
          </a:p>
          <a:p>
            <a:pPr lvl="1"/>
            <a:r>
              <a:rPr lang="en-US" sz="3200" u="sng" dirty="0">
                <a:solidFill>
                  <a:srgbClr val="CC0000"/>
                </a:solidFill>
              </a:rPr>
              <a:t>hormones</a:t>
            </a:r>
            <a:endParaRPr lang="en-US" sz="3200" dirty="0"/>
          </a:p>
          <a:p>
            <a:pPr lvl="2"/>
            <a:r>
              <a:rPr lang="en-US" sz="2800" dirty="0"/>
              <a:t>signals from one body system to another</a:t>
            </a:r>
          </a:p>
          <a:p>
            <a:pPr lvl="1"/>
            <a:r>
              <a:rPr lang="en-US" sz="3200" u="sng" dirty="0" smtClean="0">
                <a:solidFill>
                  <a:srgbClr val="CC0000"/>
                </a:solidFill>
              </a:rPr>
              <a:t>movement</a:t>
            </a:r>
            <a:endParaRPr lang="en-US" sz="3200" dirty="0"/>
          </a:p>
          <a:p>
            <a:pPr lvl="1"/>
            <a:r>
              <a:rPr lang="en-US" sz="3200" u="sng" dirty="0" smtClean="0">
                <a:solidFill>
                  <a:srgbClr val="CC0000"/>
                </a:solidFill>
              </a:rPr>
              <a:t>immune </a:t>
            </a:r>
            <a:r>
              <a:rPr lang="en-US" sz="3200" u="sng" dirty="0">
                <a:solidFill>
                  <a:srgbClr val="CC0000"/>
                </a:solidFill>
              </a:rPr>
              <a:t>system</a:t>
            </a:r>
            <a:endParaRPr lang="en-US" sz="3200" dirty="0"/>
          </a:p>
          <a:p>
            <a:pPr lvl="2"/>
            <a:r>
              <a:rPr lang="en-US" sz="2800" dirty="0" smtClean="0"/>
              <a:t>antibodies</a:t>
            </a:r>
            <a:endParaRPr lang="en-US" sz="2800" dirty="0"/>
          </a:p>
          <a:p>
            <a:pPr lvl="1"/>
            <a:r>
              <a:rPr lang="en-US" sz="3200" u="sng" dirty="0">
                <a:solidFill>
                  <a:srgbClr val="CC0000"/>
                </a:solidFill>
              </a:rPr>
              <a:t>enzymes</a:t>
            </a:r>
            <a:endParaRPr lang="en-US" sz="3200" dirty="0"/>
          </a:p>
          <a:p>
            <a:pPr lvl="2"/>
            <a:r>
              <a:rPr lang="en-US" sz="2800" dirty="0"/>
              <a:t>m</a:t>
            </a:r>
            <a:r>
              <a:rPr lang="en-US" sz="2800" dirty="0" smtClean="0"/>
              <a:t>ake chemical</a:t>
            </a:r>
            <a:br>
              <a:rPr lang="en-US" sz="2800" dirty="0" smtClean="0"/>
            </a:br>
            <a:r>
              <a:rPr lang="en-US" sz="2800" dirty="0" smtClean="0"/>
              <a:t>reactions faster</a:t>
            </a:r>
            <a:endParaRPr lang="en-US" sz="2800" dirty="0"/>
          </a:p>
        </p:txBody>
      </p:sp>
      <p:pic>
        <p:nvPicPr>
          <p:cNvPr id="408584" name="Picture 1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06" b="53647"/>
          <a:stretch>
            <a:fillRect/>
          </a:stretch>
        </p:blipFill>
        <p:spPr bwMode="auto">
          <a:xfrm>
            <a:off x="5981700" y="506413"/>
            <a:ext cx="2979738" cy="19351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6466" name="Picture 2" descr="http://www.abpro-labs.com/default/assets/Image/Antibody_iStock_000003186804XSmall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5814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03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51854"/>
            <a:ext cx="7772400" cy="108585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endParaRPr lang="en-US" sz="1000" baseline="-250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0E1068"/>
                </a:solidFill>
              </a:rPr>
              <a:t>Monomer = </a:t>
            </a:r>
            <a:r>
              <a:rPr lang="en-US" u="sng" dirty="0">
                <a:solidFill>
                  <a:srgbClr val="CC0000"/>
                </a:solidFill>
              </a:rPr>
              <a:t>amino acids</a:t>
            </a:r>
          </a:p>
          <a:p>
            <a:endParaRPr lang="en-US" dirty="0"/>
          </a:p>
        </p:txBody>
      </p:sp>
      <p:grpSp>
        <p:nvGrpSpPr>
          <p:cNvPr id="375837" name="Group 29"/>
          <p:cNvGrpSpPr>
            <a:grpSpLocks/>
          </p:cNvGrpSpPr>
          <p:nvPr/>
        </p:nvGrpSpPr>
        <p:grpSpPr bwMode="auto">
          <a:xfrm>
            <a:off x="1447800" y="2262410"/>
            <a:ext cx="6413500" cy="774700"/>
            <a:chOff x="1048" y="2392"/>
            <a:chExt cx="4040" cy="488"/>
          </a:xfrm>
        </p:grpSpPr>
        <p:sp>
          <p:nvSpPr>
            <p:cNvPr id="375826" name="Rectangle 18"/>
            <p:cNvSpPr>
              <a:spLocks noChangeArrowheads="1"/>
            </p:cNvSpPr>
            <p:nvPr/>
          </p:nvSpPr>
          <p:spPr bwMode="auto">
            <a:xfrm>
              <a:off x="1056" y="2400"/>
              <a:ext cx="4032" cy="48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5827" name="Group 19"/>
            <p:cNvGrpSpPr>
              <a:grpSpLocks/>
            </p:cNvGrpSpPr>
            <p:nvPr/>
          </p:nvGrpSpPr>
          <p:grpSpPr bwMode="auto">
            <a:xfrm>
              <a:off x="1048" y="2392"/>
              <a:ext cx="4040" cy="468"/>
              <a:chOff x="1048" y="2392"/>
              <a:chExt cx="4040" cy="468"/>
            </a:xfrm>
          </p:grpSpPr>
          <p:sp>
            <p:nvSpPr>
              <p:cNvPr id="375828" name="Text Box 20"/>
              <p:cNvSpPr txBox="1">
                <a:spLocks noChangeArrowheads="1"/>
              </p:cNvSpPr>
              <p:nvPr/>
            </p:nvSpPr>
            <p:spPr bwMode="auto">
              <a:xfrm>
                <a:off x="1048" y="240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375829" name="Text Box 21"/>
              <p:cNvSpPr txBox="1">
                <a:spLocks noChangeArrowheads="1"/>
              </p:cNvSpPr>
              <p:nvPr/>
            </p:nvSpPr>
            <p:spPr bwMode="auto">
              <a:xfrm>
                <a:off x="1863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375830" name="Text Box 22"/>
              <p:cNvSpPr txBox="1">
                <a:spLocks noChangeArrowheads="1"/>
              </p:cNvSpPr>
              <p:nvPr/>
            </p:nvSpPr>
            <p:spPr bwMode="auto">
              <a:xfrm>
                <a:off x="1678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375831" name="Text Box 23"/>
              <p:cNvSpPr txBox="1">
                <a:spLocks noChangeArrowheads="1"/>
              </p:cNvSpPr>
              <p:nvPr/>
            </p:nvSpPr>
            <p:spPr bwMode="auto">
              <a:xfrm>
                <a:off x="2688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375832" name="Text Box 24"/>
              <p:cNvSpPr txBox="1">
                <a:spLocks noChangeArrowheads="1"/>
              </p:cNvSpPr>
              <p:nvPr/>
            </p:nvSpPr>
            <p:spPr bwMode="auto">
              <a:xfrm>
                <a:off x="2496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375833" name="Text Box 25"/>
              <p:cNvSpPr txBox="1">
                <a:spLocks noChangeArrowheads="1"/>
              </p:cNvSpPr>
              <p:nvPr/>
            </p:nvSpPr>
            <p:spPr bwMode="auto">
              <a:xfrm>
                <a:off x="3504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375834" name="Text Box 26"/>
              <p:cNvSpPr txBox="1">
                <a:spLocks noChangeArrowheads="1"/>
              </p:cNvSpPr>
              <p:nvPr/>
            </p:nvSpPr>
            <p:spPr bwMode="auto">
              <a:xfrm>
                <a:off x="3312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375835" name="Text Box 27"/>
              <p:cNvSpPr txBox="1">
                <a:spLocks noChangeArrowheads="1"/>
              </p:cNvSpPr>
              <p:nvPr/>
            </p:nvSpPr>
            <p:spPr bwMode="auto">
              <a:xfrm>
                <a:off x="4359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375836" name="Text Box 28"/>
              <p:cNvSpPr txBox="1">
                <a:spLocks noChangeArrowheads="1"/>
              </p:cNvSpPr>
              <p:nvPr/>
            </p:nvSpPr>
            <p:spPr bwMode="auto">
              <a:xfrm>
                <a:off x="4128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375854" name="Group 46"/>
          <p:cNvGrpSpPr>
            <a:grpSpLocks/>
          </p:cNvGrpSpPr>
          <p:nvPr/>
        </p:nvGrpSpPr>
        <p:grpSpPr bwMode="auto">
          <a:xfrm>
            <a:off x="2514600" y="3930650"/>
            <a:ext cx="4343400" cy="2241550"/>
            <a:chOff x="3264" y="2112"/>
            <a:chExt cx="2736" cy="1412"/>
          </a:xfrm>
        </p:grpSpPr>
        <p:grpSp>
          <p:nvGrpSpPr>
            <p:cNvPr id="375855" name="Group 47"/>
            <p:cNvGrpSpPr>
              <a:grpSpLocks/>
            </p:cNvGrpSpPr>
            <p:nvPr/>
          </p:nvGrpSpPr>
          <p:grpSpPr bwMode="auto">
            <a:xfrm>
              <a:off x="3264" y="2352"/>
              <a:ext cx="996" cy="1172"/>
              <a:chOff x="2160" y="2304"/>
              <a:chExt cx="996" cy="1172"/>
            </a:xfrm>
          </p:grpSpPr>
          <p:sp>
            <p:nvSpPr>
              <p:cNvPr id="375856" name="Text Box 48"/>
              <p:cNvSpPr txBox="1">
                <a:spLocks noChangeArrowheads="1"/>
              </p:cNvSpPr>
              <p:nvPr/>
            </p:nvSpPr>
            <p:spPr bwMode="auto">
              <a:xfrm flipH="1">
                <a:off x="2256" y="2796"/>
                <a:ext cx="9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3600" b="1">
                    <a:solidFill>
                      <a:schemeClr val="bg1"/>
                    </a:solidFill>
                  </a:rPr>
                  <a:t>—</a:t>
                </a:r>
                <a:r>
                  <a:rPr lang="en-US" sz="3600" b="1">
                    <a:solidFill>
                      <a:srgbClr val="1822CD"/>
                    </a:solidFill>
                  </a:rPr>
                  <a:t>N</a:t>
                </a:r>
                <a:r>
                  <a:rPr lang="en-US" sz="3600" b="1">
                    <a:solidFill>
                      <a:schemeClr val="bg1"/>
                    </a:solidFill>
                  </a:rPr>
                  <a:t>—</a:t>
                </a:r>
                <a:endParaRPr lang="en-US" sz="3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375857" name="Line 49"/>
              <p:cNvSpPr>
                <a:spLocks noChangeShapeType="1"/>
              </p:cNvSpPr>
              <p:nvPr/>
            </p:nvSpPr>
            <p:spPr bwMode="auto">
              <a:xfrm flipH="1" flipV="1">
                <a:off x="2436" y="2516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1822C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58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436" y="3044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1822C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859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2160" y="2304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1822CD"/>
                    </a:solidFill>
                  </a:rPr>
                  <a:t>H</a:t>
                </a:r>
                <a:endParaRPr lang="en-US"/>
              </a:p>
            </p:txBody>
          </p:sp>
          <p:sp>
            <p:nvSpPr>
              <p:cNvPr id="375860" name="Text Box 52"/>
              <p:cNvSpPr txBox="1">
                <a:spLocks noChangeArrowheads="1"/>
              </p:cNvSpPr>
              <p:nvPr/>
            </p:nvSpPr>
            <p:spPr bwMode="auto">
              <a:xfrm flipH="1">
                <a:off x="2160" y="307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1822CD"/>
                    </a:solidFill>
                  </a:rPr>
                  <a:t>H</a:t>
                </a:r>
                <a:endParaRPr lang="en-US">
                  <a:solidFill>
                    <a:srgbClr val="1822CD"/>
                  </a:solidFill>
                </a:endParaRPr>
              </a:p>
            </p:txBody>
          </p:sp>
        </p:grpSp>
        <p:sp>
          <p:nvSpPr>
            <p:cNvPr id="375861" name="Text Box 53"/>
            <p:cNvSpPr txBox="1">
              <a:spLocks noChangeArrowheads="1"/>
            </p:cNvSpPr>
            <p:nvPr/>
          </p:nvSpPr>
          <p:spPr bwMode="auto">
            <a:xfrm>
              <a:off x="3888" y="2291"/>
              <a:ext cx="90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H</a:t>
              </a:r>
            </a:p>
            <a:p>
              <a:pPr>
                <a:lnSpc>
                  <a:spcPct val="3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|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—C—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|</a:t>
              </a:r>
            </a:p>
          </p:txBody>
        </p:sp>
        <p:grpSp>
          <p:nvGrpSpPr>
            <p:cNvPr id="375862" name="Group 54"/>
            <p:cNvGrpSpPr>
              <a:grpSpLocks/>
            </p:cNvGrpSpPr>
            <p:nvPr/>
          </p:nvGrpSpPr>
          <p:grpSpPr bwMode="auto">
            <a:xfrm>
              <a:off x="4404" y="2112"/>
              <a:ext cx="1596" cy="923"/>
              <a:chOff x="2064" y="2160"/>
              <a:chExt cx="1596" cy="923"/>
            </a:xfrm>
          </p:grpSpPr>
          <p:sp>
            <p:nvSpPr>
              <p:cNvPr id="375863" name="Text Box 55"/>
              <p:cNvSpPr txBox="1">
                <a:spLocks noChangeArrowheads="1"/>
              </p:cNvSpPr>
              <p:nvPr/>
            </p:nvSpPr>
            <p:spPr bwMode="auto">
              <a:xfrm>
                <a:off x="2064" y="2610"/>
                <a:ext cx="1596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endParaRPr lang="en-US" sz="3600" b="1">
                  <a:solidFill>
                    <a:srgbClr val="2F8B20"/>
                  </a:solidFill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3600" b="1">
                    <a:solidFill>
                      <a:srgbClr val="2F8B20"/>
                    </a:solidFill>
                  </a:rPr>
                  <a:t>C—OH</a:t>
                </a:r>
              </a:p>
            </p:txBody>
          </p:sp>
          <p:grpSp>
            <p:nvGrpSpPr>
              <p:cNvPr id="375864" name="Group 56"/>
              <p:cNvGrpSpPr>
                <a:grpSpLocks/>
              </p:cNvGrpSpPr>
              <p:nvPr/>
            </p:nvGrpSpPr>
            <p:grpSpPr bwMode="auto">
              <a:xfrm>
                <a:off x="2304" y="2160"/>
                <a:ext cx="340" cy="644"/>
                <a:chOff x="1296" y="2832"/>
                <a:chExt cx="340" cy="644"/>
              </a:xfrm>
            </p:grpSpPr>
            <p:sp>
              <p:nvSpPr>
                <p:cNvPr id="375865" name="Rectangle 57"/>
                <p:cNvSpPr>
                  <a:spLocks noChangeArrowheads="1"/>
                </p:cNvSpPr>
                <p:nvPr/>
              </p:nvSpPr>
              <p:spPr bwMode="auto">
                <a:xfrm>
                  <a:off x="1327" y="3072"/>
                  <a:ext cx="277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600" b="1">
                      <a:solidFill>
                        <a:srgbClr val="2F8B20"/>
                      </a:solidFill>
                    </a:rPr>
                    <a:t>||</a:t>
                  </a:r>
                </a:p>
              </p:txBody>
            </p:sp>
            <p:sp>
              <p:nvSpPr>
                <p:cNvPr id="375866" name="Rectangle 58"/>
                <p:cNvSpPr>
                  <a:spLocks noChangeArrowheads="1"/>
                </p:cNvSpPr>
                <p:nvPr/>
              </p:nvSpPr>
              <p:spPr bwMode="auto">
                <a:xfrm>
                  <a:off x="1296" y="2832"/>
                  <a:ext cx="3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600" b="1">
                      <a:solidFill>
                        <a:srgbClr val="2F8B20"/>
                      </a:solidFill>
                    </a:rPr>
                    <a:t>O</a:t>
                  </a:r>
                </a:p>
              </p:txBody>
            </p:sp>
          </p:grpSp>
        </p:grpSp>
      </p:grpSp>
      <p:sp>
        <p:nvSpPr>
          <p:cNvPr id="375867" name="Text Box 59"/>
          <p:cNvSpPr txBox="1">
            <a:spLocks noChangeArrowheads="1"/>
          </p:cNvSpPr>
          <p:nvPr/>
        </p:nvSpPr>
        <p:spPr bwMode="auto">
          <a:xfrm>
            <a:off x="3189976" y="5891639"/>
            <a:ext cx="2057615" cy="830997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CC0000"/>
                </a:solidFill>
              </a:rPr>
              <a:t>Variable “R” </a:t>
            </a:r>
            <a:r>
              <a:rPr lang="en-US" b="1" dirty="0">
                <a:solidFill>
                  <a:srgbClr val="CC0000"/>
                </a:solidFill>
              </a:rPr>
              <a:t/>
            </a:r>
            <a:br>
              <a:rPr lang="en-US" b="1" dirty="0">
                <a:solidFill>
                  <a:srgbClr val="CC0000"/>
                </a:solidFill>
              </a:rPr>
            </a:br>
            <a:r>
              <a:rPr lang="en-US" b="1" dirty="0">
                <a:solidFill>
                  <a:srgbClr val="CC0000"/>
                </a:solidFill>
              </a:rPr>
              <a:t>group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1325563" y="3252104"/>
            <a:ext cx="4659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04813" indent="-404813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800" b="1" u="sng" dirty="0">
                <a:solidFill>
                  <a:srgbClr val="CC0000"/>
                </a:solidFill>
              </a:rPr>
              <a:t>20 different amino acids</a:t>
            </a:r>
          </a:p>
        </p:txBody>
      </p:sp>
      <p:sp>
        <p:nvSpPr>
          <p:cNvPr id="375870" name="AutoShape 62"/>
          <p:cNvSpPr>
            <a:spLocks noChangeArrowheads="1"/>
          </p:cNvSpPr>
          <p:nvPr/>
        </p:nvSpPr>
        <p:spPr bwMode="auto">
          <a:xfrm flipH="1">
            <a:off x="6710362" y="3657600"/>
            <a:ext cx="2433638" cy="2725737"/>
          </a:xfrm>
          <a:prstGeom prst="wedgeEllipseCallout">
            <a:avLst>
              <a:gd name="adj1" fmla="val 116014"/>
              <a:gd name="adj2" fmla="val 42602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There’s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20 of us…</a:t>
            </a:r>
          </a:p>
          <a:p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like 20 different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letters in an</a:t>
            </a:r>
            <a:b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alphabet</a:t>
            </a:r>
            <a:r>
              <a:rPr lang="en-US" sz="1800" b="1" i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br>
              <a:rPr lang="en-US" sz="1800" b="1" i="1" dirty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i="1" dirty="0">
                <a:solidFill>
                  <a:srgbClr val="CC0000"/>
                </a:solidFill>
                <a:latin typeface="Comic Sans MS" pitchFamily="48" charset="0"/>
                <a:ea typeface="Geneva" pitchFamily="48" charset="-128"/>
              </a:rPr>
              <a:t>Can make lots of </a:t>
            </a:r>
            <a:br>
              <a:rPr lang="en-US" sz="1800" b="1" i="1" dirty="0">
                <a:solidFill>
                  <a:srgbClr val="CC0000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i="1" dirty="0">
                <a:solidFill>
                  <a:srgbClr val="CC0000"/>
                </a:solidFill>
                <a:latin typeface="Comic Sans MS" pitchFamily="48" charset="0"/>
                <a:ea typeface="Geneva" pitchFamily="48" charset="-128"/>
              </a:rPr>
              <a:t>different</a:t>
            </a:r>
            <a:br>
              <a:rPr lang="en-US" sz="1800" b="1" i="1" dirty="0">
                <a:solidFill>
                  <a:srgbClr val="CC0000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 i="1" dirty="0">
                <a:solidFill>
                  <a:srgbClr val="CC0000"/>
                </a:solidFill>
                <a:latin typeface="Comic Sans MS" pitchFamily="48" charset="0"/>
                <a:ea typeface="Geneva" pitchFamily="48" charset="-128"/>
              </a:rPr>
              <a:t>words</a:t>
            </a:r>
            <a:endParaRPr lang="en-US" sz="1800" b="1" dirty="0">
              <a:solidFill>
                <a:srgbClr val="CC0000"/>
              </a:solidFill>
              <a:latin typeface="Comic Sans MS" pitchFamily="48" charset="0"/>
              <a:ea typeface="Geneva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397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67" grpId="0" animBg="1"/>
      <p:bldP spid="37587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Amino acid chains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1524000"/>
          </a:xfrm>
        </p:spPr>
        <p:txBody>
          <a:bodyPr/>
          <a:lstStyle/>
          <a:p>
            <a:r>
              <a:rPr lang="en-US" dirty="0" smtClean="0"/>
              <a:t>Polymer = </a:t>
            </a:r>
            <a:r>
              <a:rPr lang="en-US" u="sng" dirty="0" smtClean="0">
                <a:solidFill>
                  <a:srgbClr val="C00000"/>
                </a:solidFill>
              </a:rPr>
              <a:t>polypeptide</a:t>
            </a:r>
            <a:endParaRPr lang="en-US" u="sng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amino acids </a:t>
            </a:r>
            <a:r>
              <a:rPr lang="en-US" dirty="0" smtClean="0"/>
              <a:t>chain with </a:t>
            </a:r>
            <a:r>
              <a:rPr lang="en-US" u="sng" dirty="0" smtClean="0">
                <a:solidFill>
                  <a:srgbClr val="C00000"/>
                </a:solidFill>
              </a:rPr>
              <a:t>peptide</a:t>
            </a:r>
            <a:r>
              <a:rPr lang="en-US" dirty="0" smtClean="0"/>
              <a:t> bonds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Polypeptides fold</a:t>
            </a:r>
            <a:br>
              <a:rPr lang="en-US" dirty="0" smtClean="0"/>
            </a:br>
            <a:r>
              <a:rPr lang="en-US" dirty="0" smtClean="0"/>
              <a:t>into </a:t>
            </a:r>
            <a:r>
              <a:rPr lang="en-US" u="sng" dirty="0" smtClean="0">
                <a:solidFill>
                  <a:srgbClr val="C00000"/>
                </a:solidFill>
              </a:rPr>
              <a:t>proteins</a:t>
            </a:r>
            <a:endParaRPr lang="en-US" u="sng" dirty="0">
              <a:solidFill>
                <a:srgbClr val="C00000"/>
              </a:solidFill>
            </a:endParaRPr>
          </a:p>
        </p:txBody>
      </p:sp>
      <p:grpSp>
        <p:nvGrpSpPr>
          <p:cNvPr id="499745" name="Group 33"/>
          <p:cNvGrpSpPr>
            <a:grpSpLocks/>
          </p:cNvGrpSpPr>
          <p:nvPr/>
        </p:nvGrpSpPr>
        <p:grpSpPr bwMode="auto">
          <a:xfrm>
            <a:off x="327486" y="2578555"/>
            <a:ext cx="8533493" cy="1427389"/>
            <a:chOff x="28" y="1590"/>
            <a:chExt cx="5712" cy="1100"/>
          </a:xfrm>
        </p:grpSpPr>
        <p:grpSp>
          <p:nvGrpSpPr>
            <p:cNvPr id="499737" name="Group 25"/>
            <p:cNvGrpSpPr>
              <a:grpSpLocks/>
            </p:cNvGrpSpPr>
            <p:nvPr/>
          </p:nvGrpSpPr>
          <p:grpSpPr bwMode="auto">
            <a:xfrm>
              <a:off x="28" y="1824"/>
              <a:ext cx="5712" cy="866"/>
              <a:chOff x="48" y="1824"/>
              <a:chExt cx="5712" cy="866"/>
            </a:xfrm>
          </p:grpSpPr>
          <p:pic>
            <p:nvPicPr>
              <p:cNvPr id="499732" name="Picture 2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" y="1824"/>
                <a:ext cx="1104" cy="86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733" name="Picture 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1824"/>
                <a:ext cx="1104" cy="866"/>
              </a:xfrm>
              <a:prstGeom prst="rect">
                <a:avLst/>
              </a:prstGeom>
              <a:noFill/>
              <a:ln w="9525">
                <a:solidFill>
                  <a:srgbClr val="66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734" name="Picture 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52" y="1824"/>
                <a:ext cx="1104" cy="866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735" name="Picture 2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1824"/>
                <a:ext cx="1104" cy="866"/>
              </a:xfrm>
              <a:prstGeom prst="rect">
                <a:avLst/>
              </a:prstGeom>
              <a:noFill/>
              <a:ln w="9525">
                <a:solidFill>
                  <a:srgbClr val="00A5E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9736" name="Picture 2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1824"/>
                <a:ext cx="1104" cy="866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99744" name="Group 32"/>
            <p:cNvGrpSpPr>
              <a:grpSpLocks/>
            </p:cNvGrpSpPr>
            <p:nvPr/>
          </p:nvGrpSpPr>
          <p:grpSpPr bwMode="auto">
            <a:xfrm>
              <a:off x="49" y="1590"/>
              <a:ext cx="5662" cy="269"/>
              <a:chOff x="49" y="1590"/>
              <a:chExt cx="5662" cy="269"/>
            </a:xfrm>
          </p:grpSpPr>
          <p:sp>
            <p:nvSpPr>
              <p:cNvPr id="499739" name="Rectangle 27"/>
              <p:cNvSpPr>
                <a:spLocks noChangeArrowheads="1"/>
              </p:cNvSpPr>
              <p:nvPr/>
            </p:nvSpPr>
            <p:spPr bwMode="auto">
              <a:xfrm>
                <a:off x="49" y="1590"/>
                <a:ext cx="103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 dirty="0">
                    <a:solidFill>
                      <a:schemeClr val="tx2"/>
                    </a:solidFill>
                  </a:rPr>
                  <a:t>amino acid</a:t>
                </a:r>
              </a:p>
            </p:txBody>
          </p:sp>
          <p:sp>
            <p:nvSpPr>
              <p:cNvPr id="499740" name="Rectangle 28"/>
              <p:cNvSpPr>
                <a:spLocks noChangeArrowheads="1"/>
              </p:cNvSpPr>
              <p:nvPr/>
            </p:nvSpPr>
            <p:spPr bwMode="auto">
              <a:xfrm>
                <a:off x="1205" y="1590"/>
                <a:ext cx="103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amino acid</a:t>
                </a:r>
              </a:p>
            </p:txBody>
          </p:sp>
          <p:sp>
            <p:nvSpPr>
              <p:cNvPr id="499741" name="Rectangle 29"/>
              <p:cNvSpPr>
                <a:spLocks noChangeArrowheads="1"/>
              </p:cNvSpPr>
              <p:nvPr/>
            </p:nvSpPr>
            <p:spPr bwMode="auto">
              <a:xfrm>
                <a:off x="2362" y="1590"/>
                <a:ext cx="103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amino acid</a:t>
                </a:r>
              </a:p>
            </p:txBody>
          </p:sp>
          <p:sp>
            <p:nvSpPr>
              <p:cNvPr id="499742" name="Rectangle 30"/>
              <p:cNvSpPr>
                <a:spLocks noChangeArrowheads="1"/>
              </p:cNvSpPr>
              <p:nvPr/>
            </p:nvSpPr>
            <p:spPr bwMode="auto">
              <a:xfrm>
                <a:off x="3519" y="1590"/>
                <a:ext cx="103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amino acid</a:t>
                </a:r>
              </a:p>
            </p:txBody>
          </p:sp>
          <p:sp>
            <p:nvSpPr>
              <p:cNvPr id="499743" name="Rectangle 31"/>
              <p:cNvSpPr>
                <a:spLocks noChangeArrowheads="1"/>
              </p:cNvSpPr>
              <p:nvPr/>
            </p:nvSpPr>
            <p:spPr bwMode="auto">
              <a:xfrm>
                <a:off x="4676" y="1590"/>
                <a:ext cx="1035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chemeClr val="tx2"/>
                    </a:solidFill>
                  </a:rPr>
                  <a:t>amino acid</a:t>
                </a:r>
              </a:p>
            </p:txBody>
          </p:sp>
        </p:grpSp>
      </p:grpSp>
      <p:pic>
        <p:nvPicPr>
          <p:cNvPr id="501765" name="Picture 5" descr="http://alevelnotes.com/content_images/i7_i6_primary-secondary-teritiary-quaternary-structures-of-haemoglobin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66"/>
          <a:stretch/>
        </p:blipFill>
        <p:spPr bwMode="auto">
          <a:xfrm>
            <a:off x="4495304" y="4016831"/>
            <a:ext cx="4490400" cy="27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5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108" name="Group 1044"/>
          <p:cNvGrpSpPr>
            <a:grpSpLocks/>
          </p:cNvGrpSpPr>
          <p:nvPr/>
        </p:nvGrpSpPr>
        <p:grpSpPr bwMode="auto">
          <a:xfrm>
            <a:off x="5267325" y="3895725"/>
            <a:ext cx="3876675" cy="2962275"/>
            <a:chOff x="3318" y="2454"/>
            <a:chExt cx="2442" cy="1866"/>
          </a:xfrm>
        </p:grpSpPr>
        <p:pic>
          <p:nvPicPr>
            <p:cNvPr id="473093" name="Picture 102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1" y="2454"/>
              <a:ext cx="1249" cy="1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73096" name="Rectangle 1032"/>
            <p:cNvSpPr>
              <a:spLocks noChangeArrowheads="1"/>
            </p:cNvSpPr>
            <p:nvPr/>
          </p:nvSpPr>
          <p:spPr bwMode="auto">
            <a:xfrm>
              <a:off x="3318" y="3950"/>
              <a:ext cx="14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collagen (skin)</a:t>
              </a:r>
            </a:p>
          </p:txBody>
        </p:sp>
      </p:grpSp>
      <p:sp>
        <p:nvSpPr>
          <p:cNvPr id="4730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examples </a:t>
            </a:r>
            <a:endParaRPr lang="en-US" dirty="0"/>
          </a:p>
        </p:txBody>
      </p:sp>
      <p:grpSp>
        <p:nvGrpSpPr>
          <p:cNvPr id="473102" name="Group 1038"/>
          <p:cNvGrpSpPr>
            <a:grpSpLocks/>
          </p:cNvGrpSpPr>
          <p:nvPr/>
        </p:nvGrpSpPr>
        <p:grpSpPr bwMode="auto">
          <a:xfrm>
            <a:off x="6771861" y="795130"/>
            <a:ext cx="2148302" cy="1906795"/>
            <a:chOff x="3581" y="261"/>
            <a:chExt cx="1987" cy="1525"/>
          </a:xfrm>
        </p:grpSpPr>
        <p:pic>
          <p:nvPicPr>
            <p:cNvPr id="473092" name="Picture 10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58"/>
            <a:stretch>
              <a:fillRect/>
            </a:stretch>
          </p:blipFill>
          <p:spPr bwMode="auto">
            <a:xfrm>
              <a:off x="3581" y="261"/>
              <a:ext cx="1987" cy="1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3094" name="Rectangle 1030"/>
            <p:cNvSpPr>
              <a:spLocks noChangeArrowheads="1"/>
            </p:cNvSpPr>
            <p:nvPr/>
          </p:nvSpPr>
          <p:spPr bwMode="auto">
            <a:xfrm>
              <a:off x="4791" y="1498"/>
              <a:ext cx="7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insulin</a:t>
              </a:r>
              <a:endParaRPr lang="en-US" sz="3000" b="1">
                <a:solidFill>
                  <a:srgbClr val="0E1068"/>
                </a:solidFill>
              </a:endParaRPr>
            </a:p>
          </p:txBody>
        </p:sp>
      </p:grpSp>
      <p:sp>
        <p:nvSpPr>
          <p:cNvPr id="47309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2463" y="1371600"/>
            <a:ext cx="6100762" cy="52466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muscle</a:t>
            </a:r>
            <a:endParaRPr lang="en-US" u="sng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skin, hair, fingernails, claws </a:t>
            </a:r>
          </a:p>
          <a:p>
            <a:pPr marL="685800" lvl="1">
              <a:lnSpc>
                <a:spcPct val="110000"/>
              </a:lnSpc>
            </a:pPr>
            <a:r>
              <a:rPr lang="en-US" dirty="0">
                <a:solidFill>
                  <a:srgbClr val="0F116A"/>
                </a:solidFill>
              </a:rPr>
              <a:t>collagen, keratin</a:t>
            </a:r>
            <a:r>
              <a:rPr lang="en-US" dirty="0">
                <a:solidFill>
                  <a:schemeClr val="tx1"/>
                </a:solidFill>
              </a:rPr>
              <a:t>  </a:t>
            </a:r>
            <a:endParaRPr lang="en-US" sz="2000" dirty="0">
              <a:solidFill>
                <a:schemeClr val="tx1"/>
              </a:solidFill>
              <a:latin typeface="Zapf Dingbats" pitchFamily="84" charset="2"/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pepsin</a:t>
            </a:r>
          </a:p>
          <a:p>
            <a:pPr marL="685800" lvl="1">
              <a:lnSpc>
                <a:spcPct val="110000"/>
              </a:lnSpc>
            </a:pPr>
            <a:r>
              <a:rPr lang="en-US" dirty="0"/>
              <a:t>digestive enzyme </a:t>
            </a:r>
            <a:br>
              <a:rPr lang="en-US" dirty="0"/>
            </a:br>
            <a:r>
              <a:rPr lang="en-US" dirty="0"/>
              <a:t>in stomach </a:t>
            </a:r>
            <a:endParaRPr lang="en-US" u="sng" dirty="0">
              <a:solidFill>
                <a:srgbClr val="CC0000"/>
              </a:solidFill>
            </a:endParaRP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insulin</a:t>
            </a:r>
            <a:endParaRPr lang="en-US" dirty="0"/>
          </a:p>
          <a:p>
            <a:pPr marL="685800" lvl="1">
              <a:lnSpc>
                <a:spcPct val="110000"/>
              </a:lnSpc>
            </a:pPr>
            <a:r>
              <a:rPr lang="en-US" dirty="0"/>
              <a:t>hormone that controls blood sugar levels</a:t>
            </a:r>
          </a:p>
        </p:txBody>
      </p:sp>
      <p:pic>
        <p:nvPicPr>
          <p:cNvPr id="473103" name="Picture 1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507172"/>
            <a:ext cx="2269297" cy="14929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3107" name="Group 1043"/>
          <p:cNvGrpSpPr>
            <a:grpSpLocks/>
          </p:cNvGrpSpPr>
          <p:nvPr/>
        </p:nvGrpSpPr>
        <p:grpSpPr bwMode="auto">
          <a:xfrm>
            <a:off x="4729163" y="3059113"/>
            <a:ext cx="2957512" cy="1995487"/>
            <a:chOff x="2979" y="1927"/>
            <a:chExt cx="1863" cy="1257"/>
          </a:xfrm>
        </p:grpSpPr>
        <p:sp>
          <p:nvSpPr>
            <p:cNvPr id="473106" name="Rectangle 1042"/>
            <p:cNvSpPr>
              <a:spLocks noChangeArrowheads="1"/>
            </p:cNvSpPr>
            <p:nvPr/>
          </p:nvSpPr>
          <p:spPr bwMode="auto">
            <a:xfrm>
              <a:off x="4107" y="1927"/>
              <a:ext cx="7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b="1">
                  <a:solidFill>
                    <a:srgbClr val="000000"/>
                  </a:solidFill>
                </a:rPr>
                <a:t>pepsin</a:t>
              </a:r>
              <a:endParaRPr lang="en-US" sz="1800" b="1">
                <a:solidFill>
                  <a:srgbClr val="000000"/>
                </a:solidFill>
              </a:endParaRPr>
            </a:p>
          </p:txBody>
        </p:sp>
        <p:pic>
          <p:nvPicPr>
            <p:cNvPr id="473105" name="Picture 1041" descr="pepsin-pepsinogen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970"/>
            <a:stretch>
              <a:fillRect/>
            </a:stretch>
          </p:blipFill>
          <p:spPr bwMode="auto">
            <a:xfrm>
              <a:off x="2979" y="1992"/>
              <a:ext cx="1570" cy="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470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646" name="Group 6"/>
          <p:cNvGrpSpPr>
            <a:grpSpLocks/>
          </p:cNvGrpSpPr>
          <p:nvPr/>
        </p:nvGrpSpPr>
        <p:grpSpPr bwMode="auto">
          <a:xfrm>
            <a:off x="3263900" y="4429125"/>
            <a:ext cx="5867400" cy="2428875"/>
            <a:chOff x="617" y="2016"/>
            <a:chExt cx="4519" cy="1870"/>
          </a:xfrm>
        </p:grpSpPr>
        <p:pic>
          <p:nvPicPr>
            <p:cNvPr id="49664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810"/>
            <a:stretch>
              <a:fillRect/>
            </a:stretch>
          </p:blipFill>
          <p:spPr bwMode="auto">
            <a:xfrm>
              <a:off x="617" y="2016"/>
              <a:ext cx="4519" cy="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6648" name="Rectangle 8"/>
            <p:cNvSpPr>
              <a:spLocks noChangeArrowheads="1"/>
            </p:cNvSpPr>
            <p:nvPr/>
          </p:nvSpPr>
          <p:spPr bwMode="auto">
            <a:xfrm>
              <a:off x="1824" y="3456"/>
              <a:ext cx="1152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It’s SHAPE that matters!</a:t>
            </a:r>
          </a:p>
        </p:txBody>
      </p:sp>
      <p:sp>
        <p:nvSpPr>
          <p:cNvPr id="4966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Proteins </a:t>
            </a:r>
            <a:r>
              <a:rPr lang="en-US" dirty="0" smtClean="0">
                <a:solidFill>
                  <a:srgbClr val="002060"/>
                </a:solidFill>
              </a:rPr>
              <a:t>can do </a:t>
            </a:r>
            <a:r>
              <a:rPr lang="en-US" dirty="0">
                <a:solidFill>
                  <a:srgbClr val="002060"/>
                </a:solidFill>
              </a:rPr>
              <a:t>their </a:t>
            </a:r>
            <a:r>
              <a:rPr lang="en-US" dirty="0" smtClean="0">
                <a:solidFill>
                  <a:srgbClr val="002060"/>
                </a:solidFill>
              </a:rPr>
              <a:t>jobs because 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of their </a:t>
            </a:r>
            <a:r>
              <a:rPr lang="en-US" u="sng" dirty="0">
                <a:solidFill>
                  <a:srgbClr val="CC0000"/>
                </a:solidFill>
              </a:rPr>
              <a:t>shape</a:t>
            </a:r>
            <a:endParaRPr lang="en-US" dirty="0"/>
          </a:p>
          <a:p>
            <a:r>
              <a:rPr lang="en-US" dirty="0"/>
              <a:t>Unfolding a protein destroys its shape</a:t>
            </a:r>
          </a:p>
          <a:p>
            <a:pPr lvl="1"/>
            <a:r>
              <a:rPr lang="en-US" dirty="0"/>
              <a:t>wrong shape = </a:t>
            </a:r>
            <a:r>
              <a:rPr lang="en-US" u="sng" dirty="0">
                <a:solidFill>
                  <a:srgbClr val="CC0000"/>
                </a:solidFill>
              </a:rPr>
              <a:t>can’t do its job</a:t>
            </a:r>
            <a:endParaRPr lang="en-US" dirty="0"/>
          </a:p>
          <a:p>
            <a:pPr lvl="1"/>
            <a:r>
              <a:rPr lang="en-US" dirty="0"/>
              <a:t>unfolding proteins = </a:t>
            </a:r>
            <a:r>
              <a:rPr lang="en-US" u="sng" dirty="0">
                <a:solidFill>
                  <a:srgbClr val="CC0000"/>
                </a:solidFill>
              </a:rPr>
              <a:t>“denature”</a:t>
            </a:r>
          </a:p>
          <a:p>
            <a:pPr lvl="2"/>
            <a:r>
              <a:rPr lang="en-US" dirty="0"/>
              <a:t>temperature</a:t>
            </a:r>
          </a:p>
          <a:p>
            <a:pPr lvl="2"/>
            <a:r>
              <a:rPr lang="en-US" dirty="0"/>
              <a:t>pH (acidity)</a:t>
            </a: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789488" y="6397625"/>
            <a:ext cx="94615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folded</a:t>
            </a: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6958013" y="4248150"/>
            <a:ext cx="1665287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</a:rPr>
              <a:t>unfolded</a:t>
            </a:r>
            <a:br>
              <a:rPr lang="en-US" sz="2000" b="1">
                <a:solidFill>
                  <a:srgbClr val="000000"/>
                </a:solidFill>
              </a:rPr>
            </a:br>
            <a:r>
              <a:rPr lang="en-US" sz="2000" b="1">
                <a:solidFill>
                  <a:srgbClr val="000000"/>
                </a:solidFill>
              </a:rPr>
              <a:t>“denatured”</a:t>
            </a:r>
          </a:p>
        </p:txBody>
      </p:sp>
    </p:spTree>
    <p:extLst>
      <p:ext uri="{BB962C8B-B14F-4D97-AF65-F5344CB8AC3E}">
        <p14:creationId xmlns:p14="http://schemas.microsoft.com/office/powerpoint/2010/main" val="394046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9" grpId="0" animBg="1"/>
      <p:bldP spid="4966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 </a:t>
            </a:r>
          </a:p>
        </p:txBody>
      </p:sp>
      <p:sp>
        <p:nvSpPr>
          <p:cNvPr id="4730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54050" y="1371600"/>
            <a:ext cx="4647293" cy="3160713"/>
          </a:xfrm>
        </p:spPr>
        <p:txBody>
          <a:bodyPr/>
          <a:lstStyle/>
          <a:p>
            <a:r>
              <a:rPr lang="en-US" dirty="0" smtClean="0"/>
              <a:t>Information molecules</a:t>
            </a:r>
          </a:p>
          <a:p>
            <a:r>
              <a:rPr lang="en-US" dirty="0" smtClean="0"/>
              <a:t>Examples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DNA</a:t>
            </a:r>
          </a:p>
          <a:p>
            <a:pPr lvl="2">
              <a:lnSpc>
                <a:spcPct val="110000"/>
              </a:lnSpc>
            </a:pPr>
            <a:r>
              <a:rPr lang="en-US" dirty="0" err="1"/>
              <a:t>DeoxyriboNucleic</a:t>
            </a:r>
            <a:r>
              <a:rPr lang="en-US" dirty="0"/>
              <a:t> Acid</a:t>
            </a:r>
            <a:endParaRPr lang="en-US" u="sng" dirty="0">
              <a:solidFill>
                <a:srgbClr val="CC000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RNA</a:t>
            </a:r>
          </a:p>
          <a:p>
            <a:pPr lvl="2">
              <a:lnSpc>
                <a:spcPct val="110000"/>
              </a:lnSpc>
            </a:pPr>
            <a:r>
              <a:rPr lang="en-US" dirty="0" err="1"/>
              <a:t>RiboNucleic</a:t>
            </a:r>
            <a:r>
              <a:rPr lang="en-US" dirty="0"/>
              <a:t> Acid</a:t>
            </a:r>
            <a:endParaRPr lang="en-US" u="sng" dirty="0">
              <a:solidFill>
                <a:srgbClr val="CC0000"/>
              </a:solidFill>
            </a:endParaRPr>
          </a:p>
        </p:txBody>
      </p:sp>
      <p:pic>
        <p:nvPicPr>
          <p:cNvPr id="473103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01" b="15894"/>
          <a:stretch>
            <a:fillRect/>
          </a:stretch>
        </p:blipFill>
        <p:spPr bwMode="auto">
          <a:xfrm>
            <a:off x="6831467" y="1393161"/>
            <a:ext cx="18605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3105" name="Picture 1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278" r="57500" b="35013"/>
          <a:stretch/>
        </p:blipFill>
        <p:spPr bwMode="auto">
          <a:xfrm>
            <a:off x="5430044" y="1223299"/>
            <a:ext cx="9779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3106" name="AutoShape 18"/>
          <p:cNvSpPr>
            <a:spLocks noChangeArrowheads="1"/>
          </p:cNvSpPr>
          <p:nvPr/>
        </p:nvSpPr>
        <p:spPr bwMode="auto">
          <a:xfrm>
            <a:off x="5597525" y="6104267"/>
            <a:ext cx="642937" cy="373062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</a:rPr>
              <a:t>RNA</a:t>
            </a:r>
          </a:p>
        </p:txBody>
      </p:sp>
      <p:sp>
        <p:nvSpPr>
          <p:cNvPr id="8" name="AutoShape 18"/>
          <p:cNvSpPr>
            <a:spLocks noChangeArrowheads="1"/>
          </p:cNvSpPr>
          <p:nvPr/>
        </p:nvSpPr>
        <p:spPr bwMode="auto">
          <a:xfrm>
            <a:off x="7587986" y="6103513"/>
            <a:ext cx="646184" cy="37457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noFill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</a:rPr>
              <a:t>DNA</a:t>
            </a:r>
            <a:endParaRPr lang="en-US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91" name="Group 15"/>
          <p:cNvGrpSpPr>
            <a:grpSpLocks/>
          </p:cNvGrpSpPr>
          <p:nvPr/>
        </p:nvGrpSpPr>
        <p:grpSpPr bwMode="auto">
          <a:xfrm>
            <a:off x="55563" y="2289175"/>
            <a:ext cx="1592262" cy="2486025"/>
            <a:chOff x="-15" y="1492"/>
            <a:chExt cx="1566" cy="2446"/>
          </a:xfrm>
        </p:grpSpPr>
        <p:pic>
          <p:nvPicPr>
            <p:cNvPr id="408592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"/>
            <a:stretch>
              <a:fillRect/>
            </a:stretch>
          </p:blipFill>
          <p:spPr bwMode="auto">
            <a:xfrm>
              <a:off x="5" y="1492"/>
              <a:ext cx="1546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8593" name="Rectangle 17"/>
            <p:cNvSpPr>
              <a:spLocks noChangeArrowheads="1"/>
            </p:cNvSpPr>
            <p:nvPr/>
          </p:nvSpPr>
          <p:spPr bwMode="auto">
            <a:xfrm>
              <a:off x="-15" y="3488"/>
              <a:ext cx="830" cy="450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DNA</a:t>
              </a:r>
            </a:p>
          </p:txBody>
        </p:sp>
      </p:grpSp>
      <p:pic>
        <p:nvPicPr>
          <p:cNvPr id="408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2000" r="25200" b="16800"/>
          <a:stretch>
            <a:fillRect/>
          </a:stretch>
        </p:blipFill>
        <p:spPr bwMode="auto">
          <a:xfrm>
            <a:off x="6018213" y="319088"/>
            <a:ext cx="31257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Nucleic a</a:t>
            </a:r>
            <a:r>
              <a:rPr lang="en-US" dirty="0" smtClean="0"/>
              <a:t>cid function</a:t>
            </a:r>
            <a:endParaRPr lang="en-US" dirty="0"/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85988" y="1342299"/>
            <a:ext cx="6111081" cy="4856163"/>
          </a:xfrm>
        </p:spPr>
        <p:txBody>
          <a:bodyPr/>
          <a:lstStyle/>
          <a:p>
            <a:r>
              <a:rPr lang="en-US" sz="3400" dirty="0" smtClean="0"/>
              <a:t>genetic </a:t>
            </a:r>
            <a:r>
              <a:rPr lang="en-US" sz="3400" dirty="0"/>
              <a:t>material</a:t>
            </a:r>
          </a:p>
          <a:p>
            <a:pPr lvl="1"/>
            <a:r>
              <a:rPr lang="en-US" sz="3200" u="sng" dirty="0">
                <a:solidFill>
                  <a:srgbClr val="CC0000"/>
                </a:solidFill>
              </a:rPr>
              <a:t>stores information</a:t>
            </a:r>
            <a:endParaRPr lang="en-US" sz="3200" dirty="0"/>
          </a:p>
          <a:p>
            <a:pPr lvl="2"/>
            <a:r>
              <a:rPr lang="en-US" sz="2800" dirty="0"/>
              <a:t>genes</a:t>
            </a:r>
          </a:p>
          <a:p>
            <a:pPr lvl="1"/>
            <a:r>
              <a:rPr lang="en-US" sz="3200" u="sng" dirty="0" smtClean="0">
                <a:solidFill>
                  <a:srgbClr val="CC0000"/>
                </a:solidFill>
              </a:rPr>
              <a:t>transfers </a:t>
            </a:r>
            <a:r>
              <a:rPr lang="en-US" sz="3200" u="sng" dirty="0">
                <a:solidFill>
                  <a:srgbClr val="CC0000"/>
                </a:solidFill>
              </a:rPr>
              <a:t>information</a:t>
            </a:r>
            <a:endParaRPr lang="en-US" sz="3200" dirty="0"/>
          </a:p>
          <a:p>
            <a:pPr lvl="2"/>
            <a:r>
              <a:rPr lang="en-US" sz="2800" dirty="0" smtClean="0"/>
              <a:t>blueprint for building proteins</a:t>
            </a:r>
          </a:p>
          <a:p>
            <a:pPr lvl="3"/>
            <a:r>
              <a:rPr lang="en-US" sz="2400" dirty="0" smtClean="0"/>
              <a:t>DNA </a:t>
            </a:r>
            <a:r>
              <a:rPr lang="en-US" sz="2400" dirty="0" smtClean="0">
                <a:sym typeface="Symbol" pitchFamily="84" charset="2"/>
              </a:rPr>
              <a:t> </a:t>
            </a:r>
            <a:r>
              <a:rPr lang="en-US" sz="2400" dirty="0" smtClean="0"/>
              <a:t>RNA </a:t>
            </a:r>
            <a:r>
              <a:rPr lang="en-US" sz="2400" dirty="0" smtClean="0">
                <a:sym typeface="Symbol" pitchFamily="84" charset="2"/>
              </a:rPr>
              <a:t> </a:t>
            </a:r>
            <a:r>
              <a:rPr lang="en-US" sz="2400" dirty="0" smtClean="0"/>
              <a:t>proteins</a:t>
            </a:r>
            <a:endParaRPr lang="en-US" sz="2400" dirty="0"/>
          </a:p>
        </p:txBody>
      </p:sp>
      <p:pic>
        <p:nvPicPr>
          <p:cNvPr id="408585" name="Picture 9" descr="f5-08_structure_of_an_a_cb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6975475" y="2901950"/>
            <a:ext cx="16637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6" name="Picture 10" descr="f5-08_structure_of_an_a_c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6237288" y="5459413"/>
            <a:ext cx="11191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7" name="Picture 11" descr="f5-08_structure_of_an_a_cb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8024813" y="5459413"/>
            <a:ext cx="11191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7407275" y="4786313"/>
            <a:ext cx="760413" cy="962025"/>
            <a:chOff x="4674" y="3015"/>
            <a:chExt cx="479" cy="606"/>
          </a:xfrm>
        </p:grpSpPr>
        <p:sp>
          <p:nvSpPr>
            <p:cNvPr id="408588" name="Freeform 12"/>
            <p:cNvSpPr>
              <a:spLocks/>
            </p:cNvSpPr>
            <p:nvPr/>
          </p:nvSpPr>
          <p:spPr bwMode="auto">
            <a:xfrm>
              <a:off x="4674" y="3015"/>
              <a:ext cx="236" cy="598"/>
            </a:xfrm>
            <a:custGeom>
              <a:avLst/>
              <a:gdLst>
                <a:gd name="T0" fmla="*/ 202 w 236"/>
                <a:gd name="T1" fmla="*/ 0 h 598"/>
                <a:gd name="T2" fmla="*/ 202 w 236"/>
                <a:gd name="T3" fmla="*/ 387 h 598"/>
                <a:gd name="T4" fmla="*/ 0 w 236"/>
                <a:gd name="T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589" name="Freeform 13"/>
            <p:cNvSpPr>
              <a:spLocks/>
            </p:cNvSpPr>
            <p:nvPr/>
          </p:nvSpPr>
          <p:spPr bwMode="auto">
            <a:xfrm flipH="1">
              <a:off x="4917" y="3023"/>
              <a:ext cx="236" cy="598"/>
            </a:xfrm>
            <a:custGeom>
              <a:avLst/>
              <a:gdLst>
                <a:gd name="T0" fmla="*/ 202 w 236"/>
                <a:gd name="T1" fmla="*/ 0 h 598"/>
                <a:gd name="T2" fmla="*/ 202 w 236"/>
                <a:gd name="T3" fmla="*/ 387 h 598"/>
                <a:gd name="T4" fmla="*/ 0 w 236"/>
                <a:gd name="T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8594" name="Group 18"/>
          <p:cNvGrpSpPr>
            <a:grpSpLocks/>
          </p:cNvGrpSpPr>
          <p:nvPr/>
        </p:nvGrpSpPr>
        <p:grpSpPr bwMode="auto">
          <a:xfrm>
            <a:off x="701675" y="5207000"/>
            <a:ext cx="1573213" cy="1463675"/>
            <a:chOff x="2165" y="783"/>
            <a:chExt cx="1480" cy="1377"/>
          </a:xfrm>
        </p:grpSpPr>
        <p:sp>
          <p:nvSpPr>
            <p:cNvPr id="408595" name="Oval 19"/>
            <p:cNvSpPr>
              <a:spLocks noChangeArrowheads="1"/>
            </p:cNvSpPr>
            <p:nvPr/>
          </p:nvSpPr>
          <p:spPr bwMode="auto">
            <a:xfrm>
              <a:off x="2165" y="785"/>
              <a:ext cx="1480" cy="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8596" name="Group 20"/>
            <p:cNvGrpSpPr>
              <a:grpSpLocks/>
            </p:cNvGrpSpPr>
            <p:nvPr/>
          </p:nvGrpSpPr>
          <p:grpSpPr bwMode="auto">
            <a:xfrm>
              <a:off x="2182" y="783"/>
              <a:ext cx="1440" cy="1377"/>
              <a:chOff x="2182" y="783"/>
              <a:chExt cx="1440" cy="1377"/>
            </a:xfrm>
          </p:grpSpPr>
          <p:pic>
            <p:nvPicPr>
              <p:cNvPr id="408597" name="Picture 21" descr="pepsin-pepsinogen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970"/>
              <a:stretch>
                <a:fillRect/>
              </a:stretch>
            </p:blipFill>
            <p:spPr bwMode="auto">
              <a:xfrm>
                <a:off x="2182" y="783"/>
                <a:ext cx="1440" cy="1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8598" name="Rectangle 22"/>
              <p:cNvSpPr>
                <a:spLocks noChangeArrowheads="1"/>
              </p:cNvSpPr>
              <p:nvPr/>
            </p:nvSpPr>
            <p:spPr bwMode="auto">
              <a:xfrm>
                <a:off x="2420" y="1815"/>
                <a:ext cx="1022" cy="345"/>
              </a:xfrm>
              <a:prstGeom prst="rect">
                <a:avLst/>
              </a:prstGeom>
              <a:solidFill>
                <a:srgbClr val="FFCC18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</a:rPr>
                  <a:t>proteins</a:t>
                </a:r>
              </a:p>
            </p:txBody>
          </p:sp>
        </p:grpSp>
      </p:grpSp>
      <p:sp>
        <p:nvSpPr>
          <p:cNvPr id="408601" name="Freeform 25"/>
          <p:cNvSpPr>
            <a:spLocks/>
          </p:cNvSpPr>
          <p:nvPr/>
        </p:nvSpPr>
        <p:spPr bwMode="auto">
          <a:xfrm flipH="1">
            <a:off x="360363" y="4759325"/>
            <a:ext cx="374650" cy="949325"/>
          </a:xfrm>
          <a:custGeom>
            <a:avLst/>
            <a:gdLst>
              <a:gd name="T0" fmla="*/ 202 w 236"/>
              <a:gd name="T1" fmla="*/ 0 h 598"/>
              <a:gd name="T2" fmla="*/ 202 w 236"/>
              <a:gd name="T3" fmla="*/ 387 h 598"/>
              <a:gd name="T4" fmla="*/ 0 w 236"/>
              <a:gd name="T5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598">
                <a:moveTo>
                  <a:pt x="202" y="0"/>
                </a:moveTo>
                <a:cubicBezTo>
                  <a:pt x="219" y="143"/>
                  <a:pt x="236" y="287"/>
                  <a:pt x="202" y="387"/>
                </a:cubicBezTo>
                <a:cubicBezTo>
                  <a:pt x="168" y="487"/>
                  <a:pt x="84" y="542"/>
                  <a:pt x="0" y="59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40968"/>
            <a:ext cx="7772400" cy="108585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endParaRPr lang="en-US" sz="1000" baseline="-25000" dirty="0">
              <a:solidFill>
                <a:schemeClr val="tx2"/>
              </a:solidFill>
            </a:endParaRPr>
          </a:p>
          <a:p>
            <a:r>
              <a:rPr lang="en-US" sz="3200" dirty="0" smtClean="0">
                <a:solidFill>
                  <a:srgbClr val="0E1068"/>
                </a:solidFill>
              </a:rPr>
              <a:t>Monomer = </a:t>
            </a:r>
            <a:r>
              <a:rPr lang="en-US" sz="3200" u="sng" dirty="0">
                <a:solidFill>
                  <a:srgbClr val="CC0000"/>
                </a:solidFill>
              </a:rPr>
              <a:t>nucleotides</a:t>
            </a:r>
          </a:p>
          <a:p>
            <a:endParaRPr lang="en-US" dirty="0"/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1217613" y="2944813"/>
            <a:ext cx="5200783" cy="161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04813" indent="-404813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3200" b="1" u="sng" dirty="0" smtClean="0">
                <a:solidFill>
                  <a:srgbClr val="C00000"/>
                </a:solidFill>
              </a:rPr>
              <a:t>Sugar, phosphate, base</a:t>
            </a:r>
            <a:endParaRPr lang="en-US" sz="2800" b="1" u="sng" dirty="0">
              <a:solidFill>
                <a:srgbClr val="C00000"/>
              </a:solidFill>
            </a:endParaRPr>
          </a:p>
          <a:p>
            <a:pPr marL="909638" lvl="1" indent="-33337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800" b="1" dirty="0"/>
              <a:t>different nitrogen bases</a:t>
            </a:r>
            <a:endParaRPr lang="en-US" sz="2800" b="1" u="sng" dirty="0">
              <a:solidFill>
                <a:srgbClr val="CC0000"/>
              </a:solidFill>
            </a:endParaRPr>
          </a:p>
          <a:p>
            <a:pPr marL="909638" lvl="1" indent="-33337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48" charset="2"/>
              <a:buChar char="u"/>
            </a:pPr>
            <a:r>
              <a:rPr lang="en-US" sz="2800" b="1" dirty="0"/>
              <a:t>A, T, C, G, U</a:t>
            </a:r>
          </a:p>
        </p:txBody>
      </p:sp>
      <p:sp>
        <p:nvSpPr>
          <p:cNvPr id="375870" name="Rectangle 62"/>
          <p:cNvSpPr>
            <a:spLocks noChangeArrowheads="1"/>
          </p:cNvSpPr>
          <p:nvPr/>
        </p:nvSpPr>
        <p:spPr bwMode="auto">
          <a:xfrm>
            <a:off x="876300" y="2237920"/>
            <a:ext cx="8005763" cy="48895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nucleotide – nucleotide – nucleotide – nucleotide</a:t>
            </a:r>
            <a:endParaRPr lang="en-US" sz="3000" b="1">
              <a:solidFill>
                <a:srgbClr val="CC0000"/>
              </a:solidFill>
            </a:endParaRPr>
          </a:p>
        </p:txBody>
      </p:sp>
      <p:grpSp>
        <p:nvGrpSpPr>
          <p:cNvPr id="375871" name="Group 63"/>
          <p:cNvGrpSpPr>
            <a:grpSpLocks/>
          </p:cNvGrpSpPr>
          <p:nvPr/>
        </p:nvGrpSpPr>
        <p:grpSpPr bwMode="auto">
          <a:xfrm>
            <a:off x="2303463" y="4724400"/>
            <a:ext cx="4191000" cy="2063750"/>
            <a:chOff x="816" y="2064"/>
            <a:chExt cx="3120" cy="1536"/>
          </a:xfrm>
        </p:grpSpPr>
        <p:sp>
          <p:nvSpPr>
            <p:cNvPr id="375872" name="Line 64"/>
            <p:cNvSpPr>
              <a:spLocks noChangeShapeType="1"/>
            </p:cNvSpPr>
            <p:nvPr/>
          </p:nvSpPr>
          <p:spPr bwMode="auto">
            <a:xfrm flipH="1">
              <a:off x="1488" y="2640"/>
              <a:ext cx="4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73" name="Oval 65"/>
            <p:cNvSpPr>
              <a:spLocks noChangeArrowheads="1"/>
            </p:cNvSpPr>
            <p:nvPr/>
          </p:nvSpPr>
          <p:spPr bwMode="auto">
            <a:xfrm>
              <a:off x="816" y="2736"/>
              <a:ext cx="864" cy="86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 b="1">
                  <a:solidFill>
                    <a:schemeClr val="bg1"/>
                  </a:solidFill>
                </a:rPr>
                <a:t>phosphate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75874" name="Line 66"/>
            <p:cNvSpPr>
              <a:spLocks noChangeShapeType="1"/>
            </p:cNvSpPr>
            <p:nvPr/>
          </p:nvSpPr>
          <p:spPr bwMode="auto">
            <a:xfrm>
              <a:off x="2304" y="235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75" name="AutoShape 67"/>
            <p:cNvSpPr>
              <a:spLocks noChangeArrowheads="1"/>
            </p:cNvSpPr>
            <p:nvPr/>
          </p:nvSpPr>
          <p:spPr bwMode="auto">
            <a:xfrm>
              <a:off x="1584" y="2064"/>
              <a:ext cx="864" cy="768"/>
            </a:xfrm>
            <a:prstGeom prst="pentagon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b="1">
                  <a:solidFill>
                    <a:schemeClr val="tx2"/>
                  </a:solidFill>
                </a:rPr>
                <a:t>sugar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375876" name="Rectangle 68"/>
            <p:cNvSpPr>
              <a:spLocks noChangeArrowheads="1"/>
            </p:cNvSpPr>
            <p:nvPr/>
          </p:nvSpPr>
          <p:spPr bwMode="auto">
            <a:xfrm>
              <a:off x="2640" y="2160"/>
              <a:ext cx="1076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b="1">
                  <a:solidFill>
                    <a:schemeClr val="tx2"/>
                  </a:solidFill>
                </a:rPr>
                <a:t> </a:t>
              </a:r>
              <a:r>
                <a:rPr lang="en-US" sz="2000" b="1">
                  <a:solidFill>
                    <a:schemeClr val="tx2"/>
                  </a:solidFill>
                </a:rPr>
                <a:t>N base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375877" name="AutoShape 69"/>
            <p:cNvSpPr>
              <a:spLocks noChangeArrowheads="1"/>
            </p:cNvSpPr>
            <p:nvPr/>
          </p:nvSpPr>
          <p:spPr bwMode="auto">
            <a:xfrm>
              <a:off x="3552" y="2160"/>
              <a:ext cx="384" cy="38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5878" name="AutoShape 70"/>
          <p:cNvSpPr>
            <a:spLocks noChangeArrowheads="1"/>
          </p:cNvSpPr>
          <p:nvPr/>
        </p:nvSpPr>
        <p:spPr bwMode="auto">
          <a:xfrm flipH="1">
            <a:off x="6494463" y="3359546"/>
            <a:ext cx="2416856" cy="1493838"/>
          </a:xfrm>
          <a:prstGeom prst="wedgeEllipseCallout">
            <a:avLst>
              <a:gd name="adj1" fmla="val 63398"/>
              <a:gd name="adj2" fmla="val 6817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r>
              <a:rPr lang="en-US" sz="1800" b="1" u="sng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Nitrogen bases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I’m the 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A,T,C,G or U</a:t>
            </a:r>
            <a:b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part</a:t>
            </a:r>
            <a:r>
              <a:rPr lang="en-US" sz="1800" b="1" i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69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70" grpId="0" animBg="1"/>
      <p:bldP spid="37587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803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9" t="3278" r="57500" b="15295"/>
          <a:stretch>
            <a:fillRect/>
          </a:stretch>
        </p:blipFill>
        <p:spPr bwMode="auto">
          <a:xfrm>
            <a:off x="5201107" y="668338"/>
            <a:ext cx="977900" cy="607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9798" name="Group 86"/>
          <p:cNvGrpSpPr>
            <a:grpSpLocks/>
          </p:cNvGrpSpPr>
          <p:nvPr/>
        </p:nvGrpSpPr>
        <p:grpSpPr bwMode="auto">
          <a:xfrm>
            <a:off x="23813" y="4411663"/>
            <a:ext cx="3436937" cy="2439987"/>
            <a:chOff x="48" y="2466"/>
            <a:chExt cx="2544" cy="1806"/>
          </a:xfrm>
        </p:grpSpPr>
        <p:pic>
          <p:nvPicPr>
            <p:cNvPr id="499799" name="Picture 8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48" y="2466"/>
              <a:ext cx="2544" cy="18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9800" name="Rectangle 88"/>
            <p:cNvSpPr>
              <a:spLocks noChangeArrowheads="1"/>
            </p:cNvSpPr>
            <p:nvPr/>
          </p:nvSpPr>
          <p:spPr bwMode="auto">
            <a:xfrm>
              <a:off x="672" y="2640"/>
              <a:ext cx="1200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801" name="Rectangle 89"/>
            <p:cNvSpPr>
              <a:spLocks noChangeArrowheads="1"/>
            </p:cNvSpPr>
            <p:nvPr/>
          </p:nvSpPr>
          <p:spPr bwMode="auto">
            <a:xfrm>
              <a:off x="1200" y="2832"/>
              <a:ext cx="115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9802" name="Rectangle 90"/>
            <p:cNvSpPr>
              <a:spLocks noChangeArrowheads="1"/>
            </p:cNvSpPr>
            <p:nvPr/>
          </p:nvSpPr>
          <p:spPr bwMode="auto">
            <a:xfrm>
              <a:off x="2112" y="3072"/>
              <a:ext cx="432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Nucleotide chains</a:t>
            </a:r>
          </a:p>
        </p:txBody>
      </p:sp>
      <p:sp>
        <p:nvSpPr>
          <p:cNvPr id="4997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47713" y="1381125"/>
            <a:ext cx="4711700" cy="4787900"/>
          </a:xfrm>
        </p:spPr>
        <p:txBody>
          <a:bodyPr/>
          <a:lstStyle/>
          <a:p>
            <a:r>
              <a:rPr lang="en-US" dirty="0" smtClean="0"/>
              <a:t>Nucleic acid polymers = DNA &amp; RNA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DNA</a:t>
            </a:r>
          </a:p>
          <a:p>
            <a:pPr lvl="2"/>
            <a:r>
              <a:rPr lang="en-US" sz="2800" u="sng" dirty="0" smtClean="0">
                <a:solidFill>
                  <a:srgbClr val="CC0000"/>
                </a:solidFill>
              </a:rPr>
              <a:t>double </a:t>
            </a:r>
            <a:r>
              <a:rPr lang="en-US" sz="2800" u="sng" dirty="0">
                <a:solidFill>
                  <a:srgbClr val="CC0000"/>
                </a:solidFill>
              </a:rPr>
              <a:t>helix</a:t>
            </a: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A, C, G, 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RNA</a:t>
            </a:r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s</a:t>
            </a:r>
            <a:r>
              <a:rPr lang="en-US" sz="2800" u="sng" dirty="0" smtClean="0">
                <a:solidFill>
                  <a:srgbClr val="CC0000"/>
                </a:solidFill>
              </a:rPr>
              <a:t>ingle stranded</a:t>
            </a:r>
            <a:endParaRPr lang="en-US" sz="2800" u="sng" dirty="0">
              <a:solidFill>
                <a:srgbClr val="CC0000"/>
              </a:solidFill>
            </a:endParaRPr>
          </a:p>
          <a:p>
            <a:pPr lvl="2"/>
            <a:r>
              <a:rPr lang="en-US" sz="2800" dirty="0">
                <a:solidFill>
                  <a:schemeClr val="tx1"/>
                </a:solidFill>
              </a:rPr>
              <a:t>A, C, G, U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99755" name="Group 43"/>
          <p:cNvGrpSpPr>
            <a:grpSpLocks/>
          </p:cNvGrpSpPr>
          <p:nvPr/>
        </p:nvGrpSpPr>
        <p:grpSpPr bwMode="auto">
          <a:xfrm>
            <a:off x="6172200" y="479425"/>
            <a:ext cx="3014663" cy="1649413"/>
            <a:chOff x="2976" y="2016"/>
            <a:chExt cx="2640" cy="1444"/>
          </a:xfrm>
        </p:grpSpPr>
        <p:sp>
          <p:nvSpPr>
            <p:cNvPr id="499756" name="Line 44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9757" name="Group 45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499758" name="Line 46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59" name="Oval 47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9760" name="Line 48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61" name="AutoShape 49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62" name="Rectangle 50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63" name="AutoShape 51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9771" name="Group 59"/>
          <p:cNvGrpSpPr>
            <a:grpSpLocks/>
          </p:cNvGrpSpPr>
          <p:nvPr/>
        </p:nvGrpSpPr>
        <p:grpSpPr bwMode="auto">
          <a:xfrm>
            <a:off x="6172200" y="2025650"/>
            <a:ext cx="3014663" cy="1649413"/>
            <a:chOff x="2976" y="2016"/>
            <a:chExt cx="2640" cy="1444"/>
          </a:xfrm>
        </p:grpSpPr>
        <p:sp>
          <p:nvSpPr>
            <p:cNvPr id="499772" name="Line 60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9773" name="Group 61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499774" name="Line 62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75" name="Oval 63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9776" name="Line 64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77" name="AutoShape 65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78" name="Rectangle 66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79" name="AutoShape 67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9780" name="Group 68"/>
          <p:cNvGrpSpPr>
            <a:grpSpLocks/>
          </p:cNvGrpSpPr>
          <p:nvPr/>
        </p:nvGrpSpPr>
        <p:grpSpPr bwMode="auto">
          <a:xfrm>
            <a:off x="6172200" y="3570288"/>
            <a:ext cx="3014663" cy="1649412"/>
            <a:chOff x="2976" y="2016"/>
            <a:chExt cx="2640" cy="1444"/>
          </a:xfrm>
        </p:grpSpPr>
        <p:sp>
          <p:nvSpPr>
            <p:cNvPr id="499781" name="Line 69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9782" name="Group 70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499783" name="Line 71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84" name="Oval 72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9785" name="Line 73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86" name="AutoShape 74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87" name="Rectangle 75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88" name="AutoShape 76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99789" name="Group 77"/>
          <p:cNvGrpSpPr>
            <a:grpSpLocks/>
          </p:cNvGrpSpPr>
          <p:nvPr/>
        </p:nvGrpSpPr>
        <p:grpSpPr bwMode="auto">
          <a:xfrm>
            <a:off x="6172200" y="5114925"/>
            <a:ext cx="3014663" cy="1649413"/>
            <a:chOff x="2976" y="2016"/>
            <a:chExt cx="2640" cy="1444"/>
          </a:xfrm>
        </p:grpSpPr>
        <p:sp>
          <p:nvSpPr>
            <p:cNvPr id="499790" name="Line 78"/>
            <p:cNvSpPr>
              <a:spLocks noChangeShapeType="1"/>
            </p:cNvSpPr>
            <p:nvPr/>
          </p:nvSpPr>
          <p:spPr bwMode="auto">
            <a:xfrm>
              <a:off x="3552" y="2016"/>
              <a:ext cx="24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99791" name="Group 79"/>
            <p:cNvGrpSpPr>
              <a:grpSpLocks/>
            </p:cNvGrpSpPr>
            <p:nvPr/>
          </p:nvGrpSpPr>
          <p:grpSpPr bwMode="auto">
            <a:xfrm>
              <a:off x="2976" y="2160"/>
              <a:ext cx="2640" cy="1300"/>
              <a:chOff x="816" y="2064"/>
              <a:chExt cx="3120" cy="1536"/>
            </a:xfrm>
          </p:grpSpPr>
          <p:sp>
            <p:nvSpPr>
              <p:cNvPr id="499792" name="Line 80"/>
              <p:cNvSpPr>
                <a:spLocks noChangeShapeType="1"/>
              </p:cNvSpPr>
              <p:nvPr/>
            </p:nvSpPr>
            <p:spPr bwMode="auto">
              <a:xfrm flipH="1">
                <a:off x="1488" y="2640"/>
                <a:ext cx="432" cy="43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93" name="Oval 81"/>
              <p:cNvSpPr>
                <a:spLocks noChangeArrowheads="1"/>
              </p:cNvSpPr>
              <p:nvPr/>
            </p:nvSpPr>
            <p:spPr bwMode="auto">
              <a:xfrm>
                <a:off x="816" y="2736"/>
                <a:ext cx="864" cy="86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r>
                  <a:rPr lang="en-US" sz="1200" b="1">
                    <a:solidFill>
                      <a:schemeClr val="bg1"/>
                    </a:solidFill>
                  </a:rPr>
                  <a:t>phosphate</a:t>
                </a:r>
                <a:endParaRPr lang="en-US" sz="18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499794" name="Line 82"/>
              <p:cNvSpPr>
                <a:spLocks noChangeShapeType="1"/>
              </p:cNvSpPr>
              <p:nvPr/>
            </p:nvSpPr>
            <p:spPr bwMode="auto">
              <a:xfrm>
                <a:off x="2304" y="2352"/>
                <a:ext cx="57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795" name="AutoShape 83"/>
              <p:cNvSpPr>
                <a:spLocks noChangeArrowheads="1"/>
              </p:cNvSpPr>
              <p:nvPr/>
            </p:nvSpPr>
            <p:spPr bwMode="auto">
              <a:xfrm>
                <a:off x="1584" y="2064"/>
                <a:ext cx="864" cy="768"/>
              </a:xfrm>
              <a:prstGeom prst="pentagon">
                <a:avLst/>
              </a:prstGeom>
              <a:solidFill>
                <a:srgbClr val="FFEA18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r>
                  <a:rPr lang="en-US" sz="1800" b="1">
                    <a:solidFill>
                      <a:schemeClr val="tx2"/>
                    </a:solidFill>
                  </a:rPr>
                  <a:t>sugar</a:t>
                </a:r>
                <a:endParaRPr lang="en-US" sz="20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96" name="Rectangle 84"/>
              <p:cNvSpPr>
                <a:spLocks noChangeArrowheads="1"/>
              </p:cNvSpPr>
              <p:nvPr/>
            </p:nvSpPr>
            <p:spPr bwMode="auto">
              <a:xfrm>
                <a:off x="2640" y="2160"/>
                <a:ext cx="1076" cy="384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l"/>
                <a:r>
                  <a:rPr lang="en-US" sz="1800" b="1">
                    <a:solidFill>
                      <a:schemeClr val="tx2"/>
                    </a:solidFill>
                  </a:rPr>
                  <a:t> </a:t>
                </a:r>
                <a:r>
                  <a:rPr lang="en-US" sz="1600" b="1">
                    <a:solidFill>
                      <a:schemeClr val="tx2"/>
                    </a:solidFill>
                  </a:rPr>
                  <a:t>N base</a:t>
                </a:r>
                <a:endParaRPr lang="en-US" sz="18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9797" name="AutoShape 85"/>
              <p:cNvSpPr>
                <a:spLocks noChangeArrowheads="1"/>
              </p:cNvSpPr>
              <p:nvPr/>
            </p:nvSpPr>
            <p:spPr bwMode="auto">
              <a:xfrm>
                <a:off x="3552" y="2160"/>
                <a:ext cx="384" cy="384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99805" name="AutoShape 93"/>
          <p:cNvSpPr>
            <a:spLocks noChangeArrowheads="1"/>
          </p:cNvSpPr>
          <p:nvPr/>
        </p:nvSpPr>
        <p:spPr bwMode="auto">
          <a:xfrm>
            <a:off x="5246918" y="6484938"/>
            <a:ext cx="642938" cy="3730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RNA</a:t>
            </a:r>
          </a:p>
        </p:txBody>
      </p:sp>
    </p:spTree>
    <p:extLst>
      <p:ext uri="{BB962C8B-B14F-4D97-AF65-F5344CB8AC3E}">
        <p14:creationId xmlns:p14="http://schemas.microsoft.com/office/powerpoint/2010/main" val="283137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819" name="Group 11"/>
          <p:cNvGrpSpPr>
            <a:grpSpLocks/>
          </p:cNvGrpSpPr>
          <p:nvPr/>
        </p:nvGrpSpPr>
        <p:grpSpPr bwMode="auto">
          <a:xfrm>
            <a:off x="4648200" y="3378200"/>
            <a:ext cx="2590800" cy="3479800"/>
            <a:chOff x="3120" y="2128"/>
            <a:chExt cx="1632" cy="2192"/>
          </a:xfrm>
        </p:grpSpPr>
        <p:pic>
          <p:nvPicPr>
            <p:cNvPr id="37581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2128"/>
              <a:ext cx="1152" cy="14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581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3568"/>
              <a:ext cx="1632" cy="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Molecules of Life</a:t>
            </a:r>
          </a:p>
        </p:txBody>
      </p:sp>
      <p:pic>
        <p:nvPicPr>
          <p:cNvPr id="375825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4"/>
          <a:stretch>
            <a:fillRect/>
          </a:stretch>
        </p:blipFill>
        <p:spPr bwMode="auto">
          <a:xfrm>
            <a:off x="6934200" y="312738"/>
            <a:ext cx="236220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4343400"/>
            <a:ext cx="199548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2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1082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772400" cy="5257800"/>
          </a:xfrm>
        </p:spPr>
        <p:txBody>
          <a:bodyPr/>
          <a:lstStyle/>
          <a:p>
            <a:r>
              <a:rPr lang="en-US" dirty="0"/>
              <a:t>Put </a:t>
            </a:r>
            <a:r>
              <a:rPr lang="en-US" dirty="0" smtClean="0"/>
              <a:t>H, O, N, C together </a:t>
            </a:r>
            <a:r>
              <a:rPr lang="en-US" dirty="0"/>
              <a:t>in different </a:t>
            </a:r>
            <a:br>
              <a:rPr lang="en-US" dirty="0"/>
            </a:br>
            <a:r>
              <a:rPr lang="en-US" dirty="0"/>
              <a:t>ways to build living organisms</a:t>
            </a:r>
          </a:p>
          <a:p>
            <a:r>
              <a:rPr lang="en-US" dirty="0"/>
              <a:t>What are bodies made of?</a:t>
            </a:r>
          </a:p>
          <a:p>
            <a:pPr lvl="1"/>
            <a:r>
              <a:rPr lang="en-US" u="sng" dirty="0" smtClean="0">
                <a:solidFill>
                  <a:srgbClr val="CC0000"/>
                </a:solidFill>
              </a:rPr>
              <a:t>Carbohydrates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endParaRPr lang="en-US" dirty="0">
              <a:solidFill>
                <a:srgbClr val="CC0000"/>
              </a:solidFill>
            </a:endParaRPr>
          </a:p>
          <a:p>
            <a:pPr lvl="2"/>
            <a:r>
              <a:rPr lang="en-US" dirty="0"/>
              <a:t>sugars &amp; starches</a:t>
            </a:r>
            <a:endParaRPr lang="en-US" dirty="0">
              <a:solidFill>
                <a:srgbClr val="CC0000"/>
              </a:solidFill>
            </a:endParaRPr>
          </a:p>
          <a:p>
            <a:pPr lvl="1"/>
            <a:r>
              <a:rPr lang="en-US" u="sng" dirty="0" smtClean="0">
                <a:solidFill>
                  <a:srgbClr val="CC0000"/>
                </a:solidFill>
              </a:rPr>
              <a:t>Lipids</a:t>
            </a:r>
          </a:p>
          <a:p>
            <a:pPr lvl="2"/>
            <a:r>
              <a:rPr lang="en-US" dirty="0" smtClean="0">
                <a:solidFill>
                  <a:srgbClr val="002060"/>
                </a:solidFill>
              </a:rPr>
              <a:t>fats &amp; oils</a:t>
            </a:r>
          </a:p>
          <a:p>
            <a:pPr lvl="1"/>
            <a:r>
              <a:rPr lang="en-US" u="sng" dirty="0" smtClean="0">
                <a:solidFill>
                  <a:srgbClr val="CC0000"/>
                </a:solidFill>
              </a:rPr>
              <a:t>Proteins</a:t>
            </a:r>
            <a:endParaRPr lang="en-US" dirty="0">
              <a:solidFill>
                <a:srgbClr val="CC0000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N</a:t>
            </a:r>
            <a:r>
              <a:rPr lang="en-US" u="sng" dirty="0" smtClean="0">
                <a:solidFill>
                  <a:srgbClr val="CC0000"/>
                </a:solidFill>
              </a:rPr>
              <a:t>ucleic </a:t>
            </a:r>
            <a:r>
              <a:rPr lang="en-US" u="sng" dirty="0">
                <a:solidFill>
                  <a:srgbClr val="CC0000"/>
                </a:solidFill>
              </a:rPr>
              <a:t>acids</a:t>
            </a:r>
            <a:endParaRPr lang="en-US" dirty="0">
              <a:solidFill>
                <a:srgbClr val="CC0000"/>
              </a:solidFill>
            </a:endParaRPr>
          </a:p>
          <a:p>
            <a:pPr lvl="2"/>
            <a:r>
              <a:rPr lang="en-US" dirty="0" smtClean="0"/>
              <a:t>DNA &amp; </a:t>
            </a:r>
            <a:r>
              <a:rPr lang="en-US" dirty="0"/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large molecules of life</a:t>
            </a:r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01000" cy="5105400"/>
          </a:xfrm>
        </p:spPr>
        <p:txBody>
          <a:bodyPr/>
          <a:lstStyle/>
          <a:p>
            <a:r>
              <a:rPr lang="en-US" dirty="0" smtClean="0"/>
              <a:t>How do we get these molecules?</a:t>
            </a:r>
          </a:p>
          <a:p>
            <a:pPr lvl="1"/>
            <a:r>
              <a:rPr lang="en-US" dirty="0" smtClean="0"/>
              <a:t>We build them!</a:t>
            </a:r>
            <a:endParaRPr lang="en-US" dirty="0"/>
          </a:p>
          <a:p>
            <a:r>
              <a:rPr lang="en-US" dirty="0" smtClean="0"/>
              <a:t>Building </a:t>
            </a:r>
            <a:r>
              <a:rPr lang="en-US" dirty="0"/>
              <a:t>block molecules = </a:t>
            </a:r>
            <a:r>
              <a:rPr lang="en-US" u="sng" dirty="0">
                <a:solidFill>
                  <a:srgbClr val="CC0000"/>
                </a:solidFill>
              </a:rPr>
              <a:t>monomers</a:t>
            </a:r>
            <a:endParaRPr lang="en-US" dirty="0"/>
          </a:p>
          <a:p>
            <a:r>
              <a:rPr lang="en-US" dirty="0" smtClean="0"/>
              <a:t>Chains of monomers = </a:t>
            </a:r>
            <a:r>
              <a:rPr lang="en-US" u="sng" dirty="0" smtClean="0">
                <a:solidFill>
                  <a:srgbClr val="CC0000"/>
                </a:solidFill>
              </a:rPr>
              <a:t>polymers</a:t>
            </a:r>
            <a:endParaRPr lang="en-US" dirty="0"/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287101"/>
              </p:ext>
            </p:extLst>
          </p:nvPr>
        </p:nvGraphicFramePr>
        <p:xfrm>
          <a:off x="1480452" y="3864460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2" name="Document" r:id="rId4" imgW="1082040" imgH="1094232" progId="Word.Document.8">
                  <p:embed/>
                </p:oleObj>
              </mc:Choice>
              <mc:Fallback>
                <p:oleObj name="Document" r:id="rId4" imgW="1082040" imgH="1094232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452" y="3864460"/>
                        <a:ext cx="838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9532"/>
              </p:ext>
            </p:extLst>
          </p:nvPr>
        </p:nvGraphicFramePr>
        <p:xfrm>
          <a:off x="3156852" y="3864460"/>
          <a:ext cx="1219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3" name="Document" r:id="rId6" imgW="1246632" imgH="1097280" progId="Word.Document.8">
                  <p:embed/>
                </p:oleObj>
              </mc:Choice>
              <mc:Fallback>
                <p:oleObj name="Document" r:id="rId6" imgW="1246632" imgH="10972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52" y="3864460"/>
                        <a:ext cx="1219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688744"/>
              </p:ext>
            </p:extLst>
          </p:nvPr>
        </p:nvGraphicFramePr>
        <p:xfrm>
          <a:off x="5214252" y="3940660"/>
          <a:ext cx="289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4" name="Document" r:id="rId8" imgW="2779776" imgH="1106424" progId="Word.Document.8">
                  <p:embed/>
                </p:oleObj>
              </mc:Choice>
              <mc:Fallback>
                <p:oleObj name="Document" r:id="rId8" imgW="2779776" imgH="1106424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252" y="3940660"/>
                        <a:ext cx="289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115395"/>
              </p:ext>
            </p:extLst>
          </p:nvPr>
        </p:nvGraphicFramePr>
        <p:xfrm>
          <a:off x="1785252" y="5007460"/>
          <a:ext cx="228600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5" name="Document" r:id="rId10" imgW="2319528" imgH="1374648" progId="Word.Document.8">
                  <p:embed/>
                </p:oleObj>
              </mc:Choice>
              <mc:Fallback>
                <p:oleObj name="Document" r:id="rId10" imgW="2319528" imgH="137464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252" y="5007460"/>
                        <a:ext cx="2286000" cy="1125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7557"/>
              </p:ext>
            </p:extLst>
          </p:nvPr>
        </p:nvGraphicFramePr>
        <p:xfrm>
          <a:off x="4680852" y="4931260"/>
          <a:ext cx="1600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26" name="Document" r:id="rId12" imgW="1624584" imgH="1652016" progId="Word.Document.8">
                  <p:embed/>
                </p:oleObj>
              </mc:Choice>
              <mc:Fallback>
                <p:oleObj name="Document" r:id="rId12" imgW="1624584" imgH="1652016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852" y="4931260"/>
                        <a:ext cx="1600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Carbohydrates</a:t>
            </a:r>
            <a:endParaRPr lang="en-US" dirty="0"/>
          </a:p>
        </p:txBody>
      </p:sp>
      <p:pic>
        <p:nvPicPr>
          <p:cNvPr id="375835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2540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36" name="Picture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22875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37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24300"/>
            <a:ext cx="3810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38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35400"/>
            <a:ext cx="1905000" cy="287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39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25"/>
          <a:stretch>
            <a:fillRect/>
          </a:stretch>
        </p:blipFill>
        <p:spPr bwMode="auto">
          <a:xfrm>
            <a:off x="381000" y="4343400"/>
            <a:ext cx="24384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41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554163"/>
            <a:ext cx="2768600" cy="21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8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 functions</a:t>
            </a:r>
            <a:endParaRPr lang="en-US" dirty="0"/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343400" cy="531336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quick </a:t>
            </a:r>
            <a:r>
              <a:rPr lang="en-US" u="sng" dirty="0">
                <a:solidFill>
                  <a:srgbClr val="CC0000"/>
                </a:solidFill>
              </a:rPr>
              <a:t>energy</a:t>
            </a:r>
          </a:p>
          <a:p>
            <a:pPr>
              <a:lnSpc>
                <a:spcPct val="110000"/>
              </a:lnSpc>
            </a:pPr>
            <a:r>
              <a:rPr lang="en-US" u="sng" dirty="0">
                <a:solidFill>
                  <a:srgbClr val="CC0000"/>
                </a:solidFill>
              </a:rPr>
              <a:t>energy storage</a:t>
            </a:r>
          </a:p>
          <a:p>
            <a:pPr>
              <a:lnSpc>
                <a:spcPct val="11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structure</a:t>
            </a:r>
            <a:endParaRPr lang="en-US" u="sng" dirty="0">
              <a:solidFill>
                <a:srgbClr val="CC0000"/>
              </a:solidFill>
            </a:endParaRPr>
          </a:p>
        </p:txBody>
      </p:sp>
      <p:pic>
        <p:nvPicPr>
          <p:cNvPr id="413698" name="Picture 2" descr="http://www.womansday.com/cm/womansday/images/ko/wd0409-5-hour-energy-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3" r="19828"/>
          <a:stretch/>
        </p:blipFill>
        <p:spPr bwMode="auto">
          <a:xfrm>
            <a:off x="5497286" y="1482952"/>
            <a:ext cx="2558889" cy="250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0" name="Picture 4" descr="The Love Potato :  wedding relationships traditions westchester Potato pota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3" y="4142468"/>
            <a:ext cx="2893855" cy="216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704" name="Picture 8" descr="http://mobilebotanicalgardens.org/wordpress/wp-content/uploads/2012/01/gras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570" y="3614063"/>
            <a:ext cx="4019392" cy="2672896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8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carbohydrate</a:t>
            </a:r>
            <a:endParaRPr lang="en-US" dirty="0"/>
          </a:p>
        </p:txBody>
      </p:sp>
      <p:sp>
        <p:nvSpPr>
          <p:cNvPr id="41267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94655" y="1317170"/>
            <a:ext cx="8109858" cy="1295400"/>
          </a:xfrm>
        </p:spPr>
        <p:txBody>
          <a:bodyPr/>
          <a:lstStyle/>
          <a:p>
            <a:pPr algn="ctr">
              <a:buFont typeface="Wingdings" pitchFamily="48" charset="2"/>
              <a:buNone/>
            </a:pPr>
            <a:endParaRPr lang="en-US" sz="1000" baseline="-25000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0E1068"/>
                </a:solidFill>
              </a:rPr>
              <a:t>Monomer = </a:t>
            </a:r>
            <a:r>
              <a:rPr lang="en-US" u="sng" dirty="0" smtClean="0">
                <a:solidFill>
                  <a:srgbClr val="C00000"/>
                </a:solidFill>
              </a:rPr>
              <a:t>monosaccharide</a:t>
            </a:r>
            <a:r>
              <a:rPr lang="en-US" dirty="0" smtClean="0">
                <a:solidFill>
                  <a:srgbClr val="0E1068"/>
                </a:solidFill>
              </a:rPr>
              <a:t> (one sugar)</a:t>
            </a:r>
          </a:p>
          <a:p>
            <a:r>
              <a:rPr lang="en-US" dirty="0" smtClean="0">
                <a:solidFill>
                  <a:srgbClr val="0E1068"/>
                </a:solidFill>
              </a:rPr>
              <a:t>Polymer = </a:t>
            </a:r>
            <a:r>
              <a:rPr lang="en-US" u="sng" dirty="0" smtClean="0">
                <a:solidFill>
                  <a:srgbClr val="C00000"/>
                </a:solidFill>
              </a:rPr>
              <a:t>disaccharide</a:t>
            </a:r>
            <a:r>
              <a:rPr lang="en-US" dirty="0" smtClean="0">
                <a:solidFill>
                  <a:srgbClr val="0E1068"/>
                </a:solidFill>
              </a:rPr>
              <a:t> (two sugars) or </a:t>
            </a:r>
            <a:r>
              <a:rPr lang="en-US" u="sng" dirty="0" smtClean="0">
                <a:solidFill>
                  <a:srgbClr val="C00000"/>
                </a:solidFill>
              </a:rPr>
              <a:t>polysaccharide</a:t>
            </a:r>
            <a:r>
              <a:rPr lang="en-US" dirty="0" smtClean="0">
                <a:solidFill>
                  <a:srgbClr val="0E1068"/>
                </a:solidFill>
              </a:rPr>
              <a:t> (many sugars)</a:t>
            </a:r>
            <a:endParaRPr lang="en-US" dirty="0"/>
          </a:p>
        </p:txBody>
      </p:sp>
      <p:grpSp>
        <p:nvGrpSpPr>
          <p:cNvPr id="412692" name="Group 20"/>
          <p:cNvGrpSpPr>
            <a:grpSpLocks/>
          </p:cNvGrpSpPr>
          <p:nvPr/>
        </p:nvGrpSpPr>
        <p:grpSpPr bwMode="auto">
          <a:xfrm>
            <a:off x="1937657" y="5366656"/>
            <a:ext cx="6705600" cy="609600"/>
            <a:chOff x="1056" y="2304"/>
            <a:chExt cx="4224" cy="384"/>
          </a:xfrm>
        </p:grpSpPr>
        <p:sp>
          <p:nvSpPr>
            <p:cNvPr id="412674" name="Line 2"/>
            <p:cNvSpPr>
              <a:spLocks noChangeShapeType="1"/>
            </p:cNvSpPr>
            <p:nvPr/>
          </p:nvSpPr>
          <p:spPr bwMode="auto">
            <a:xfrm>
              <a:off x="1632" y="2496"/>
              <a:ext cx="336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78" name="AutoShape 6"/>
            <p:cNvSpPr>
              <a:spLocks noChangeArrowheads="1"/>
            </p:cNvSpPr>
            <p:nvPr/>
          </p:nvSpPr>
          <p:spPr bwMode="auto">
            <a:xfrm>
              <a:off x="158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79" name="AutoShape 7"/>
            <p:cNvSpPr>
              <a:spLocks noChangeArrowheads="1"/>
            </p:cNvSpPr>
            <p:nvPr/>
          </p:nvSpPr>
          <p:spPr bwMode="auto">
            <a:xfrm>
              <a:off x="211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0" name="AutoShape 8"/>
            <p:cNvSpPr>
              <a:spLocks noChangeArrowheads="1"/>
            </p:cNvSpPr>
            <p:nvPr/>
          </p:nvSpPr>
          <p:spPr bwMode="auto">
            <a:xfrm>
              <a:off x="2640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1" name="AutoShape 9"/>
            <p:cNvSpPr>
              <a:spLocks noChangeArrowheads="1"/>
            </p:cNvSpPr>
            <p:nvPr/>
          </p:nvSpPr>
          <p:spPr bwMode="auto">
            <a:xfrm>
              <a:off x="3168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2" name="AutoShape 10"/>
            <p:cNvSpPr>
              <a:spLocks noChangeArrowheads="1"/>
            </p:cNvSpPr>
            <p:nvPr/>
          </p:nvSpPr>
          <p:spPr bwMode="auto">
            <a:xfrm>
              <a:off x="369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3" name="AutoShape 11"/>
            <p:cNvSpPr>
              <a:spLocks noChangeArrowheads="1"/>
            </p:cNvSpPr>
            <p:nvPr/>
          </p:nvSpPr>
          <p:spPr bwMode="auto">
            <a:xfrm>
              <a:off x="422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4" name="AutoShape 12"/>
            <p:cNvSpPr>
              <a:spLocks noChangeArrowheads="1"/>
            </p:cNvSpPr>
            <p:nvPr/>
          </p:nvSpPr>
          <p:spPr bwMode="auto">
            <a:xfrm>
              <a:off x="475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12685" name="AutoShape 13"/>
            <p:cNvSpPr>
              <a:spLocks noChangeArrowheads="1"/>
            </p:cNvSpPr>
            <p:nvPr/>
          </p:nvSpPr>
          <p:spPr bwMode="auto">
            <a:xfrm>
              <a:off x="105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1628" y="4299856"/>
            <a:ext cx="1676400" cy="609600"/>
            <a:chOff x="511628" y="3918857"/>
            <a:chExt cx="1676400" cy="609600"/>
          </a:xfrm>
        </p:grpSpPr>
        <p:sp>
          <p:nvSpPr>
            <p:cNvPr id="19" name="AutoShape 6"/>
            <p:cNvSpPr>
              <a:spLocks noChangeArrowheads="1"/>
            </p:cNvSpPr>
            <p:nvPr/>
          </p:nvSpPr>
          <p:spPr bwMode="auto">
            <a:xfrm>
              <a:off x="1349828" y="3918857"/>
              <a:ext cx="838200" cy="609600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 dirty="0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20" name="AutoShape 13"/>
            <p:cNvSpPr>
              <a:spLocks noChangeArrowheads="1"/>
            </p:cNvSpPr>
            <p:nvPr/>
          </p:nvSpPr>
          <p:spPr bwMode="auto">
            <a:xfrm>
              <a:off x="511628" y="3918857"/>
              <a:ext cx="838200" cy="609600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56757" y="4373823"/>
            <a:ext cx="2389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disaccharide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0457" y="6082879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polysaccharide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3369129" y="3418117"/>
            <a:ext cx="838200" cy="609600"/>
          </a:xfrm>
          <a:prstGeom prst="hexagon">
            <a:avLst>
              <a:gd name="adj" fmla="val 34375"/>
              <a:gd name="vf" fmla="val 115470"/>
            </a:avLst>
          </a:prstGeom>
          <a:solidFill>
            <a:srgbClr val="FFCC1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 b="1" dirty="0">
                <a:solidFill>
                  <a:schemeClr val="tx2"/>
                </a:solidFill>
              </a:rPr>
              <a:t>sugar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24349" y="3492084"/>
            <a:ext cx="306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monosaccharide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7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Sugar examples</a:t>
            </a:r>
            <a:endParaRPr lang="en-US" dirty="0"/>
          </a:p>
        </p:txBody>
      </p:sp>
      <p:sp>
        <p:nvSpPr>
          <p:cNvPr id="377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Names for sugars usually end </a:t>
            </a:r>
            <a:r>
              <a:rPr lang="en-US" dirty="0" smtClean="0"/>
              <a:t>in </a:t>
            </a:r>
            <a:r>
              <a:rPr lang="en-US" u="sng" dirty="0">
                <a:solidFill>
                  <a:srgbClr val="CC0000"/>
                </a:solidFill>
              </a:rPr>
              <a:t>-</a:t>
            </a:r>
            <a:r>
              <a:rPr lang="en-US" i="1" u="sng" dirty="0" err="1" smtClean="0">
                <a:solidFill>
                  <a:srgbClr val="CC0000"/>
                </a:solidFill>
              </a:rPr>
              <a:t>ose</a:t>
            </a:r>
            <a:endParaRPr lang="en-US" i="1" dirty="0">
              <a:solidFill>
                <a:schemeClr val="tx2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glucose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fructose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sucrose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maltose</a:t>
            </a:r>
            <a:endParaRPr lang="en-US" dirty="0"/>
          </a:p>
        </p:txBody>
      </p:sp>
      <p:grpSp>
        <p:nvGrpSpPr>
          <p:cNvPr id="377889" name="Group 33"/>
          <p:cNvGrpSpPr>
            <a:grpSpLocks/>
          </p:cNvGrpSpPr>
          <p:nvPr/>
        </p:nvGrpSpPr>
        <p:grpSpPr bwMode="auto">
          <a:xfrm>
            <a:off x="3352800" y="1905000"/>
            <a:ext cx="2306638" cy="2835275"/>
            <a:chOff x="2112" y="1200"/>
            <a:chExt cx="1453" cy="1786"/>
          </a:xfrm>
        </p:grpSpPr>
        <p:grpSp>
          <p:nvGrpSpPr>
            <p:cNvPr id="377872" name="Group 16"/>
            <p:cNvGrpSpPr>
              <a:grpSpLocks/>
            </p:cNvGrpSpPr>
            <p:nvPr/>
          </p:nvGrpSpPr>
          <p:grpSpPr bwMode="auto">
            <a:xfrm>
              <a:off x="2112" y="1200"/>
              <a:ext cx="1453" cy="1341"/>
              <a:chOff x="3916" y="262"/>
              <a:chExt cx="1722" cy="1589"/>
            </a:xfrm>
          </p:grpSpPr>
          <p:pic>
            <p:nvPicPr>
              <p:cNvPr id="377873" name="Picture 17" descr="03_23b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000" r="67500" b="30000"/>
              <a:stretch>
                <a:fillRect/>
              </a:stretch>
            </p:blipFill>
            <p:spPr bwMode="auto">
              <a:xfrm>
                <a:off x="3916" y="262"/>
                <a:ext cx="1722" cy="1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7874" name="Rectangle 18"/>
              <p:cNvSpPr>
                <a:spLocks noChangeArrowheads="1"/>
              </p:cNvSpPr>
              <p:nvPr/>
            </p:nvSpPr>
            <p:spPr bwMode="auto">
              <a:xfrm>
                <a:off x="4961" y="1513"/>
                <a:ext cx="22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OH</a:t>
                </a:r>
                <a:endParaRPr lang="en-US" sz="1600" b="1"/>
              </a:p>
            </p:txBody>
          </p:sp>
          <p:sp>
            <p:nvSpPr>
              <p:cNvPr id="377875" name="Rectangle 19"/>
              <p:cNvSpPr>
                <a:spLocks noChangeArrowheads="1"/>
              </p:cNvSpPr>
              <p:nvPr/>
            </p:nvSpPr>
            <p:spPr bwMode="auto">
              <a:xfrm>
                <a:off x="5266" y="1112"/>
                <a:ext cx="227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OH</a:t>
                </a:r>
                <a:endParaRPr lang="en-US" sz="1600" b="1"/>
              </a:p>
            </p:txBody>
          </p:sp>
          <p:sp>
            <p:nvSpPr>
              <p:cNvPr id="377876" name="Rectangle 20"/>
              <p:cNvSpPr>
                <a:spLocks noChangeArrowheads="1"/>
              </p:cNvSpPr>
              <p:nvPr/>
            </p:nvSpPr>
            <p:spPr bwMode="auto">
              <a:xfrm>
                <a:off x="4413" y="1496"/>
                <a:ext cx="10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  <a:endParaRPr lang="en-US" sz="1600" b="1"/>
              </a:p>
            </p:txBody>
          </p:sp>
          <p:sp>
            <p:nvSpPr>
              <p:cNvPr id="377877" name="Rectangle 21"/>
              <p:cNvSpPr>
                <a:spLocks noChangeArrowheads="1"/>
              </p:cNvSpPr>
              <p:nvPr/>
            </p:nvSpPr>
            <p:spPr bwMode="auto">
              <a:xfrm>
                <a:off x="4119" y="665"/>
                <a:ext cx="10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  <a:endParaRPr lang="en-US" sz="1600" b="1"/>
              </a:p>
            </p:txBody>
          </p:sp>
          <p:sp>
            <p:nvSpPr>
              <p:cNvPr id="377878" name="Rectangle 22"/>
              <p:cNvSpPr>
                <a:spLocks noChangeArrowheads="1"/>
              </p:cNvSpPr>
              <p:nvPr/>
            </p:nvSpPr>
            <p:spPr bwMode="auto">
              <a:xfrm>
                <a:off x="3993" y="1151"/>
                <a:ext cx="228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HO</a:t>
                </a:r>
                <a:endParaRPr lang="en-US" sz="1600" b="1"/>
              </a:p>
            </p:txBody>
          </p:sp>
          <p:sp>
            <p:nvSpPr>
              <p:cNvPr id="377879" name="Rectangle 23"/>
              <p:cNvSpPr>
                <a:spLocks noChangeArrowheads="1"/>
              </p:cNvSpPr>
              <p:nvPr/>
            </p:nvSpPr>
            <p:spPr bwMode="auto">
              <a:xfrm>
                <a:off x="4491" y="279"/>
                <a:ext cx="50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CH</a:t>
                </a:r>
                <a:r>
                  <a:rPr lang="en-US" sz="1600" b="1" baseline="-25000">
                    <a:solidFill>
                      <a:srgbClr val="000000"/>
                    </a:solidFill>
                  </a:rPr>
                  <a:t>2</a:t>
                </a:r>
                <a:r>
                  <a:rPr lang="en-US" sz="1600" b="1">
                    <a:solidFill>
                      <a:srgbClr val="000000"/>
                    </a:solidFill>
                  </a:rPr>
                  <a:t>OH</a:t>
                </a:r>
                <a:endParaRPr lang="en-US" sz="1600" b="1"/>
              </a:p>
            </p:txBody>
          </p:sp>
          <p:sp>
            <p:nvSpPr>
              <p:cNvPr id="377880" name="Rectangle 24"/>
              <p:cNvSpPr>
                <a:spLocks noChangeArrowheads="1"/>
              </p:cNvSpPr>
              <p:nvPr/>
            </p:nvSpPr>
            <p:spPr bwMode="auto">
              <a:xfrm>
                <a:off x="4417" y="798"/>
                <a:ext cx="10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  <a:endParaRPr lang="en-US" sz="1600" b="1"/>
              </a:p>
            </p:txBody>
          </p:sp>
          <p:sp>
            <p:nvSpPr>
              <p:cNvPr id="377881" name="Rectangle 25"/>
              <p:cNvSpPr>
                <a:spLocks noChangeArrowheads="1"/>
              </p:cNvSpPr>
              <p:nvPr/>
            </p:nvSpPr>
            <p:spPr bwMode="auto">
              <a:xfrm>
                <a:off x="4946" y="1001"/>
                <a:ext cx="10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  <a:endParaRPr lang="en-US" sz="1600" b="1"/>
              </a:p>
            </p:txBody>
          </p:sp>
          <p:sp>
            <p:nvSpPr>
              <p:cNvPr id="377882" name="Rectangle 26"/>
              <p:cNvSpPr>
                <a:spLocks noChangeArrowheads="1"/>
              </p:cNvSpPr>
              <p:nvPr/>
            </p:nvSpPr>
            <p:spPr bwMode="auto">
              <a:xfrm>
                <a:off x="5249" y="713"/>
                <a:ext cx="109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H</a:t>
                </a:r>
                <a:endParaRPr lang="en-US" sz="1600" b="1"/>
              </a:p>
            </p:txBody>
          </p:sp>
          <p:sp>
            <p:nvSpPr>
              <p:cNvPr id="377883" name="Rectangle 27"/>
              <p:cNvSpPr>
                <a:spLocks noChangeArrowheads="1"/>
              </p:cNvSpPr>
              <p:nvPr/>
            </p:nvSpPr>
            <p:spPr bwMode="auto">
              <a:xfrm>
                <a:off x="4427" y="995"/>
                <a:ext cx="227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OH</a:t>
                </a:r>
                <a:endParaRPr lang="en-US" sz="1600" b="1"/>
              </a:p>
            </p:txBody>
          </p:sp>
          <p:sp>
            <p:nvSpPr>
              <p:cNvPr id="377884" name="Rectangle 28"/>
              <p:cNvSpPr>
                <a:spLocks noChangeArrowheads="1"/>
              </p:cNvSpPr>
              <p:nvPr/>
            </p:nvSpPr>
            <p:spPr bwMode="auto">
              <a:xfrm>
                <a:off x="4945" y="616"/>
                <a:ext cx="118" cy="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en-US" sz="1600" b="1">
                    <a:solidFill>
                      <a:srgbClr val="000000"/>
                    </a:solidFill>
                  </a:rPr>
                  <a:t>O</a:t>
                </a:r>
                <a:endParaRPr lang="en-US" sz="1600" b="1"/>
              </a:p>
            </p:txBody>
          </p:sp>
        </p:grpSp>
        <p:sp>
          <p:nvSpPr>
            <p:cNvPr id="377862" name="Rectangle 6"/>
            <p:cNvSpPr>
              <a:spLocks noChangeArrowheads="1"/>
            </p:cNvSpPr>
            <p:nvPr/>
          </p:nvSpPr>
          <p:spPr bwMode="auto">
            <a:xfrm>
              <a:off x="2327" y="2342"/>
              <a:ext cx="10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glucose</a:t>
              </a:r>
            </a:p>
          </p:txBody>
        </p:sp>
        <p:sp>
          <p:nvSpPr>
            <p:cNvPr id="377863" name="Rectangle 7"/>
            <p:cNvSpPr>
              <a:spLocks noChangeArrowheads="1"/>
            </p:cNvSpPr>
            <p:nvPr/>
          </p:nvSpPr>
          <p:spPr bwMode="auto">
            <a:xfrm>
              <a:off x="2336" y="2640"/>
              <a:ext cx="1005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tx2"/>
                  </a:solidFill>
                </a:rPr>
                <a:t>C</a:t>
              </a:r>
              <a:r>
                <a:rPr lang="en-US" sz="3000" b="1" baseline="-25000">
                  <a:solidFill>
                    <a:schemeClr val="tx2"/>
                  </a:solidFill>
                </a:rPr>
                <a:t>6</a:t>
              </a:r>
              <a:r>
                <a:rPr lang="en-US" sz="3000" b="1">
                  <a:solidFill>
                    <a:schemeClr val="tx2"/>
                  </a:solidFill>
                </a:rPr>
                <a:t>H</a:t>
              </a:r>
              <a:r>
                <a:rPr lang="en-US" sz="3000" b="1" baseline="-25000">
                  <a:solidFill>
                    <a:schemeClr val="tx2"/>
                  </a:solidFill>
                </a:rPr>
                <a:t>12</a:t>
              </a:r>
              <a:r>
                <a:rPr lang="en-US" sz="3000" b="1">
                  <a:solidFill>
                    <a:schemeClr val="tx2"/>
                  </a:solidFill>
                </a:rPr>
                <a:t>O</a:t>
              </a:r>
              <a:r>
                <a:rPr lang="en-US" sz="3000" b="1" baseline="-25000">
                  <a:solidFill>
                    <a:schemeClr val="tx2"/>
                  </a:solidFill>
                </a:rPr>
                <a:t>6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377864" name="Group 8"/>
          <p:cNvGrpSpPr>
            <a:grpSpLocks/>
          </p:cNvGrpSpPr>
          <p:nvPr/>
        </p:nvGrpSpPr>
        <p:grpSpPr bwMode="auto">
          <a:xfrm>
            <a:off x="2895600" y="5043488"/>
            <a:ext cx="3160713" cy="1631950"/>
            <a:chOff x="2496" y="1756"/>
            <a:chExt cx="1991" cy="1028"/>
          </a:xfrm>
        </p:grpSpPr>
        <p:pic>
          <p:nvPicPr>
            <p:cNvPr id="37786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95" t="57013" b="4887"/>
            <a:stretch>
              <a:fillRect/>
            </a:stretch>
          </p:blipFill>
          <p:spPr bwMode="auto">
            <a:xfrm>
              <a:off x="2544" y="1756"/>
              <a:ext cx="1943" cy="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7866" name="Rectangle 10"/>
            <p:cNvSpPr>
              <a:spLocks noChangeArrowheads="1"/>
            </p:cNvSpPr>
            <p:nvPr/>
          </p:nvSpPr>
          <p:spPr bwMode="auto">
            <a:xfrm>
              <a:off x="2997" y="2476"/>
              <a:ext cx="914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600" b="1">
                  <a:solidFill>
                    <a:srgbClr val="0F116A"/>
                  </a:solidFill>
                </a:rPr>
                <a:t>sucrose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  <p:sp>
          <p:nvSpPr>
            <p:cNvPr id="377867" name="Rectangle 11"/>
            <p:cNvSpPr>
              <a:spLocks noChangeArrowheads="1"/>
            </p:cNvSpPr>
            <p:nvPr/>
          </p:nvSpPr>
          <p:spPr bwMode="auto">
            <a:xfrm>
              <a:off x="2496" y="2112"/>
              <a:ext cx="96" cy="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7786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/>
          <a:stretch>
            <a:fillRect/>
          </a:stretch>
        </p:blipFill>
        <p:spPr bwMode="auto">
          <a:xfrm>
            <a:off x="914400" y="4419600"/>
            <a:ext cx="1920875" cy="22526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7888" name="Group 32"/>
          <p:cNvGrpSpPr>
            <a:grpSpLocks/>
          </p:cNvGrpSpPr>
          <p:nvPr/>
        </p:nvGrpSpPr>
        <p:grpSpPr bwMode="auto">
          <a:xfrm>
            <a:off x="6019800" y="2286000"/>
            <a:ext cx="1828800" cy="2378075"/>
            <a:chOff x="3792" y="1440"/>
            <a:chExt cx="1152" cy="1498"/>
          </a:xfrm>
        </p:grpSpPr>
        <p:pic>
          <p:nvPicPr>
            <p:cNvPr id="377870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1440"/>
              <a:ext cx="1152" cy="115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7871" name="Rectangle 15"/>
            <p:cNvSpPr>
              <a:spLocks noChangeArrowheads="1"/>
            </p:cNvSpPr>
            <p:nvPr/>
          </p:nvSpPr>
          <p:spPr bwMode="auto">
            <a:xfrm>
              <a:off x="3823" y="2592"/>
              <a:ext cx="106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 dirty="0">
                  <a:solidFill>
                    <a:srgbClr val="0F116A"/>
                  </a:solidFill>
                </a:rPr>
                <a:t>fructose</a:t>
              </a:r>
            </a:p>
          </p:txBody>
        </p:sp>
      </p:grpSp>
      <p:grpSp>
        <p:nvGrpSpPr>
          <p:cNvPr id="377887" name="Group 31"/>
          <p:cNvGrpSpPr>
            <a:grpSpLocks/>
          </p:cNvGrpSpPr>
          <p:nvPr/>
        </p:nvGrpSpPr>
        <p:grpSpPr bwMode="auto">
          <a:xfrm>
            <a:off x="6248400" y="3214688"/>
            <a:ext cx="2890838" cy="3541713"/>
            <a:chOff x="3936" y="2025"/>
            <a:chExt cx="1821" cy="2231"/>
          </a:xfrm>
        </p:grpSpPr>
        <p:pic>
          <p:nvPicPr>
            <p:cNvPr id="377868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430"/>
            <a:stretch>
              <a:fillRect/>
            </a:stretch>
          </p:blipFill>
          <p:spPr bwMode="auto">
            <a:xfrm>
              <a:off x="4968" y="2025"/>
              <a:ext cx="789" cy="2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7885" name="Rectangle 29"/>
            <p:cNvSpPr>
              <a:spLocks noChangeArrowheads="1"/>
            </p:cNvSpPr>
            <p:nvPr/>
          </p:nvSpPr>
          <p:spPr bwMode="auto">
            <a:xfrm>
              <a:off x="3936" y="3660"/>
              <a:ext cx="10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 dirty="0">
                  <a:solidFill>
                    <a:srgbClr val="0F116A"/>
                  </a:solidFill>
                </a:rPr>
                <a:t>maltose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08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3143"/>
            <a:ext cx="7772400" cy="762000"/>
          </a:xfrm>
        </p:spPr>
        <p:txBody>
          <a:bodyPr/>
          <a:lstStyle/>
          <a:p>
            <a:r>
              <a:rPr lang="en-US"/>
              <a:t>Building carbohydrates</a:t>
            </a:r>
          </a:p>
        </p:txBody>
      </p:sp>
      <p:sp>
        <p:nvSpPr>
          <p:cNvPr id="390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60714"/>
            <a:ext cx="7772400" cy="1763487"/>
          </a:xfrm>
          <a:noFill/>
          <a:ln/>
        </p:spPr>
        <p:txBody>
          <a:bodyPr/>
          <a:lstStyle/>
          <a:p>
            <a:r>
              <a:rPr lang="en-US" sz="2400" dirty="0" smtClean="0"/>
              <a:t>Form bonds with </a:t>
            </a:r>
            <a:r>
              <a:rPr lang="en-US" sz="2400" u="sng" dirty="0" smtClean="0">
                <a:solidFill>
                  <a:srgbClr val="C00000"/>
                </a:solidFill>
              </a:rPr>
              <a:t>dehydration synthesis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(remove water)</a:t>
            </a:r>
          </a:p>
          <a:p>
            <a:r>
              <a:rPr lang="en-US" sz="2400" dirty="0" smtClean="0"/>
              <a:t>Break bonds = </a:t>
            </a:r>
            <a:r>
              <a:rPr lang="en-US" sz="2400" u="sng" dirty="0" smtClean="0">
                <a:solidFill>
                  <a:srgbClr val="C00000"/>
                </a:solidFill>
              </a:rPr>
              <a:t>hydrolysis</a:t>
            </a:r>
            <a:r>
              <a:rPr lang="en-US" sz="2400" dirty="0" smtClean="0"/>
              <a:t> (water separation)</a:t>
            </a:r>
            <a:endParaRPr lang="en-US" sz="2400" dirty="0"/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2819400" y="4334324"/>
            <a:ext cx="16002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|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>
                <a:solidFill>
                  <a:srgbClr val="CC0000"/>
                </a:solidFill>
              </a:rPr>
              <a:t>fructose</a:t>
            </a:r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990600" y="4354288"/>
            <a:ext cx="14478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|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glucose</a:t>
            </a:r>
          </a:p>
        </p:txBody>
      </p:sp>
      <p:sp>
        <p:nvSpPr>
          <p:cNvPr id="390154" name="Text Box 10"/>
          <p:cNvSpPr txBox="1">
            <a:spLocks noChangeArrowheads="1"/>
          </p:cNvSpPr>
          <p:nvPr/>
        </p:nvSpPr>
        <p:spPr bwMode="auto">
          <a:xfrm>
            <a:off x="5029200" y="4340001"/>
            <a:ext cx="21336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|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sucrose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>
                <a:solidFill>
                  <a:srgbClr val="CC0000"/>
                </a:solidFill>
              </a:rPr>
              <a:t>(table sugar)</a:t>
            </a:r>
          </a:p>
        </p:txBody>
      </p:sp>
      <p:pic>
        <p:nvPicPr>
          <p:cNvPr id="39015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13" b="4887"/>
          <a:stretch>
            <a:fillRect/>
          </a:stretch>
        </p:blipFill>
        <p:spPr bwMode="auto">
          <a:xfrm>
            <a:off x="1066800" y="2721432"/>
            <a:ext cx="689451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54" y="5116288"/>
            <a:ext cx="1524000" cy="1524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16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17999"/>
          <a:stretch>
            <a:fillRect/>
          </a:stretch>
        </p:blipFill>
        <p:spPr bwMode="auto">
          <a:xfrm>
            <a:off x="7158278" y="4674169"/>
            <a:ext cx="1683870" cy="19737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177143" y="3764873"/>
            <a:ext cx="794657" cy="618672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0" y="3786843"/>
            <a:ext cx="1447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CC0000"/>
                </a:solidFill>
              </a:rPr>
              <a:t>Adios water!</a:t>
            </a:r>
            <a:endParaRPr lang="en-US" sz="2000" b="1" dirty="0">
              <a:solidFill>
                <a:srgbClr val="CC0000"/>
              </a:solidFill>
            </a:endParaRPr>
          </a:p>
        </p:txBody>
      </p:sp>
      <p:cxnSp>
        <p:nvCxnSpPr>
          <p:cNvPr id="5" name="Straight Connector 4"/>
          <p:cNvCxnSpPr>
            <a:endCxn id="2" idx="2"/>
          </p:cNvCxnSpPr>
          <p:nvPr/>
        </p:nvCxnSpPr>
        <p:spPr bwMode="auto">
          <a:xfrm flipV="1">
            <a:off x="1274763" y="4074209"/>
            <a:ext cx="902380" cy="66577"/>
          </a:xfrm>
          <a:prstGeom prst="line">
            <a:avLst/>
          </a:prstGeom>
          <a:solidFill>
            <a:srgbClr val="FFEA18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90165" name="Picture 21" descr="http://images.wikia.com/gcse/images/d/d5/Glucos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46" y="5079206"/>
            <a:ext cx="1426720" cy="159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  <p:bldP spid="390149" grpId="0"/>
      <p:bldP spid="390154" grpId="0"/>
      <p:bldP spid="2" grpId="0" animBg="1"/>
      <p:bldP spid="17" grpId="0"/>
    </p:bldLst>
  </p:timing>
</p:sld>
</file>

<file path=ppt/theme/theme1.xml><?xml version="1.0" encoding="utf-8"?>
<a:theme xmlns:a="http://schemas.openxmlformats.org/drawingml/2006/main" name="template2006Regents">
  <a:themeElements>
    <a:clrScheme name="template2006Regents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template2006Rege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EA18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2006Regents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6Regents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6Regents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6Regents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2006Regents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6Regents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6Regents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2006Regents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623</Words>
  <Application>Microsoft Office PowerPoint</Application>
  <PresentationFormat>On-screen Show (4:3)</PresentationFormat>
  <Paragraphs>292</Paragraphs>
  <Slides>28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Comic Sans MS</vt:lpstr>
      <vt:lpstr>Geneva</vt:lpstr>
      <vt:lpstr>Symbol</vt:lpstr>
      <vt:lpstr>Times</vt:lpstr>
      <vt:lpstr>Wingdings</vt:lpstr>
      <vt:lpstr>Zapf Dingbats</vt:lpstr>
      <vt:lpstr>template2006Regents</vt:lpstr>
      <vt:lpstr>Document</vt:lpstr>
      <vt:lpstr>The Chemistry of Life</vt:lpstr>
      <vt:lpstr>Elements of Life</vt:lpstr>
      <vt:lpstr>Molecules of Life</vt:lpstr>
      <vt:lpstr>Building large molecules of life</vt:lpstr>
      <vt:lpstr>Carbohydrates</vt:lpstr>
      <vt:lpstr>Carbohydrate functions</vt:lpstr>
      <vt:lpstr>Making a carbohydrate</vt:lpstr>
      <vt:lpstr>Sugar examples</vt:lpstr>
      <vt:lpstr>Building carbohydrates</vt:lpstr>
      <vt:lpstr>BIG carbohydrates</vt:lpstr>
      <vt:lpstr>Lipids</vt:lpstr>
      <vt:lpstr>Lipid function</vt:lpstr>
      <vt:lpstr>Structure of fat</vt:lpstr>
      <vt:lpstr>Lipid examples </vt:lpstr>
      <vt:lpstr>Saturated fats</vt:lpstr>
      <vt:lpstr>Unsaturated fats</vt:lpstr>
      <vt:lpstr>Other lipids in biology</vt:lpstr>
      <vt:lpstr>Other lipids in biology</vt:lpstr>
      <vt:lpstr>Proteins </vt:lpstr>
      <vt:lpstr>Protein function</vt:lpstr>
      <vt:lpstr>Proteins</vt:lpstr>
      <vt:lpstr>Amino acid chains</vt:lpstr>
      <vt:lpstr>Protein examples </vt:lpstr>
      <vt:lpstr>It’s SHAPE that matters!</vt:lpstr>
      <vt:lpstr>Nucleic Acids </vt:lpstr>
      <vt:lpstr>Nucleic acid function</vt:lpstr>
      <vt:lpstr>Nucleic acids</vt:lpstr>
      <vt:lpstr>Nucleotide chains</vt:lpstr>
    </vt:vector>
  </TitlesOfParts>
  <Company>Kim Foglia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Chemistry of Life</dc:title>
  <dc:creator>Shannon</dc:creator>
  <cp:lastModifiedBy>Darci Cordero</cp:lastModifiedBy>
  <cp:revision>37</cp:revision>
  <dcterms:modified xsi:type="dcterms:W3CDTF">2015-10-09T01:59:41Z</dcterms:modified>
</cp:coreProperties>
</file>