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4" r:id="rId2"/>
    <p:sldId id="265" r:id="rId3"/>
    <p:sldId id="266" r:id="rId4"/>
    <p:sldId id="269" r:id="rId5"/>
    <p:sldId id="267" r:id="rId6"/>
    <p:sldId id="268" r:id="rId7"/>
    <p:sldId id="276" r:id="rId8"/>
    <p:sldId id="271" r:id="rId9"/>
    <p:sldId id="277" r:id="rId10"/>
    <p:sldId id="278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1E3BD8-F1EF-41A4-966B-761DF0A9C12A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D01359-60E9-4727-90E4-578AA1AAE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44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D01359-60E9-4727-90E4-578AA1AAEA3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23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D01359-60E9-4727-90E4-578AA1AAEA3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16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D01359-60E9-4727-90E4-578AA1AAEA3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85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D01359-60E9-4727-90E4-578AA1AAEA3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16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D01359-60E9-4727-90E4-578AA1AAEA3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33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D01359-60E9-4727-90E4-578AA1AAEA3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78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D01359-60E9-4727-90E4-578AA1AAEA3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44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D01359-60E9-4727-90E4-578AA1AAEA3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87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D01359-60E9-4727-90E4-578AA1AAEA3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91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D01359-60E9-4727-90E4-578AA1AAEA3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13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D01359-60E9-4727-90E4-578AA1AAEA3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60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D01359-60E9-4727-90E4-578AA1AAEA3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13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47B0050B-83B0-4722-A033-CFE3079C3F0E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4EF60FA-5693-4F39-B6DA-A9BAD1437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2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F52AA-7308-4F0B-8A6E-B0F0706FE4C3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A0417-9069-46B6-9AB8-2B9FBD98F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73D46-0DFC-4B5B-8E49-491BE41FB5F2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E28F1-954C-4BC1-9541-A5198B398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6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72BB-4F67-4E84-B2CD-CFE884EA688E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9C27A-1F70-4A27-AF40-DA13AA48F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9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72BC0-43B9-428F-9A37-8F4621BBB296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BE8A0-A81D-47D0-8D76-E102E6F87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6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F7F28-E6F9-4AEA-BE41-AE9E8D543510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6A934-AF2D-4FFA-96DD-D8E722721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9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7EBEC-670C-43A2-B8F6-EFD0F28CB140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25DD8-ED0A-47A8-91E8-FA3F8F91D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A5E93-8470-4306-8073-808678252C9C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24A51-F907-4602-AE2D-4671C7EDF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6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707C-EB0A-4B43-AC41-86FC49ADCF30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F3CF2-CBD9-4C5D-A5C7-E37C07CFC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2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88075-FEE9-4467-9B94-B700D97D06A9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1177E-E86B-4546-89F2-036A9ACBB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5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3E9A8-4680-4E4E-889E-9BF14E0D7AEA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2F440-73D2-493A-96A0-67F126CC6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4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4B7313-087B-453E-AAF6-D9F9F2BDE753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A6D519-1D3E-4F01-94AF-CE33DB66E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4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alibri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i60tQa8jf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K_cjd6Evc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xpNw6mx3l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7575" y="1560743"/>
            <a:ext cx="3313355" cy="1702160"/>
          </a:xfrm>
        </p:spPr>
        <p:txBody>
          <a:bodyPr/>
          <a:lstStyle/>
          <a:p>
            <a:r>
              <a:rPr lang="en-US" sz="4000" dirty="0" smtClean="0"/>
              <a:t>Photosynthesis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7575" y="3273347"/>
            <a:ext cx="3309803" cy="12606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Food from light and air</a:t>
            </a:r>
            <a:endParaRPr lang="en-US" sz="2400" dirty="0"/>
          </a:p>
        </p:txBody>
      </p:sp>
      <p:pic>
        <p:nvPicPr>
          <p:cNvPr id="4" name="Picture 9" descr="10_02c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99" r="22501" b="24001"/>
          <a:stretch>
            <a:fillRect/>
          </a:stretch>
        </p:blipFill>
        <p:spPr bwMode="auto">
          <a:xfrm>
            <a:off x="141288" y="1263650"/>
            <a:ext cx="3694112" cy="2072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 descr="10_02bab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1" t="3000" r="2250" b="3000"/>
          <a:stretch/>
        </p:blipFill>
        <p:spPr bwMode="auto">
          <a:xfrm>
            <a:off x="1384300" y="3591716"/>
            <a:ext cx="3025775" cy="2263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2" descr="10-01a-Plant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230" y="4145358"/>
            <a:ext cx="3854841" cy="256778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08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806" y="760413"/>
            <a:ext cx="7024687" cy="1143000"/>
          </a:xfrm>
        </p:spPr>
        <p:txBody>
          <a:bodyPr/>
          <a:lstStyle/>
          <a:p>
            <a:r>
              <a:rPr lang="en-US" dirty="0" smtClean="0"/>
              <a:t>Overall photosynthesis reaction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15900" y="2048669"/>
            <a:ext cx="1549400" cy="1417638"/>
            <a:chOff x="609600" y="3191669"/>
            <a:chExt cx="1549400" cy="1417638"/>
          </a:xfrm>
        </p:grpSpPr>
        <p:pic>
          <p:nvPicPr>
            <p:cNvPr id="4" name="Picture 15" descr="drop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92" r="21492"/>
            <a:stretch>
              <a:fillRect/>
            </a:stretch>
          </p:blipFill>
          <p:spPr bwMode="auto">
            <a:xfrm>
              <a:off x="977106" y="3191669"/>
              <a:ext cx="814387" cy="14176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09600" y="3403600"/>
              <a:ext cx="15494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Water (H</a:t>
              </a:r>
              <a:r>
                <a:rPr lang="en-US" sz="2800" baseline="-25000" dirty="0" smtClean="0"/>
                <a:t>2</a:t>
              </a:r>
              <a:r>
                <a:rPr lang="en-US" sz="2800" dirty="0" smtClean="0"/>
                <a:t>O)</a:t>
              </a:r>
              <a:endParaRPr lang="en-US" sz="28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94656" y="2174874"/>
            <a:ext cx="1823244" cy="1130300"/>
            <a:chOff x="2235200" y="3335338"/>
            <a:chExt cx="1823244" cy="1130300"/>
          </a:xfrm>
        </p:grpSpPr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>
              <a:off x="2235200" y="3335338"/>
              <a:ext cx="1823244" cy="1130300"/>
            </a:xfrm>
            <a:prstGeom prst="star16">
              <a:avLst>
                <a:gd name="adj" fmla="val 37500"/>
              </a:avLst>
            </a:prstGeom>
            <a:solidFill>
              <a:srgbClr val="FFEA1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62200" y="3403600"/>
              <a:ext cx="15494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Light energy</a:t>
              </a:r>
              <a:endParaRPr lang="en-US" sz="28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58093" y="2425590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+</a:t>
            </a:r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245100" y="2759076"/>
            <a:ext cx="914400" cy="0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02000" y="2425590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+</a:t>
            </a:r>
            <a:endParaRPr lang="en-US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6045200" y="2377282"/>
            <a:ext cx="1549400" cy="763588"/>
            <a:chOff x="6045200" y="4801411"/>
            <a:chExt cx="1549400" cy="763588"/>
          </a:xfrm>
        </p:grpSpPr>
        <p:sp>
          <p:nvSpPr>
            <p:cNvPr id="13" name="AutoShape 7"/>
            <p:cNvSpPr>
              <a:spLocks noChangeArrowheads="1"/>
            </p:cNvSpPr>
            <p:nvPr/>
          </p:nvSpPr>
          <p:spPr bwMode="auto">
            <a:xfrm>
              <a:off x="6378575" y="4801411"/>
              <a:ext cx="882650" cy="763588"/>
            </a:xfrm>
            <a:prstGeom prst="hexagon">
              <a:avLst>
                <a:gd name="adj" fmla="val 28898"/>
                <a:gd name="vf" fmla="val 115470"/>
              </a:avLst>
            </a:prstGeom>
            <a:solidFill>
              <a:srgbClr val="FFEA18"/>
            </a:solidFill>
            <a:ln w="9525">
              <a:solidFill>
                <a:srgbClr val="FFA50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45200" y="4921595"/>
              <a:ext cx="1549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Glucose</a:t>
              </a:r>
              <a:endParaRPr lang="en-US" sz="28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277100" y="2425590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+</a:t>
            </a:r>
            <a:endParaRPr lang="en-US" sz="3600" dirty="0"/>
          </a:p>
        </p:txBody>
      </p:sp>
      <p:sp>
        <p:nvSpPr>
          <p:cNvPr id="3" name="Cloud 2"/>
          <p:cNvSpPr/>
          <p:nvPr/>
        </p:nvSpPr>
        <p:spPr>
          <a:xfrm>
            <a:off x="3784600" y="2313782"/>
            <a:ext cx="1308100" cy="896142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CO</a:t>
            </a:r>
            <a:r>
              <a:rPr lang="en-US" sz="3200" baseline="-25000" dirty="0" smtClean="0">
                <a:solidFill>
                  <a:schemeClr val="tx1"/>
                </a:solidFill>
              </a:rPr>
              <a:t>2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7721600" y="2318565"/>
            <a:ext cx="1092200" cy="896142"/>
          </a:xfrm>
          <a:prstGeom prst="clou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O</a:t>
            </a:r>
            <a:r>
              <a:rPr lang="en-US" sz="3200" baseline="-25000" dirty="0" smtClean="0">
                <a:solidFill>
                  <a:schemeClr val="tx1"/>
                </a:solidFill>
              </a:rPr>
              <a:t>2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4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  <p:bldP spid="3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828" y="735013"/>
            <a:ext cx="7024687" cy="1143000"/>
          </a:xfrm>
        </p:spPr>
        <p:txBody>
          <a:bodyPr/>
          <a:lstStyle/>
          <a:p>
            <a:r>
              <a:rPr lang="en-US" dirty="0" smtClean="0"/>
              <a:t>Where do the reactants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129" y="1922185"/>
            <a:ext cx="3516312" cy="3508375"/>
          </a:xfrm>
        </p:spPr>
        <p:txBody>
          <a:bodyPr/>
          <a:lstStyle/>
          <a:p>
            <a:r>
              <a:rPr lang="en-US" dirty="0" smtClean="0"/>
              <a:t>Exposure to </a:t>
            </a:r>
            <a:r>
              <a:rPr lang="en-US" b="1" dirty="0" smtClean="0"/>
              <a:t>sunlight</a:t>
            </a:r>
          </a:p>
          <a:p>
            <a:r>
              <a:rPr lang="en-US" b="1" dirty="0" smtClean="0"/>
              <a:t>Water</a:t>
            </a:r>
            <a:r>
              <a:rPr lang="en-US" dirty="0" smtClean="0"/>
              <a:t> taken up by roots</a:t>
            </a:r>
          </a:p>
          <a:p>
            <a:r>
              <a:rPr lang="en-US" b="1" dirty="0" smtClean="0"/>
              <a:t>Carbon dioxide </a:t>
            </a:r>
            <a:r>
              <a:rPr lang="en-US" dirty="0" smtClean="0"/>
              <a:t>enters through leaf </a:t>
            </a:r>
            <a:r>
              <a:rPr lang="en-US" b="1" dirty="0" smtClean="0"/>
              <a:t>stomata</a:t>
            </a:r>
          </a:p>
          <a:p>
            <a:pPr lvl="1"/>
            <a:r>
              <a:rPr lang="en-US" dirty="0" smtClean="0"/>
              <a:t>Small holes on bottom of leaf</a:t>
            </a:r>
          </a:p>
          <a:p>
            <a:pPr lvl="1"/>
            <a:r>
              <a:rPr lang="en-US" dirty="0" smtClean="0"/>
              <a:t>Can open and close according to weather</a:t>
            </a:r>
          </a:p>
          <a:p>
            <a:pPr lvl="1"/>
            <a:r>
              <a:rPr lang="en-US" b="1" dirty="0" smtClean="0"/>
              <a:t>Oxygen</a:t>
            </a:r>
            <a:r>
              <a:rPr lang="en-US" dirty="0" smtClean="0"/>
              <a:t> and </a:t>
            </a:r>
            <a:r>
              <a:rPr lang="en-US" b="1" dirty="0" smtClean="0"/>
              <a:t>water</a:t>
            </a:r>
            <a:r>
              <a:rPr lang="en-US" dirty="0" smtClean="0"/>
              <a:t> also leave through stomata</a:t>
            </a:r>
            <a:endParaRPr lang="en-US" b="1" dirty="0"/>
          </a:p>
        </p:txBody>
      </p:sp>
      <p:pic>
        <p:nvPicPr>
          <p:cNvPr id="4" name="Picture 5" descr="irrigation-photosynthes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0300" y="1917700"/>
            <a:ext cx="3289300" cy="37156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 descr="stoma_diagra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82990" y="1383653"/>
            <a:ext cx="3646610" cy="3652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146" name="Picture 2" descr="http://www.mrulrichslandofbiology.com/images/Stomata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6" t="4094" r="2506" b="4094"/>
          <a:stretch/>
        </p:blipFill>
        <p:spPr bwMode="auto">
          <a:xfrm>
            <a:off x="6406295" y="3785141"/>
            <a:ext cx="2458305" cy="253945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11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168" y="2648469"/>
            <a:ext cx="7024687" cy="1143000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Photosynthesis rap :)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7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hoto-dict.faqs.org/photofiles/list/3414/4541lilac_leaf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5" t="10626" r="21506" b="14336"/>
          <a:stretch/>
        </p:blipFill>
        <p:spPr bwMode="auto">
          <a:xfrm>
            <a:off x="5930900" y="2222499"/>
            <a:ext cx="2095500" cy="2658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organisms use photosynthesis?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2324100"/>
            <a:ext cx="5370511" cy="3508375"/>
          </a:xfrm>
        </p:spPr>
        <p:txBody>
          <a:bodyPr/>
          <a:lstStyle/>
          <a:p>
            <a:r>
              <a:rPr lang="en-US" sz="3200" b="1" dirty="0" smtClean="0"/>
              <a:t>Autotrophs</a:t>
            </a:r>
            <a:r>
              <a:rPr lang="en-US" sz="3200" dirty="0" smtClean="0"/>
              <a:t> (“self-nutrition”) produce their own food (sugars) from small molecules</a:t>
            </a:r>
          </a:p>
          <a:p>
            <a:pPr lvl="1"/>
            <a:r>
              <a:rPr lang="en-US" sz="2800" dirty="0" smtClean="0"/>
              <a:t>Plants</a:t>
            </a:r>
          </a:p>
          <a:p>
            <a:pPr lvl="1"/>
            <a:r>
              <a:rPr lang="en-US" sz="2800" dirty="0" smtClean="0"/>
              <a:t>Algae</a:t>
            </a:r>
          </a:p>
          <a:p>
            <a:pPr lvl="1"/>
            <a:r>
              <a:rPr lang="en-US" sz="2800" dirty="0" smtClean="0"/>
              <a:t>Photosynthetic bacteria</a:t>
            </a:r>
            <a:endParaRPr lang="en-US" sz="2800" dirty="0"/>
          </a:p>
        </p:txBody>
      </p:sp>
      <p:sp>
        <p:nvSpPr>
          <p:cNvPr id="4" name="Right Brace 3"/>
          <p:cNvSpPr/>
          <p:nvPr/>
        </p:nvSpPr>
        <p:spPr>
          <a:xfrm>
            <a:off x="2768600" y="4512965"/>
            <a:ext cx="406400" cy="7366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89300" y="4650433"/>
            <a:ext cx="25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Have chloroplasts</a:t>
            </a:r>
            <a:endParaRPr lang="en-US" sz="2400" dirty="0"/>
          </a:p>
        </p:txBody>
      </p:sp>
      <p:sp>
        <p:nvSpPr>
          <p:cNvPr id="14" name="Right Brace 13"/>
          <p:cNvSpPr/>
          <p:nvPr/>
        </p:nvSpPr>
        <p:spPr>
          <a:xfrm>
            <a:off x="5181600" y="5389265"/>
            <a:ext cx="406400" cy="4953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15000" y="5406083"/>
            <a:ext cx="25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chloroplasts</a:t>
            </a:r>
            <a:endParaRPr lang="en-US" sz="2400" dirty="0"/>
          </a:p>
        </p:txBody>
      </p:sp>
      <p:pic>
        <p:nvPicPr>
          <p:cNvPr id="1028" name="Picture 4" descr="http://3.bp.blogspot.com/-47f9nde8h2k/Teet5U7EbqI/AAAAAAAAAEI/Hzg8-atKSvs/s1600/alga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4" y="2215286"/>
            <a:ext cx="2443298" cy="303427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obsessedwithreality.files.wordpress.com/2008/11/c810x2cyanobacteria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6" t="676" r="3185" b="18666"/>
          <a:stretch/>
        </p:blipFill>
        <p:spPr bwMode="auto">
          <a:xfrm>
            <a:off x="5930900" y="2929845"/>
            <a:ext cx="2878272" cy="231971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168400" y="4318000"/>
            <a:ext cx="4546600" cy="1071265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2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4" grpId="0" animBg="1"/>
      <p:bldP spid="15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2216150"/>
            <a:ext cx="3429000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photosynthesis take place?</a:t>
            </a:r>
            <a:endParaRPr lang="en-US" dirty="0"/>
          </a:p>
        </p:txBody>
      </p:sp>
      <p:pic>
        <p:nvPicPr>
          <p:cNvPr id="4" name="Picture 7" descr="chloroplastsfig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2717800"/>
            <a:ext cx="4953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2997200" y="3492500"/>
            <a:ext cx="965200" cy="800100"/>
          </a:xfrm>
          <a:prstGeom prst="roundRect">
            <a:avLst/>
          </a:prstGeom>
          <a:noFill/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3962400" y="3892550"/>
            <a:ext cx="1041400" cy="209550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871012" y="4518212"/>
            <a:ext cx="790388" cy="340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22141" y="6096000"/>
            <a:ext cx="790388" cy="170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79800" y="4903320"/>
            <a:ext cx="790388" cy="340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71012" y="4584700"/>
            <a:ext cx="1147482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Thylakoid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23530" y="5826312"/>
            <a:ext cx="1147482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Granum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22706" y="4895388"/>
            <a:ext cx="1147482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Stroma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128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388" y="747713"/>
            <a:ext cx="7024687" cy="1143000"/>
          </a:xfrm>
        </p:spPr>
        <p:txBody>
          <a:bodyPr/>
          <a:lstStyle/>
          <a:p>
            <a:r>
              <a:rPr lang="en-US" dirty="0" smtClean="0"/>
              <a:t>Pigments in the chloroplast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9" y="2044700"/>
            <a:ext cx="3160711" cy="3508375"/>
          </a:xfrm>
        </p:spPr>
        <p:txBody>
          <a:bodyPr/>
          <a:lstStyle/>
          <a:p>
            <a:r>
              <a:rPr lang="en-US" dirty="0" smtClean="0"/>
              <a:t>Chlorophyll a</a:t>
            </a:r>
          </a:p>
          <a:p>
            <a:pPr lvl="1"/>
            <a:r>
              <a:rPr lang="en-US" sz="2000" dirty="0" smtClean="0"/>
              <a:t>Absorbs </a:t>
            </a:r>
            <a:r>
              <a:rPr lang="en-US" sz="2000" b="1" dirty="0" smtClean="0"/>
              <a:t>violet</a:t>
            </a:r>
            <a:r>
              <a:rPr lang="en-US" sz="2000" dirty="0" smtClean="0"/>
              <a:t> and </a:t>
            </a:r>
            <a:r>
              <a:rPr lang="en-US" sz="2000" b="1" dirty="0" smtClean="0"/>
              <a:t>red</a:t>
            </a:r>
            <a:r>
              <a:rPr lang="en-US" sz="2000" dirty="0" smtClean="0"/>
              <a:t> light</a:t>
            </a:r>
          </a:p>
          <a:p>
            <a:r>
              <a:rPr lang="en-US" dirty="0" smtClean="0"/>
              <a:t>Chlorophyll b</a:t>
            </a:r>
          </a:p>
          <a:p>
            <a:pPr lvl="1"/>
            <a:r>
              <a:rPr lang="en-US" sz="2000" dirty="0" smtClean="0"/>
              <a:t>Absorbs </a:t>
            </a:r>
            <a:r>
              <a:rPr lang="en-US" sz="2000" b="1" dirty="0" smtClean="0"/>
              <a:t>blue</a:t>
            </a:r>
            <a:r>
              <a:rPr lang="en-US" sz="2000" dirty="0" smtClean="0"/>
              <a:t> and </a:t>
            </a:r>
            <a:r>
              <a:rPr lang="en-US" sz="2000" b="1" dirty="0" smtClean="0"/>
              <a:t>orange</a:t>
            </a:r>
            <a:r>
              <a:rPr lang="en-US" sz="2000" dirty="0" smtClean="0"/>
              <a:t> light</a:t>
            </a:r>
          </a:p>
          <a:p>
            <a:r>
              <a:rPr lang="en-US" dirty="0" smtClean="0"/>
              <a:t>Carotenoids</a:t>
            </a:r>
          </a:p>
          <a:p>
            <a:pPr lvl="1"/>
            <a:r>
              <a:rPr lang="en-US" sz="2000" dirty="0" smtClean="0"/>
              <a:t>Absorb </a:t>
            </a:r>
            <a:r>
              <a:rPr lang="en-US" sz="2000" b="1" dirty="0" smtClean="0"/>
              <a:t>blue</a:t>
            </a:r>
            <a:r>
              <a:rPr lang="en-US" sz="2000" dirty="0" smtClean="0"/>
              <a:t> light</a:t>
            </a:r>
            <a:endParaRPr lang="en-US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000"/>
          <a:stretch>
            <a:fillRect/>
          </a:stretch>
        </p:blipFill>
        <p:spPr bwMode="auto">
          <a:xfrm>
            <a:off x="3924300" y="2273300"/>
            <a:ext cx="4724400" cy="28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4850" y="5445730"/>
            <a:ext cx="7734300" cy="52322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color is not absorbed? What color do we see?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688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wo stages of photosynthes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8300" y="997403"/>
            <a:ext cx="4381500" cy="542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888" y="468313"/>
            <a:ext cx="7024687" cy="1143000"/>
          </a:xfrm>
        </p:spPr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1816100"/>
            <a:ext cx="3579812" cy="3508375"/>
          </a:xfrm>
        </p:spPr>
        <p:txBody>
          <a:bodyPr/>
          <a:lstStyle/>
          <a:p>
            <a:r>
              <a:rPr lang="en-US" sz="3200" dirty="0" smtClean="0"/>
              <a:t>There are </a:t>
            </a:r>
            <a:r>
              <a:rPr lang="en-US" sz="3200" b="1" dirty="0" smtClean="0"/>
              <a:t>two stages</a:t>
            </a:r>
            <a:r>
              <a:rPr lang="en-US" sz="3200" dirty="0" smtClean="0"/>
              <a:t>:</a:t>
            </a:r>
          </a:p>
          <a:p>
            <a:pPr lvl="1"/>
            <a:r>
              <a:rPr lang="en-US" sz="2800" dirty="0" smtClean="0"/>
              <a:t>The light-dependent (“light”) reactions</a:t>
            </a:r>
          </a:p>
          <a:p>
            <a:pPr lvl="1"/>
            <a:r>
              <a:rPr lang="en-US" sz="2800" dirty="0" smtClean="0"/>
              <a:t>The light-independent reactions or </a:t>
            </a:r>
            <a:r>
              <a:rPr lang="en-US" sz="2800" b="1" dirty="0" smtClean="0"/>
              <a:t>Calvin Cycle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3926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388" y="176208"/>
            <a:ext cx="7024687" cy="1143000"/>
          </a:xfrm>
        </p:spPr>
        <p:txBody>
          <a:bodyPr/>
          <a:lstStyle/>
          <a:p>
            <a:r>
              <a:rPr lang="en-US" dirty="0" smtClean="0"/>
              <a:t>The light-dependent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8" y="1384295"/>
            <a:ext cx="7827588" cy="3508375"/>
          </a:xfrm>
        </p:spPr>
        <p:txBody>
          <a:bodyPr/>
          <a:lstStyle/>
          <a:p>
            <a:r>
              <a:rPr lang="en-US" sz="2600" dirty="0" smtClean="0">
                <a:hlinkClick r:id="rId3"/>
              </a:rPr>
              <a:t>Light Reaction Animation</a:t>
            </a:r>
            <a:endParaRPr lang="en-US" sz="2600" dirty="0" smtClean="0"/>
          </a:p>
          <a:p>
            <a:r>
              <a:rPr lang="en-US" sz="2600" dirty="0" smtClean="0"/>
              <a:t>Reactions take place in the </a:t>
            </a:r>
            <a:r>
              <a:rPr lang="en-US" sz="2600" b="1" dirty="0" smtClean="0"/>
              <a:t>thylakoid membrane</a:t>
            </a:r>
          </a:p>
          <a:p>
            <a:r>
              <a:rPr lang="en-US" sz="2600" dirty="0" smtClean="0"/>
              <a:t>Water is split into </a:t>
            </a:r>
            <a:r>
              <a:rPr lang="en-US" sz="2600" b="1" dirty="0" smtClean="0"/>
              <a:t>oxygen</a:t>
            </a:r>
            <a:r>
              <a:rPr lang="en-US" sz="2600" dirty="0" smtClean="0"/>
              <a:t> (waste product) and </a:t>
            </a:r>
            <a:r>
              <a:rPr lang="en-US" sz="2600" b="1" dirty="0" smtClean="0"/>
              <a:t>hydrogen ions</a:t>
            </a:r>
          </a:p>
          <a:p>
            <a:r>
              <a:rPr lang="en-US" sz="2600" b="1" dirty="0" smtClean="0"/>
              <a:t>Sunlight </a:t>
            </a:r>
            <a:r>
              <a:rPr lang="en-US" sz="2600" dirty="0" smtClean="0"/>
              <a:t>excites chlorophyll and sends electrons through the </a:t>
            </a:r>
            <a:r>
              <a:rPr lang="en-US" sz="2600" b="1" dirty="0" smtClean="0"/>
              <a:t>electron transport chain (</a:t>
            </a:r>
            <a:r>
              <a:rPr lang="en-US" sz="2600" b="1" dirty="0" err="1" smtClean="0"/>
              <a:t>ETC</a:t>
            </a:r>
            <a:r>
              <a:rPr lang="en-US" sz="2600" b="1" dirty="0" smtClean="0"/>
              <a:t>)</a:t>
            </a:r>
          </a:p>
          <a:p>
            <a:r>
              <a:rPr lang="en-US" sz="2600" dirty="0" smtClean="0"/>
              <a:t>The </a:t>
            </a:r>
            <a:r>
              <a:rPr lang="en-US" sz="2600" dirty="0" err="1" smtClean="0"/>
              <a:t>ETC</a:t>
            </a:r>
            <a:r>
              <a:rPr lang="en-US" sz="2600" dirty="0" smtClean="0"/>
              <a:t> produces </a:t>
            </a:r>
            <a:r>
              <a:rPr lang="en-US" sz="2600" b="1" dirty="0" err="1" smtClean="0"/>
              <a:t>NADPH</a:t>
            </a:r>
            <a:r>
              <a:rPr lang="en-US" sz="2600" b="1" dirty="0" smtClean="0"/>
              <a:t> </a:t>
            </a:r>
            <a:r>
              <a:rPr lang="en-US" sz="2600" dirty="0" smtClean="0"/>
              <a:t>(an electron acceptor) and pumps </a:t>
            </a:r>
            <a:r>
              <a:rPr lang="en-US" sz="2600" b="1" dirty="0" smtClean="0"/>
              <a:t>hydrogen ions </a:t>
            </a:r>
            <a:r>
              <a:rPr lang="en-US" sz="2600" dirty="0" smtClean="0"/>
              <a:t>into the </a:t>
            </a:r>
            <a:r>
              <a:rPr lang="en-US" sz="2600" b="1" dirty="0" smtClean="0"/>
              <a:t>lumen</a:t>
            </a:r>
          </a:p>
          <a:p>
            <a:r>
              <a:rPr lang="en-US" sz="2600" dirty="0" smtClean="0"/>
              <a:t>The gradient of hydrogen ions powers </a:t>
            </a:r>
            <a:r>
              <a:rPr lang="en-US" sz="2600" b="1" dirty="0" smtClean="0"/>
              <a:t>ATP synthase</a:t>
            </a:r>
            <a:r>
              <a:rPr lang="en-US" sz="2600" dirty="0" smtClean="0"/>
              <a:t>, an enzyme that makes </a:t>
            </a:r>
            <a:r>
              <a:rPr lang="en-US" sz="2600" b="1" dirty="0" smtClean="0"/>
              <a:t>ATP</a:t>
            </a:r>
          </a:p>
          <a:p>
            <a:pPr lvl="1"/>
            <a:r>
              <a:rPr lang="en-US" sz="2600" dirty="0" smtClean="0"/>
              <a:t>Called </a:t>
            </a:r>
            <a:r>
              <a:rPr lang="en-US" sz="2600" b="1" dirty="0" smtClean="0"/>
              <a:t>chemiosmosis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76932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388" y="823913"/>
            <a:ext cx="7024687" cy="1143000"/>
          </a:xfrm>
        </p:spPr>
        <p:txBody>
          <a:bodyPr/>
          <a:lstStyle/>
          <a:p>
            <a:r>
              <a:rPr lang="en-US" dirty="0" smtClean="0"/>
              <a:t>Light reactions summary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118225" y="3191669"/>
            <a:ext cx="1549400" cy="1417638"/>
            <a:chOff x="101600" y="3191669"/>
            <a:chExt cx="1549400" cy="1417638"/>
          </a:xfrm>
        </p:grpSpPr>
        <p:pic>
          <p:nvPicPr>
            <p:cNvPr id="17" name="Picture 15" descr="drop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92" r="21492"/>
            <a:stretch>
              <a:fillRect/>
            </a:stretch>
          </p:blipFill>
          <p:spPr bwMode="auto">
            <a:xfrm>
              <a:off x="469106" y="3191669"/>
              <a:ext cx="814387" cy="14176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01600" y="3403600"/>
              <a:ext cx="15494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Water (H</a:t>
              </a:r>
              <a:r>
                <a:rPr lang="en-US" sz="2800" baseline="-25000" dirty="0" smtClean="0"/>
                <a:t>2</a:t>
              </a:r>
              <a:r>
                <a:rPr lang="en-US" sz="2800" dirty="0" smtClean="0"/>
                <a:t>O)</a:t>
              </a:r>
              <a:endParaRPr lang="en-US" sz="28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574800" y="3335338"/>
            <a:ext cx="1823244" cy="1130300"/>
            <a:chOff x="1574800" y="3335338"/>
            <a:chExt cx="1823244" cy="1130300"/>
          </a:xfrm>
        </p:grpSpPr>
        <p:sp>
          <p:nvSpPr>
            <p:cNvPr id="15" name="AutoShape 8"/>
            <p:cNvSpPr>
              <a:spLocks noChangeArrowheads="1"/>
            </p:cNvSpPr>
            <p:nvPr/>
          </p:nvSpPr>
          <p:spPr bwMode="auto">
            <a:xfrm>
              <a:off x="1574800" y="3335338"/>
              <a:ext cx="1823244" cy="1130300"/>
            </a:xfrm>
            <a:prstGeom prst="star16">
              <a:avLst>
                <a:gd name="adj" fmla="val 37500"/>
              </a:avLst>
            </a:prstGeom>
            <a:solidFill>
              <a:srgbClr val="FFEA1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01800" y="3403600"/>
              <a:ext cx="15494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Light energy</a:t>
              </a:r>
              <a:endParaRPr lang="en-US" sz="28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141266" y="5052079"/>
            <a:ext cx="192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NADP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+ H</a:t>
            </a:r>
            <a:r>
              <a:rPr lang="en-US" sz="2800" baseline="30000" dirty="0" smtClean="0"/>
              <a:t>+</a:t>
            </a:r>
            <a:endParaRPr lang="en-US" sz="2800" baseline="300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5829300" y="3275013"/>
            <a:ext cx="1817687" cy="1190625"/>
            <a:chOff x="5829300" y="3275013"/>
            <a:chExt cx="1817687" cy="1190625"/>
          </a:xfrm>
        </p:grpSpPr>
        <p:sp>
          <p:nvSpPr>
            <p:cNvPr id="19" name="AutoShape 5"/>
            <p:cNvSpPr>
              <a:spLocks noChangeArrowheads="1"/>
            </p:cNvSpPr>
            <p:nvPr/>
          </p:nvSpPr>
          <p:spPr bwMode="auto">
            <a:xfrm>
              <a:off x="5829300" y="3275013"/>
              <a:ext cx="1817687" cy="1190625"/>
            </a:xfrm>
            <a:prstGeom prst="irregularSeal1">
              <a:avLst/>
            </a:prstGeom>
            <a:solidFill>
              <a:srgbClr val="CC0000"/>
            </a:solidFill>
            <a:ln w="57150">
              <a:solidFill>
                <a:srgbClr val="FF6404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4400" b="1" dirty="0">
                <a:solidFill>
                  <a:schemeClr val="tx2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92800" y="3619043"/>
              <a:ext cx="1549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FF00"/>
                  </a:solidFill>
                </a:rPr>
                <a:t>ATP</a:t>
              </a:r>
              <a:endParaRPr lang="en-US" sz="28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105400" y="5052079"/>
            <a:ext cx="154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ADP + P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160164" y="3538810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+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499100" y="3538810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+</a:t>
            </a:r>
            <a:endParaRPr lang="en-US" sz="36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470474" y="3900488"/>
            <a:ext cx="805257" cy="0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4" descr="piggybankNADP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3191669"/>
            <a:ext cx="1231900" cy="109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 flipV="1">
            <a:off x="4064000" y="4357708"/>
            <a:ext cx="635000" cy="7389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816600" y="4357708"/>
            <a:ext cx="635000" cy="7389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ight Brace 27"/>
          <p:cNvSpPr/>
          <p:nvPr/>
        </p:nvSpPr>
        <p:spPr>
          <a:xfrm rot="16200000">
            <a:off x="1652986" y="1593451"/>
            <a:ext cx="572293" cy="262413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15180" y="2197100"/>
            <a:ext cx="2349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From environment</a:t>
            </a:r>
            <a:endParaRPr lang="en-US" sz="2000" b="1" dirty="0"/>
          </a:p>
        </p:txBody>
      </p:sp>
      <p:sp>
        <p:nvSpPr>
          <p:cNvPr id="30" name="Right Brace 29"/>
          <p:cNvSpPr/>
          <p:nvPr/>
        </p:nvSpPr>
        <p:spPr>
          <a:xfrm rot="5400000">
            <a:off x="4529336" y="4052621"/>
            <a:ext cx="572293" cy="334843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640731" y="6019395"/>
            <a:ext cx="2349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From Calvin cycle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329487" y="3538810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+</a:t>
            </a:r>
            <a:endParaRPr lang="en-US" sz="3600" dirty="0"/>
          </a:p>
        </p:txBody>
      </p:sp>
      <p:sp>
        <p:nvSpPr>
          <p:cNvPr id="35" name="Right Brace 34"/>
          <p:cNvSpPr/>
          <p:nvPr/>
        </p:nvSpPr>
        <p:spPr>
          <a:xfrm rot="16200000">
            <a:off x="5606653" y="1571287"/>
            <a:ext cx="572293" cy="262413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530723" y="2178110"/>
            <a:ext cx="27241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Power for Calvin cycle</a:t>
            </a:r>
            <a:endParaRPr lang="en-US" sz="2000" b="1" dirty="0"/>
          </a:p>
        </p:txBody>
      </p:sp>
      <p:sp>
        <p:nvSpPr>
          <p:cNvPr id="37" name="Right Brace 36"/>
          <p:cNvSpPr/>
          <p:nvPr/>
        </p:nvSpPr>
        <p:spPr>
          <a:xfrm rot="16200000">
            <a:off x="7903938" y="2455186"/>
            <a:ext cx="572293" cy="90066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575462" y="2197100"/>
            <a:ext cx="1229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Waste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41363" y="4950479"/>
            <a:ext cx="2014537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Occurs in the </a:t>
            </a:r>
            <a:r>
              <a:rPr lang="en-US" sz="2400" b="1" u="sng" dirty="0" smtClean="0"/>
              <a:t>thylakoid membrane</a:t>
            </a:r>
            <a:endParaRPr lang="en-US" sz="2400" b="1" u="sng" dirty="0"/>
          </a:p>
        </p:txBody>
      </p:sp>
      <p:sp>
        <p:nvSpPr>
          <p:cNvPr id="34" name="Cloud 33"/>
          <p:cNvSpPr/>
          <p:nvPr/>
        </p:nvSpPr>
        <p:spPr>
          <a:xfrm>
            <a:off x="7835900" y="3432582"/>
            <a:ext cx="1079500" cy="896142"/>
          </a:xfrm>
          <a:prstGeom prst="clou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O</a:t>
            </a:r>
            <a:r>
              <a:rPr lang="en-US" sz="3200" baseline="-25000" dirty="0" smtClean="0">
                <a:solidFill>
                  <a:schemeClr val="tx1"/>
                </a:solidFill>
              </a:rPr>
              <a:t>2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media.idownloadblog.com/wp-content/uploads/2011/02/iPhone-Battery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7" t="21478" r="12969" b="25085"/>
          <a:stretch/>
        </p:blipFill>
        <p:spPr bwMode="auto">
          <a:xfrm>
            <a:off x="6584935" y="1320800"/>
            <a:ext cx="1489103" cy="84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nowyourmobile.com/siteimage/scale/0/0/87915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3" t="30547" r="12292"/>
          <a:stretch/>
        </p:blipFill>
        <p:spPr bwMode="auto">
          <a:xfrm>
            <a:off x="6202167" y="5550643"/>
            <a:ext cx="1444820" cy="111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05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28" grpId="0" animBg="1"/>
      <p:bldP spid="29" grpId="0"/>
      <p:bldP spid="30" grpId="0" animBg="1"/>
      <p:bldP spid="31" grpId="0"/>
      <p:bldP spid="32" grpId="0"/>
      <p:bldP spid="35" grpId="0" animBg="1"/>
      <p:bldP spid="36" grpId="0"/>
      <p:bldP spid="37" grpId="0" animBg="1"/>
      <p:bldP spid="38" grpId="0"/>
      <p:bldP spid="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188" y="849313"/>
            <a:ext cx="7024687" cy="1143000"/>
          </a:xfrm>
        </p:spPr>
        <p:txBody>
          <a:bodyPr/>
          <a:lstStyle/>
          <a:p>
            <a:r>
              <a:rPr lang="en-US" dirty="0" smtClean="0"/>
              <a:t>The light-independent reactions (Calvin cycle)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358" y="2064125"/>
            <a:ext cx="3286218" cy="3508375"/>
          </a:xfrm>
        </p:spPr>
        <p:txBody>
          <a:bodyPr/>
          <a:lstStyle/>
          <a:p>
            <a:r>
              <a:rPr lang="en-US" dirty="0" smtClean="0"/>
              <a:t>Uses carbon dioxide from the air</a:t>
            </a:r>
          </a:p>
          <a:p>
            <a:r>
              <a:rPr lang="en-US" dirty="0" smtClean="0"/>
              <a:t>Occurs in the </a:t>
            </a:r>
            <a:r>
              <a:rPr lang="en-US" b="1" dirty="0" err="1" smtClean="0"/>
              <a:t>stroma</a:t>
            </a:r>
            <a:endParaRPr lang="en-US" b="1" dirty="0" smtClean="0"/>
          </a:p>
          <a:p>
            <a:r>
              <a:rPr lang="en-US" b="1" dirty="0" smtClean="0"/>
              <a:t>ATP</a:t>
            </a:r>
            <a:r>
              <a:rPr lang="en-US" dirty="0" smtClean="0"/>
              <a:t> and </a:t>
            </a:r>
            <a:r>
              <a:rPr lang="en-US" b="1" dirty="0" err="1" smtClean="0"/>
              <a:t>NADPH</a:t>
            </a:r>
            <a:r>
              <a:rPr lang="en-US" dirty="0" smtClean="0"/>
              <a:t> give energy</a:t>
            </a:r>
          </a:p>
          <a:p>
            <a:r>
              <a:rPr lang="en-US" dirty="0" smtClean="0"/>
              <a:t>Each “turn” produces </a:t>
            </a:r>
            <a:r>
              <a:rPr lang="en-US" b="1" dirty="0" err="1" smtClean="0"/>
              <a:t>PGAL</a:t>
            </a:r>
            <a:r>
              <a:rPr lang="en-US" dirty="0" smtClean="0"/>
              <a:t> (or G3P)</a:t>
            </a:r>
          </a:p>
          <a:p>
            <a:r>
              <a:rPr lang="en-US" b="1" dirty="0" smtClean="0"/>
              <a:t>TWO</a:t>
            </a:r>
            <a:r>
              <a:rPr lang="en-US" dirty="0" smtClean="0"/>
              <a:t> PGAL are needed to make </a:t>
            </a:r>
            <a:r>
              <a:rPr lang="en-US" dirty="0" smtClean="0"/>
              <a:t>glucose</a:t>
            </a:r>
          </a:p>
          <a:p>
            <a:r>
              <a:rPr lang="en-US" dirty="0" smtClean="0">
                <a:hlinkClick r:id="rId3"/>
              </a:rPr>
              <a:t>Summary Video</a:t>
            </a:r>
            <a:endParaRPr lang="en-US" dirty="0"/>
          </a:p>
        </p:txBody>
      </p:sp>
      <p:pic>
        <p:nvPicPr>
          <p:cNvPr id="3074" name="Picture 2" descr="http://hyperphysics.phy-astr.gsu.edu/hbase/biology/imgbio/calvin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973" y="1490851"/>
            <a:ext cx="5030008" cy="499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1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965" y="608013"/>
            <a:ext cx="7024687" cy="1143000"/>
          </a:xfrm>
        </p:spPr>
        <p:txBody>
          <a:bodyPr/>
          <a:lstStyle/>
          <a:p>
            <a:r>
              <a:rPr lang="en-US" dirty="0" smtClean="0"/>
              <a:t>Calvin cycle summary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64061" y="4945469"/>
            <a:ext cx="192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NADP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+ H</a:t>
            </a:r>
            <a:r>
              <a:rPr lang="en-US" sz="2800" baseline="30000" dirty="0" smtClean="0"/>
              <a:t>+</a:t>
            </a:r>
            <a:endParaRPr lang="en-US" sz="2800" baseline="30000" dirty="0"/>
          </a:p>
        </p:txBody>
      </p:sp>
      <p:grpSp>
        <p:nvGrpSpPr>
          <p:cNvPr id="6" name="Group 5"/>
          <p:cNvGrpSpPr/>
          <p:nvPr/>
        </p:nvGrpSpPr>
        <p:grpSpPr>
          <a:xfrm>
            <a:off x="4064000" y="3228995"/>
            <a:ext cx="1817687" cy="1190625"/>
            <a:chOff x="4064000" y="3228995"/>
            <a:chExt cx="1817687" cy="1190625"/>
          </a:xfrm>
        </p:grpSpPr>
        <p:sp>
          <p:nvSpPr>
            <p:cNvPr id="19" name="AutoShape 5"/>
            <p:cNvSpPr>
              <a:spLocks noChangeArrowheads="1"/>
            </p:cNvSpPr>
            <p:nvPr/>
          </p:nvSpPr>
          <p:spPr bwMode="auto">
            <a:xfrm>
              <a:off x="4064000" y="3228995"/>
              <a:ext cx="1817687" cy="1190625"/>
            </a:xfrm>
            <a:prstGeom prst="irregularSeal1">
              <a:avLst/>
            </a:prstGeom>
            <a:solidFill>
              <a:srgbClr val="CC0000"/>
            </a:solidFill>
            <a:ln w="57150">
              <a:solidFill>
                <a:srgbClr val="FF6404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4400" b="1" dirty="0">
                <a:solidFill>
                  <a:schemeClr val="tx2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27500" y="3573025"/>
              <a:ext cx="1549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FF00"/>
                  </a:solidFill>
                </a:rPr>
                <a:t>ATP</a:t>
              </a:r>
              <a:endParaRPr lang="en-US" sz="28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048597" y="4945469"/>
            <a:ext cx="154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ADP + P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968500" y="3534478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+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3534478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+</a:t>
            </a:r>
            <a:endParaRPr lang="en-US" sz="36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148783" y="3900505"/>
            <a:ext cx="1003300" cy="0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4" descr="piggybankNADP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547" y="3109322"/>
            <a:ext cx="1231900" cy="109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>
            <a:off x="3156297" y="4325968"/>
            <a:ext cx="615950" cy="5968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ight Brace 27"/>
          <p:cNvSpPr/>
          <p:nvPr/>
        </p:nvSpPr>
        <p:spPr>
          <a:xfrm rot="16200000">
            <a:off x="1085800" y="2152559"/>
            <a:ext cx="572293" cy="148143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03571" y="1899243"/>
            <a:ext cx="1894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From environment</a:t>
            </a:r>
            <a:endParaRPr lang="en-US" sz="2000" b="1" dirty="0"/>
          </a:p>
        </p:txBody>
      </p:sp>
      <p:sp>
        <p:nvSpPr>
          <p:cNvPr id="30" name="Right Brace 29"/>
          <p:cNvSpPr/>
          <p:nvPr/>
        </p:nvSpPr>
        <p:spPr>
          <a:xfrm rot="5400000">
            <a:off x="4460651" y="3818840"/>
            <a:ext cx="572293" cy="370239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578100" y="5918970"/>
            <a:ext cx="4338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Return to light reactions to “recharge”</a:t>
            </a:r>
            <a:endParaRPr lang="en-US" sz="2000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915247" y="4325968"/>
            <a:ext cx="615950" cy="5968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7102476" y="3518711"/>
            <a:ext cx="1549400" cy="763588"/>
            <a:chOff x="7102476" y="3518711"/>
            <a:chExt cx="1549400" cy="763588"/>
          </a:xfrm>
        </p:grpSpPr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7435851" y="3518711"/>
              <a:ext cx="882650" cy="763588"/>
            </a:xfrm>
            <a:prstGeom prst="hexagon">
              <a:avLst>
                <a:gd name="adj" fmla="val 28898"/>
                <a:gd name="vf" fmla="val 115470"/>
              </a:avLst>
            </a:prstGeom>
            <a:solidFill>
              <a:srgbClr val="FFEA18"/>
            </a:solidFill>
            <a:ln w="9525">
              <a:solidFill>
                <a:srgbClr val="FFA50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02476" y="3638895"/>
              <a:ext cx="1549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Glucose</a:t>
              </a:r>
              <a:endParaRPr lang="en-US" sz="2800" dirty="0"/>
            </a:p>
          </p:txBody>
        </p:sp>
      </p:grpSp>
      <p:sp>
        <p:nvSpPr>
          <p:cNvPr id="38" name="Right Brace 37"/>
          <p:cNvSpPr/>
          <p:nvPr/>
        </p:nvSpPr>
        <p:spPr>
          <a:xfrm rot="16200000">
            <a:off x="3921324" y="1219058"/>
            <a:ext cx="572293" cy="334843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896815" y="2053131"/>
            <a:ext cx="2621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From light reactions</a:t>
            </a:r>
            <a:endParaRPr lang="en-US" sz="2000" b="1" dirty="0"/>
          </a:p>
        </p:txBody>
      </p:sp>
      <p:sp>
        <p:nvSpPr>
          <p:cNvPr id="40" name="Right Brace 39"/>
          <p:cNvSpPr/>
          <p:nvPr/>
        </p:nvSpPr>
        <p:spPr>
          <a:xfrm rot="16200000">
            <a:off x="7591030" y="2378187"/>
            <a:ext cx="572293" cy="102552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979270" y="2053784"/>
            <a:ext cx="1795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Product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09029" y="5092903"/>
            <a:ext cx="1708793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Occurs in the </a:t>
            </a:r>
            <a:r>
              <a:rPr lang="en-US" sz="2400" b="1" u="sng" dirty="0" err="1" smtClean="0"/>
              <a:t>stroma</a:t>
            </a:r>
            <a:endParaRPr lang="en-US" sz="2400" b="1" u="sng" dirty="0"/>
          </a:p>
        </p:txBody>
      </p:sp>
      <p:sp>
        <p:nvSpPr>
          <p:cNvPr id="27" name="Cloud 26"/>
          <p:cNvSpPr/>
          <p:nvPr/>
        </p:nvSpPr>
        <p:spPr>
          <a:xfrm>
            <a:off x="696613" y="3376236"/>
            <a:ext cx="1308100" cy="896142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CO</a:t>
            </a:r>
            <a:r>
              <a:rPr lang="en-US" sz="3200" baseline="-25000" dirty="0" smtClean="0">
                <a:solidFill>
                  <a:schemeClr val="tx1"/>
                </a:solidFill>
              </a:rPr>
              <a:t>2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32" name="Picture 2" descr="http://media.idownloadblog.com/wp-content/uploads/2011/02/iPhone-Battery.jpe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7" t="21478" r="12969" b="25085"/>
          <a:stretch/>
        </p:blipFill>
        <p:spPr bwMode="auto">
          <a:xfrm>
            <a:off x="5427933" y="1899243"/>
            <a:ext cx="1489103" cy="84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http://www.knowyourmobile.com/siteimage/scale/0/0/87915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3" t="30547" r="12292"/>
          <a:stretch/>
        </p:blipFill>
        <p:spPr bwMode="auto">
          <a:xfrm>
            <a:off x="6873681" y="5202043"/>
            <a:ext cx="1444820" cy="111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07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28" grpId="0" animBg="1"/>
      <p:bldP spid="29" grpId="0"/>
      <p:bldP spid="30" grpId="0" animBg="1"/>
      <p:bldP spid="31" grpId="0"/>
      <p:bldP spid="38" grpId="0" animBg="1"/>
      <p:bldP spid="39" grpId="0"/>
      <p:bldP spid="40" grpId="0" animBg="1"/>
      <p:bldP spid="41" grpId="0"/>
      <p:bldP spid="26" grpId="0" animBg="1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e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806</TotalTime>
  <Words>352</Words>
  <Application>Microsoft Office PowerPoint</Application>
  <PresentationFormat>On-screen Show (4:3)</PresentationFormat>
  <Paragraphs>97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 2</vt:lpstr>
      <vt:lpstr>chem</vt:lpstr>
      <vt:lpstr>Photosynthesis</vt:lpstr>
      <vt:lpstr>What organisms use photosynthesis?</vt:lpstr>
      <vt:lpstr>Where does photosynthesis take place?</vt:lpstr>
      <vt:lpstr>Pigments in the chloroplast</vt:lpstr>
      <vt:lpstr>How does it work?</vt:lpstr>
      <vt:lpstr>The light-dependent reactions</vt:lpstr>
      <vt:lpstr>Light reactions summary</vt:lpstr>
      <vt:lpstr>The light-independent reactions (Calvin cycle)</vt:lpstr>
      <vt:lpstr>Calvin cycle summary</vt:lpstr>
      <vt:lpstr>Overall photosynthesis reaction</vt:lpstr>
      <vt:lpstr>Where do the reactants come from?</vt:lpstr>
      <vt:lpstr>Photosynthesis rap :)</vt:lpstr>
    </vt:vector>
  </TitlesOfParts>
  <Company>Shannon Taylor Jiménez Translation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8/17/10</dc:title>
  <dc:creator>Shannon</dc:creator>
  <cp:lastModifiedBy>Darci Cordero</cp:lastModifiedBy>
  <cp:revision>76</cp:revision>
  <dcterms:created xsi:type="dcterms:W3CDTF">2010-08-17T14:15:09Z</dcterms:created>
  <dcterms:modified xsi:type="dcterms:W3CDTF">2016-01-04T05:40:03Z</dcterms:modified>
</cp:coreProperties>
</file>