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4"/>
  </p:notesMasterIdLst>
  <p:handoutMasterIdLst>
    <p:handoutMasterId r:id="rId15"/>
  </p:handoutMasterIdLst>
  <p:sldIdLst>
    <p:sldId id="367" r:id="rId2"/>
    <p:sldId id="408" r:id="rId3"/>
    <p:sldId id="369" r:id="rId4"/>
    <p:sldId id="412" r:id="rId5"/>
    <p:sldId id="399" r:id="rId6"/>
    <p:sldId id="430" r:id="rId7"/>
    <p:sldId id="436" r:id="rId8"/>
    <p:sldId id="431" r:id="rId9"/>
    <p:sldId id="432" r:id="rId10"/>
    <p:sldId id="439" r:id="rId11"/>
    <p:sldId id="437" r:id="rId12"/>
    <p:sldId id="438" r:id="rId13"/>
  </p:sldIdLst>
  <p:sldSz cx="9144000" cy="6858000" type="screen4x3"/>
  <p:notesSz cx="6858000" cy="9144000"/>
  <p:defaultTex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mn-cs"/>
      </a:defRPr>
    </a:lvl1pPr>
    <a:lvl2pPr marL="457200" algn="ctr" rtl="0" eaLnBrk="0" fontAlgn="base" hangingPunct="0">
      <a:spcBef>
        <a:spcPct val="0"/>
      </a:spcBef>
      <a:spcAft>
        <a:spcPct val="0"/>
      </a:spcAft>
      <a:defRPr sz="2400" b="1" kern="1200">
        <a:solidFill>
          <a:schemeClr val="tx1"/>
        </a:solidFill>
        <a:latin typeface="Arial" charset="0"/>
        <a:ea typeface="+mn-ea"/>
        <a:cs typeface="+mn-cs"/>
      </a:defRPr>
    </a:lvl2pPr>
    <a:lvl3pPr marL="914400" algn="ctr" rtl="0" eaLnBrk="0" fontAlgn="base" hangingPunct="0">
      <a:spcBef>
        <a:spcPct val="0"/>
      </a:spcBef>
      <a:spcAft>
        <a:spcPct val="0"/>
      </a:spcAft>
      <a:defRPr sz="2400" b="1" kern="1200">
        <a:solidFill>
          <a:schemeClr val="tx1"/>
        </a:solidFill>
        <a:latin typeface="Arial" charset="0"/>
        <a:ea typeface="+mn-ea"/>
        <a:cs typeface="+mn-cs"/>
      </a:defRPr>
    </a:lvl3pPr>
    <a:lvl4pPr marL="1371600" algn="ctr" rtl="0" eaLnBrk="0" fontAlgn="base" hangingPunct="0">
      <a:spcBef>
        <a:spcPct val="0"/>
      </a:spcBef>
      <a:spcAft>
        <a:spcPct val="0"/>
      </a:spcAft>
      <a:defRPr sz="2400" b="1" kern="1200">
        <a:solidFill>
          <a:schemeClr val="tx1"/>
        </a:solidFill>
        <a:latin typeface="Arial" charset="0"/>
        <a:ea typeface="+mn-ea"/>
        <a:cs typeface="+mn-cs"/>
      </a:defRPr>
    </a:lvl4pPr>
    <a:lvl5pPr marL="1828800" algn="ct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E4ED"/>
    <a:srgbClr val="FF6FCF"/>
    <a:srgbClr val="FFCC18"/>
    <a:srgbClr val="40FF2B"/>
    <a:srgbClr val="3D6718"/>
    <a:srgbClr val="BC0013"/>
    <a:srgbClr val="0F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2" autoAdjust="0"/>
    <p:restoredTop sz="90929"/>
  </p:normalViewPr>
  <p:slideViewPr>
    <p:cSldViewPr snapToGrid="0">
      <p:cViewPr varScale="1">
        <p:scale>
          <a:sx n="76" d="100"/>
          <a:sy n="76" d="100"/>
        </p:scale>
        <p:origin x="-17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8"/>
    </p:cViewPr>
  </p:sorterViewPr>
  <p:notesViewPr>
    <p:cSldViewPr snapToGrid="0">
      <p:cViewPr varScale="1">
        <p:scale>
          <a:sx n="60" d="100"/>
          <a:sy n="60" d="100"/>
        </p:scale>
        <p:origin x="-20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000"/>
            </a:lvl1pPr>
          </a:lstStyle>
          <a:p>
            <a:fld id="{35EE1580-B1D1-4862-A748-3177E9A63D68}" type="slidenum">
              <a:rPr lang="en-US"/>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tabLst>
                <a:tab pos="6170613" algn="r"/>
              </a:tabLst>
              <a:defRPr sz="2400">
                <a:solidFill>
                  <a:schemeClr val="tx1"/>
                </a:solidFill>
                <a:latin typeface="Times" pitchFamily="84" charset="0"/>
              </a:defRPr>
            </a:lvl1pPr>
            <a:lvl2pPr algn="l">
              <a:tabLst>
                <a:tab pos="6170613" algn="r"/>
              </a:tabLst>
              <a:defRPr sz="2400">
                <a:solidFill>
                  <a:schemeClr val="tx1"/>
                </a:solidFill>
                <a:latin typeface="Times" pitchFamily="84" charset="0"/>
              </a:defRPr>
            </a:lvl2pPr>
            <a:lvl3pPr algn="l">
              <a:tabLst>
                <a:tab pos="6170613" algn="r"/>
              </a:tabLst>
              <a:defRPr sz="2400">
                <a:solidFill>
                  <a:schemeClr val="tx1"/>
                </a:solidFill>
                <a:latin typeface="Times" pitchFamily="84" charset="0"/>
              </a:defRPr>
            </a:lvl3pPr>
            <a:lvl4pPr algn="l">
              <a:tabLst>
                <a:tab pos="6170613" algn="r"/>
              </a:tabLst>
              <a:defRPr sz="2400">
                <a:solidFill>
                  <a:schemeClr val="tx1"/>
                </a:solidFill>
                <a:latin typeface="Times" pitchFamily="84" charset="0"/>
              </a:defRPr>
            </a:lvl4pPr>
            <a:lvl5pPr algn="l">
              <a:tabLst>
                <a:tab pos="6170613" algn="r"/>
              </a:tabLst>
              <a:defRPr sz="2400">
                <a:solidFill>
                  <a:schemeClr val="tx1"/>
                </a:solidFill>
                <a:latin typeface="Times" pitchFamily="84" charset="0"/>
              </a:defRPr>
            </a:lvl5pPr>
            <a:lvl6pPr eaLnBrk="0" fontAlgn="base" hangingPunct="0">
              <a:spcBef>
                <a:spcPct val="0"/>
              </a:spcBef>
              <a:spcAft>
                <a:spcPct val="0"/>
              </a:spcAft>
              <a:tabLst>
                <a:tab pos="6170613" algn="r"/>
              </a:tabLst>
              <a:defRPr sz="2400">
                <a:solidFill>
                  <a:schemeClr val="tx1"/>
                </a:solidFill>
                <a:latin typeface="Times" pitchFamily="84" charset="0"/>
              </a:defRPr>
            </a:lvl6pPr>
            <a:lvl7pPr eaLnBrk="0" fontAlgn="base" hangingPunct="0">
              <a:spcBef>
                <a:spcPct val="0"/>
              </a:spcBef>
              <a:spcAft>
                <a:spcPct val="0"/>
              </a:spcAft>
              <a:tabLst>
                <a:tab pos="6170613" algn="r"/>
              </a:tabLst>
              <a:defRPr sz="2400">
                <a:solidFill>
                  <a:schemeClr val="tx1"/>
                </a:solidFill>
                <a:latin typeface="Times" pitchFamily="84" charset="0"/>
              </a:defRPr>
            </a:lvl7pPr>
            <a:lvl8pPr eaLnBrk="0" fontAlgn="base" hangingPunct="0">
              <a:spcBef>
                <a:spcPct val="0"/>
              </a:spcBef>
              <a:spcAft>
                <a:spcPct val="0"/>
              </a:spcAft>
              <a:tabLst>
                <a:tab pos="6170613" algn="r"/>
              </a:tabLst>
              <a:defRPr sz="2400">
                <a:solidFill>
                  <a:schemeClr val="tx1"/>
                </a:solidFill>
                <a:latin typeface="Times" pitchFamily="84" charset="0"/>
              </a:defRPr>
            </a:lvl8pPr>
            <a:lvl9pPr eaLnBrk="0" fontAlgn="base" hangingPunct="0">
              <a:spcBef>
                <a:spcPct val="0"/>
              </a:spcBef>
              <a:spcAft>
                <a:spcPct val="0"/>
              </a:spcAft>
              <a:tabLst>
                <a:tab pos="6170613" algn="r"/>
              </a:tabLst>
              <a:defRPr sz="2400">
                <a:solidFill>
                  <a:schemeClr val="tx1"/>
                </a:solidFill>
                <a:latin typeface="Times" pitchFamily="84" charset="0"/>
              </a:defRPr>
            </a:lvl9pPr>
          </a:lstStyle>
          <a:p>
            <a:r>
              <a:rPr lang="en-US" sz="1100">
                <a:latin typeface="Arial" charset="0"/>
              </a:rPr>
              <a:t>Division Ave. High School	Ms. Foglia</a:t>
            </a:r>
            <a:endParaRPr lang="en-US" sz="1800">
              <a:latin typeface="Arial" charset="0"/>
            </a:endParaRPr>
          </a:p>
          <a:p>
            <a:pPr algn="ctr"/>
            <a:r>
              <a:rPr lang="en-US" sz="1400">
                <a:latin typeface="Arial" charset="0"/>
              </a:rPr>
              <a:t>AP Biology</a:t>
            </a:r>
          </a:p>
        </p:txBody>
      </p:sp>
    </p:spTree>
    <p:extLst>
      <p:ext uri="{BB962C8B-B14F-4D97-AF65-F5344CB8AC3E}">
        <p14:creationId xmlns:p14="http://schemas.microsoft.com/office/powerpoint/2010/main" val="133616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endParaRPr lang="en-US"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b="0">
                <a:latin typeface="Times" pitchFamily="84" charset="0"/>
              </a:defRPr>
            </a:lvl1pPr>
          </a:lstStyle>
          <a:p>
            <a:fld id="{3F26B378-21B8-4A0D-AECA-28D484E569BD}" type="slidenum">
              <a:rPr lang="en-US"/>
              <a:pPr/>
              <a:t>‹#›</a:t>
            </a:fld>
            <a:endParaRPr lang="en-US"/>
          </a:p>
        </p:txBody>
      </p:sp>
    </p:spTree>
    <p:extLst>
      <p:ext uri="{BB962C8B-B14F-4D97-AF65-F5344CB8AC3E}">
        <p14:creationId xmlns:p14="http://schemas.microsoft.com/office/powerpoint/2010/main" val="35519673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227013" indent="-112713" algn="l" rtl="0" fontAlgn="base">
      <a:spcBef>
        <a:spcPct val="30000"/>
      </a:spcBef>
      <a:spcAft>
        <a:spcPct val="0"/>
      </a:spcAft>
      <a:buFont typeface="Wingdings" pitchFamily="84" charset="2"/>
      <a:buChar char="§"/>
      <a:defRPr sz="1400" kern="1200">
        <a:solidFill>
          <a:schemeClr val="tx1"/>
        </a:solidFill>
        <a:latin typeface="Arial" charset="0"/>
        <a:ea typeface="+mn-ea"/>
        <a:cs typeface="+mn-cs"/>
      </a:defRPr>
    </a:lvl2pPr>
    <a:lvl3pPr marL="463550" indent="-122238" algn="l" rtl="0" fontAlgn="base">
      <a:spcBef>
        <a:spcPct val="30000"/>
      </a:spcBef>
      <a:spcAft>
        <a:spcPct val="0"/>
      </a:spcAft>
      <a:buFont typeface="Wingdings" pitchFamily="84" charset="2"/>
      <a:buChar char="§"/>
      <a:defRPr sz="1400" kern="1200">
        <a:solidFill>
          <a:schemeClr val="tx1"/>
        </a:solidFill>
        <a:latin typeface="Arial" charset="0"/>
        <a:ea typeface="+mn-ea"/>
        <a:cs typeface="+mn-cs"/>
      </a:defRPr>
    </a:lvl3pPr>
    <a:lvl4pPr marL="577850" algn="l" rtl="0" fontAlgn="base">
      <a:spcBef>
        <a:spcPct val="30000"/>
      </a:spcBef>
      <a:spcAft>
        <a:spcPct val="0"/>
      </a:spcAft>
      <a:buFont typeface="Wingdings" pitchFamily="84" charset="2"/>
      <a:buChar char="§"/>
      <a:defRPr sz="1400" kern="1200">
        <a:solidFill>
          <a:schemeClr val="tx1"/>
        </a:solidFill>
        <a:latin typeface="Arial" charset="0"/>
        <a:ea typeface="+mn-ea"/>
        <a:cs typeface="+mn-cs"/>
      </a:defRPr>
    </a:lvl4pPr>
    <a:lvl5pPr marL="1828800" algn="l" rtl="0" fontAlgn="base">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1D84DB-511B-47CF-BEBC-8E06789A95C2}" type="slidenum">
              <a:rPr lang="en-US"/>
              <a:pPr/>
              <a:t>1</a:t>
            </a:fld>
            <a:endParaRPr lang="en-US"/>
          </a:p>
        </p:txBody>
      </p:sp>
      <p:sp>
        <p:nvSpPr>
          <p:cNvPr id="371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1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6B378-21B8-4A0D-AECA-28D484E569BD}" type="slidenum">
              <a:rPr lang="en-US" smtClean="0"/>
              <a:pPr/>
              <a:t>10</a:t>
            </a:fld>
            <a:endParaRPr lang="en-US"/>
          </a:p>
        </p:txBody>
      </p:sp>
    </p:spTree>
    <p:extLst>
      <p:ext uri="{BB962C8B-B14F-4D97-AF65-F5344CB8AC3E}">
        <p14:creationId xmlns:p14="http://schemas.microsoft.com/office/powerpoint/2010/main" val="389086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D9D51B5-BC71-4CA7-8E33-8E67DC7E027B}" type="slidenum">
              <a:rPr lang="en-US"/>
              <a:pPr/>
              <a:t>11</a:t>
            </a:fld>
            <a:endParaRPr lang="en-US"/>
          </a:p>
        </p:txBody>
      </p:sp>
      <p:sp>
        <p:nvSpPr>
          <p:cNvPr id="527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7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981E14-F8F1-4C51-929A-C99E2255D05D}" type="slidenum">
              <a:rPr lang="en-US"/>
              <a:pPr/>
              <a:t>12</a:t>
            </a:fld>
            <a:endParaRPr lang="en-US"/>
          </a:p>
        </p:txBody>
      </p:sp>
      <p:sp>
        <p:nvSpPr>
          <p:cNvPr id="529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9411" name="Rectangle 3"/>
          <p:cNvSpPr>
            <a:spLocks noGrp="1" noChangeArrowheads="1"/>
          </p:cNvSpPr>
          <p:nvPr>
            <p:ph type="body" idx="1"/>
          </p:nvPr>
        </p:nvSpPr>
        <p:spPr bwMode="auto">
          <a:xfrm>
            <a:off x="914400" y="4343400"/>
            <a:ext cx="50292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200"/>
              <a:t>The population doubled to 1 billion within the next two centuries, doubled again to 2 billion between 1850 and 1930, and doubled still again by 1975 to more than 4 billion. The global population now numbers over 6 billion people and is increasing by about 73 million each year. The population grows by approximately 201,000 people each day, the equivalent of adding a city the size of Amarillo, Texas, or Madison, Wisconsin. Every week the population increases by the size of San Antonio, Milwaukee, or Indianapolis. It takes only four years for world population growth to add the equivalent of another United States. Population ecologists predict a population of 7.3–8.4 billion people on Earth by the year 2025.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4074F8D-A7D0-47C7-863C-5FF59B8B48A9}" type="slidenum">
              <a:rPr lang="en-US"/>
              <a:pPr/>
              <a:t>2</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2887FE-4BB6-448C-AA71-7C10A16317BC}" type="slidenum">
              <a:rPr lang="en-US"/>
              <a:pPr/>
              <a:t>3</a:t>
            </a:fld>
            <a:endParaRPr lang="en-US"/>
          </a:p>
        </p:txBody>
      </p:sp>
      <p:sp>
        <p:nvSpPr>
          <p:cNvPr id="375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CE1B668-17BE-4A3A-A74D-6A49E81F522B}" type="slidenum">
              <a:rPr lang="en-US"/>
              <a:pPr/>
              <a:t>4</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E920F9D-8018-4B9C-B610-85408F53E83E}" type="slidenum">
              <a:rPr lang="en-US"/>
              <a:pPr/>
              <a:t>5</a:t>
            </a:fld>
            <a:endParaRPr lang="en-US"/>
          </a:p>
        </p:txBody>
      </p:sp>
      <p:sp>
        <p:nvSpPr>
          <p:cNvPr id="437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7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6C20D0-8138-49FB-AD47-FE674A010862}" type="slidenum">
              <a:rPr lang="en-US"/>
              <a:pPr/>
              <a:t>6</a:t>
            </a:fld>
            <a:endParaRPr lang="en-US"/>
          </a:p>
        </p:txBody>
      </p:sp>
      <p:sp>
        <p:nvSpPr>
          <p:cNvPr id="513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3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900"/>
              <a:t>The J–shaped curve of exponential growth is characteristic of some populations that are introduced into a new or unfilled environment or whose numbers have been drastically reduced by a catastrophic event and are rebounding. The graph illustrates the exponential population growth that occurred in the population of elephants in Kruger National Park, South Africa, after they were protected from hunting. After approximately 60 years of exponential growth, the large number of elephants had caused enough damage to the park vegetation that a collapse in the elephant food supply was likely, leading to an end to population growth through starvation. To protect other species and the park ecosystem before that happened, park managers began limiting the elephant population by using birth control and exporting elephants to other countries.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104C82-33F6-48BD-9BD8-F02C2EFE7EFF}" type="slidenum">
              <a:rPr lang="en-US"/>
              <a:pPr/>
              <a:t>7</a:t>
            </a:fld>
            <a:endParaRPr lang="en-US"/>
          </a:p>
        </p:txBody>
      </p:sp>
      <p:sp>
        <p:nvSpPr>
          <p:cNvPr id="525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5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4EBDFE-4E39-467D-AAD4-E65468AD3834}" type="slidenum">
              <a:rPr lang="en-US"/>
              <a:pPr/>
              <a:t>8</a:t>
            </a:fld>
            <a:endParaRPr lang="en-US"/>
          </a:p>
        </p:txBody>
      </p:sp>
      <p:sp>
        <p:nvSpPr>
          <p:cNvPr id="515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5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03F4793-CA8D-4889-8CA7-929D30A126CB}" type="slidenum">
              <a:rPr lang="en-US"/>
              <a:pPr/>
              <a:t>9</a:t>
            </a:fld>
            <a:endParaRPr lang="en-US"/>
          </a:p>
        </p:txBody>
      </p:sp>
      <p:sp>
        <p:nvSpPr>
          <p:cNvPr id="517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7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3" name="Rectangle 67"/>
          <p:cNvSpPr>
            <a:spLocks noGrp="1" noChangeArrowheads="1"/>
          </p:cNvSpPr>
          <p:nvPr>
            <p:ph type="ctrTitle"/>
          </p:nvPr>
        </p:nvSpPr>
        <p:spPr>
          <a:xfrm>
            <a:off x="990600" y="1981200"/>
            <a:ext cx="7239000" cy="914400"/>
          </a:xfrm>
        </p:spPr>
        <p:txBody>
          <a:bodyPr anchor="b"/>
          <a:lstStyle>
            <a:lvl1pPr>
              <a:defRPr/>
            </a:lvl1pPr>
          </a:lstStyle>
          <a:p>
            <a:pPr lvl="0"/>
            <a:r>
              <a:rPr lang="en-US" noProof="0" smtClean="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84" charset="2"/>
              <a:buNone/>
              <a:defRPr/>
            </a:lvl1pPr>
          </a:lstStyle>
          <a:p>
            <a:pPr lvl="0"/>
            <a:r>
              <a:rPr lang="en-US" noProof="0" smtClean="0"/>
              <a:t>Click to edit Master subtitle style</a:t>
            </a:r>
          </a:p>
        </p:txBody>
      </p:sp>
      <p:sp>
        <p:nvSpPr>
          <p:cNvPr id="4166" name="Rectangle 70"/>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a:lvl1pPr>
          </a:lstStyle>
          <a:p>
            <a:endParaRPr lang="en-US"/>
          </a:p>
        </p:txBody>
      </p:sp>
      <p:sp>
        <p:nvSpPr>
          <p:cNvPr id="4169"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Times" pitchFamily="84" charset="0"/>
            </a:endParaRPr>
          </a:p>
        </p:txBody>
      </p:sp>
      <p:sp>
        <p:nvSpPr>
          <p:cNvPr id="4170"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74" name="Group 78"/>
          <p:cNvGrpSpPr>
            <a:grpSpLocks/>
          </p:cNvGrpSpPr>
          <p:nvPr/>
        </p:nvGrpSpPr>
        <p:grpSpPr bwMode="auto">
          <a:xfrm>
            <a:off x="381000" y="1524000"/>
            <a:ext cx="6324600" cy="2590800"/>
            <a:chOff x="240" y="960"/>
            <a:chExt cx="3984" cy="1632"/>
          </a:xfrm>
        </p:grpSpPr>
        <p:sp>
          <p:nvSpPr>
            <p:cNvPr id="4171"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2"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3"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175" name="Group 79"/>
          <p:cNvGrpSpPr>
            <a:grpSpLocks/>
          </p:cNvGrpSpPr>
          <p:nvPr/>
        </p:nvGrpSpPr>
        <p:grpSpPr bwMode="auto">
          <a:xfrm rot="10800000">
            <a:off x="2286000" y="2819400"/>
            <a:ext cx="6324600" cy="2590800"/>
            <a:chOff x="240" y="960"/>
            <a:chExt cx="3984" cy="1632"/>
          </a:xfrm>
        </p:grpSpPr>
        <p:sp>
          <p:nvSpPr>
            <p:cNvPr id="4176" name="Line 80"/>
            <p:cNvSpPr>
              <a:spLocks noChangeShapeType="1"/>
            </p:cNvSpPr>
            <p:nvPr userDrawn="1"/>
          </p:nvSpPr>
          <p:spPr bwMode="auto">
            <a:xfrm>
              <a:off x="240" y="1152"/>
              <a:ext cx="3984"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7"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78"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6596DD-DB84-430C-9D90-8C9846EF596C}" type="slidenum">
              <a:rPr lang="en-US"/>
              <a:pPr/>
              <a:t>‹#›</a:t>
            </a:fld>
            <a:endParaRPr lang="en-US">
              <a:solidFill>
                <a:schemeClr val="hlink"/>
              </a:solidFill>
            </a:endParaRPr>
          </a:p>
        </p:txBody>
      </p:sp>
    </p:spTree>
    <p:extLst>
      <p:ext uri="{BB962C8B-B14F-4D97-AF65-F5344CB8AC3E}">
        <p14:creationId xmlns:p14="http://schemas.microsoft.com/office/powerpoint/2010/main" val="319210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80660D-E31D-4B55-ADC4-0D86350D02DE}" type="slidenum">
              <a:rPr lang="en-US"/>
              <a:pPr/>
              <a:t>‹#›</a:t>
            </a:fld>
            <a:endParaRPr lang="en-US">
              <a:solidFill>
                <a:schemeClr val="hlink"/>
              </a:solidFill>
            </a:endParaRPr>
          </a:p>
        </p:txBody>
      </p:sp>
    </p:spTree>
    <p:extLst>
      <p:ext uri="{BB962C8B-B14F-4D97-AF65-F5344CB8AC3E}">
        <p14:creationId xmlns:p14="http://schemas.microsoft.com/office/powerpoint/2010/main" val="55921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90611E4-0E89-4539-AE69-FD4125AA3DC3}" type="slidenum">
              <a:rPr lang="en-US"/>
              <a:pPr/>
              <a:t>‹#›</a:t>
            </a:fld>
            <a:endParaRPr lang="en-US">
              <a:solidFill>
                <a:schemeClr val="hlink"/>
              </a:solidFill>
            </a:endParaRPr>
          </a:p>
        </p:txBody>
      </p:sp>
    </p:spTree>
    <p:extLst>
      <p:ext uri="{BB962C8B-B14F-4D97-AF65-F5344CB8AC3E}">
        <p14:creationId xmlns:p14="http://schemas.microsoft.com/office/powerpoint/2010/main" val="211437309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C36BD5C-8195-4FC7-BE43-57BCAC88F0AA}" type="slidenum">
              <a:rPr lang="en-US"/>
              <a:pPr/>
              <a:t>‹#›</a:t>
            </a:fld>
            <a:endParaRPr lang="en-US">
              <a:solidFill>
                <a:schemeClr val="hlink"/>
              </a:solidFill>
            </a:endParaRPr>
          </a:p>
        </p:txBody>
      </p:sp>
    </p:spTree>
    <p:extLst>
      <p:ext uri="{BB962C8B-B14F-4D97-AF65-F5344CB8AC3E}">
        <p14:creationId xmlns:p14="http://schemas.microsoft.com/office/powerpoint/2010/main" val="1863553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C07B8B8-0D52-4C92-A8F0-C9344A878CB3}" type="slidenum">
              <a:rPr lang="en-US"/>
              <a:pPr/>
              <a:t>‹#›</a:t>
            </a:fld>
            <a:endParaRPr lang="en-US">
              <a:solidFill>
                <a:schemeClr val="hlink"/>
              </a:solidFill>
            </a:endParaRPr>
          </a:p>
        </p:txBody>
      </p:sp>
    </p:spTree>
    <p:extLst>
      <p:ext uri="{BB962C8B-B14F-4D97-AF65-F5344CB8AC3E}">
        <p14:creationId xmlns:p14="http://schemas.microsoft.com/office/powerpoint/2010/main" val="355528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7645EAE-AFE8-4199-91DE-0C928B508174}" type="slidenum">
              <a:rPr lang="en-US"/>
              <a:pPr/>
              <a:t>‹#›</a:t>
            </a:fld>
            <a:endParaRPr lang="en-US">
              <a:solidFill>
                <a:schemeClr val="hlink"/>
              </a:solidFill>
            </a:endParaRPr>
          </a:p>
        </p:txBody>
      </p:sp>
    </p:spTree>
    <p:extLst>
      <p:ext uri="{BB962C8B-B14F-4D97-AF65-F5344CB8AC3E}">
        <p14:creationId xmlns:p14="http://schemas.microsoft.com/office/powerpoint/2010/main" val="140026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9613025-5A33-4566-BB03-12B16D0F4E11}" type="slidenum">
              <a:rPr lang="en-US"/>
              <a:pPr/>
              <a:t>‹#›</a:t>
            </a:fld>
            <a:endParaRPr lang="en-US">
              <a:solidFill>
                <a:schemeClr val="hlink"/>
              </a:solidFill>
            </a:endParaRPr>
          </a:p>
        </p:txBody>
      </p:sp>
    </p:spTree>
    <p:extLst>
      <p:ext uri="{BB962C8B-B14F-4D97-AF65-F5344CB8AC3E}">
        <p14:creationId xmlns:p14="http://schemas.microsoft.com/office/powerpoint/2010/main" val="287386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5D69ED9-8615-484A-9E5B-623E79D618B4}" type="slidenum">
              <a:rPr lang="en-US"/>
              <a:pPr/>
              <a:t>‹#›</a:t>
            </a:fld>
            <a:endParaRPr lang="en-US">
              <a:solidFill>
                <a:schemeClr val="hlink"/>
              </a:solidFill>
            </a:endParaRPr>
          </a:p>
        </p:txBody>
      </p:sp>
    </p:spTree>
    <p:extLst>
      <p:ext uri="{BB962C8B-B14F-4D97-AF65-F5344CB8AC3E}">
        <p14:creationId xmlns:p14="http://schemas.microsoft.com/office/powerpoint/2010/main" val="338751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B97B6B3-08EB-4D85-AACF-3BB640738C96}" type="slidenum">
              <a:rPr lang="en-US"/>
              <a:pPr/>
              <a:t>‹#›</a:t>
            </a:fld>
            <a:endParaRPr lang="en-US">
              <a:solidFill>
                <a:schemeClr val="hlink"/>
              </a:solidFill>
            </a:endParaRPr>
          </a:p>
        </p:txBody>
      </p:sp>
    </p:spTree>
    <p:extLst>
      <p:ext uri="{BB962C8B-B14F-4D97-AF65-F5344CB8AC3E}">
        <p14:creationId xmlns:p14="http://schemas.microsoft.com/office/powerpoint/2010/main" val="280257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527EB6-F7A6-4AA0-938B-3D08DCD087D9}" type="slidenum">
              <a:rPr lang="en-US"/>
              <a:pPr/>
              <a:t>‹#›</a:t>
            </a:fld>
            <a:endParaRPr lang="en-US">
              <a:solidFill>
                <a:schemeClr val="hlink"/>
              </a:solidFill>
            </a:endParaRPr>
          </a:p>
        </p:txBody>
      </p:sp>
    </p:spTree>
    <p:extLst>
      <p:ext uri="{BB962C8B-B14F-4D97-AF65-F5344CB8AC3E}">
        <p14:creationId xmlns:p14="http://schemas.microsoft.com/office/powerpoint/2010/main" val="2656464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5" name="Rectangle 63"/>
          <p:cNvSpPr>
            <a:spLocks noGrp="1" noChangeArrowheads="1"/>
          </p:cNvSpPr>
          <p:nvPr>
            <p:ph type="title"/>
          </p:nvPr>
        </p:nvSpPr>
        <p:spPr bwMode="auto">
          <a:xfrm>
            <a:off x="609600" y="685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136"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74686ED-7E01-41AA-AFF0-11659A14C585}" type="slidenum">
              <a:rPr lang="en-US"/>
              <a:pPr/>
              <a:t>‹#›</a:t>
            </a:fld>
            <a:endParaRPr lang="en-US">
              <a:solidFill>
                <a:schemeClr val="hlink"/>
              </a:solidFill>
            </a:endParaRPr>
          </a:p>
        </p:txBody>
      </p:sp>
      <p:sp>
        <p:nvSpPr>
          <p:cNvPr id="3147"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8" name="Line 76"/>
          <p:cNvSpPr>
            <a:spLocks noChangeShapeType="1"/>
          </p:cNvSpPr>
          <p:nvPr/>
        </p:nvSpPr>
        <p:spPr bwMode="auto">
          <a:xfrm>
            <a:off x="609600" y="914400"/>
            <a:ext cx="0" cy="259080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9"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0"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latin typeface="Times" pitchFamily="84" charset="0"/>
            </a:endParaRPr>
          </a:p>
        </p:txBody>
      </p:sp>
      <p:sp>
        <p:nvSpPr>
          <p:cNvPr id="3151"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2000" b="1">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w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wmf"/><Relationship Id="rId5"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415925"/>
            <a:ext cx="8601075" cy="628173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0691" name="Rectangle 3"/>
          <p:cNvSpPr>
            <a:spLocks noChangeArrowheads="1"/>
          </p:cNvSpPr>
          <p:nvPr/>
        </p:nvSpPr>
        <p:spPr bwMode="auto">
          <a:xfrm>
            <a:off x="379413" y="5567363"/>
            <a:ext cx="4451350" cy="641350"/>
          </a:xfrm>
          <a:prstGeom prst="rect">
            <a:avLst/>
          </a:prstGeom>
          <a:solidFill>
            <a:srgbClr val="D275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bg1"/>
                </a:solidFill>
              </a:rPr>
              <a:t>Population Ecology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Rabbits in Australia</a:t>
            </a:r>
            <a:endParaRPr lang="en-US" dirty="0"/>
          </a:p>
        </p:txBody>
      </p:sp>
      <p:pic>
        <p:nvPicPr>
          <p:cNvPr id="537602" name="Picture 2" descr="http://upload.wikimedia.org/wikipedia/commons/a/ae/Rabbit_proof_fence_in_Western_Austral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274" y="36029"/>
            <a:ext cx="2774544" cy="407565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537604" name="Picture 4" descr="https://artserve.anu.edu.au/raid1/student_projects/rabbits/popmap.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4525" y="3460531"/>
            <a:ext cx="3433605" cy="335749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537606" name="Picture 6" descr="http://upload.wikimedia.org/wikipedia/commons/thumb/4/49/Rabbits_MyxomatosisTrial_WardangIsland_1938.jpg/220px-Rabbits_MyxomatosisTrial_WardangIsland_19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126" y="1917545"/>
            <a:ext cx="1844874" cy="154298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537608" name="Picture 8" descr="http://upload.wikimedia.org/wikipedia/commons/thumb/3/37/Oryctolagus_cuniculus_Tasmania_2.jpg/220px-Oryctolagus_cuniculus_Tasmania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1254" y="5342067"/>
            <a:ext cx="1212746" cy="151593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8" name="Rectangle 4" descr="Rectangle: Click to edit Master text styles&#10;Second level&#10;Third level&#10;Fourth level&#10;Fifth level"/>
          <p:cNvSpPr txBox="1">
            <a:spLocks noChangeArrowheads="1"/>
          </p:cNvSpPr>
          <p:nvPr/>
        </p:nvSpPr>
        <p:spPr>
          <a:xfrm>
            <a:off x="725633" y="1288358"/>
            <a:ext cx="4419391" cy="5119688"/>
          </a:xfrm>
          <a:prstGeom prst="rect">
            <a:avLst/>
          </a:prstGeom>
        </p:spPr>
        <p:txBody>
          <a:bodyPr/>
          <a:lstStyle>
            <a:lvl1pPr marL="342900" indent="-342900" algn="l" rtl="0" fontAlgn="base">
              <a:spcBef>
                <a:spcPct val="20000"/>
              </a:spcBef>
              <a:spcAft>
                <a:spcPct val="0"/>
              </a:spcAft>
              <a:buClr>
                <a:srgbClr val="0F116A"/>
              </a:buClr>
              <a:buSzPct val="120000"/>
              <a:buFont typeface="Wingdings" pitchFamily="84" charset="2"/>
              <a:buChar char="§"/>
              <a:defRPr sz="3000" b="1">
                <a:solidFill>
                  <a:srgbClr val="0F116A"/>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84" charset="2"/>
              <a:buChar char="u"/>
              <a:defRPr sz="2800" b="1">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84" charset="2"/>
              <a:buChar char="§"/>
              <a:defRPr sz="2400" b="1">
                <a:solidFill>
                  <a:srgbClr val="0F116A"/>
                </a:solidFill>
                <a:latin typeface="+mn-lt"/>
              </a:defRPr>
            </a:lvl3pPr>
            <a:lvl4pPr marL="1600200" indent="-228600" algn="l" rtl="0" fontAlgn="base">
              <a:spcBef>
                <a:spcPct val="20000"/>
              </a:spcBef>
              <a:spcAft>
                <a:spcPct val="0"/>
              </a:spcAft>
              <a:buClr>
                <a:schemeClr val="tx1"/>
              </a:buClr>
              <a:buSzPct val="110000"/>
              <a:buFont typeface="Wingdings" pitchFamily="84" charset="2"/>
              <a:buChar char="w"/>
              <a:defRPr sz="2000" b="1">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84" charset="2"/>
              <a:buChar char="n"/>
              <a:defRPr sz="2000" b="1">
                <a:solidFill>
                  <a:schemeClr val="tx1"/>
                </a:solidFill>
                <a:latin typeface="+mn-lt"/>
              </a:defRPr>
            </a:lvl9pPr>
          </a:lstStyle>
          <a:p>
            <a:r>
              <a:rPr lang="en-US" sz="2400" u="sng" dirty="0" smtClean="0">
                <a:solidFill>
                  <a:srgbClr val="C00000"/>
                </a:solidFill>
              </a:rPr>
              <a:t>Introduced in 1859</a:t>
            </a:r>
            <a:r>
              <a:rPr lang="en-US" sz="2400" dirty="0" smtClean="0"/>
              <a:t> by Thomas Austin (he wanted to hunt them)</a:t>
            </a:r>
          </a:p>
          <a:p>
            <a:pPr lvl="1"/>
            <a:r>
              <a:rPr lang="en-US" sz="2000" dirty="0" smtClean="0"/>
              <a:t>No </a:t>
            </a:r>
            <a:r>
              <a:rPr lang="en-US" sz="2000" u="sng" dirty="0" smtClean="0">
                <a:solidFill>
                  <a:srgbClr val="C00000"/>
                </a:solidFill>
              </a:rPr>
              <a:t>natural predators</a:t>
            </a:r>
          </a:p>
          <a:p>
            <a:pPr lvl="1"/>
            <a:r>
              <a:rPr lang="en-US" sz="2000" dirty="0" smtClean="0"/>
              <a:t>Mild temperature meant they could </a:t>
            </a:r>
            <a:r>
              <a:rPr lang="en-US" sz="2000" u="sng" dirty="0" smtClean="0">
                <a:solidFill>
                  <a:srgbClr val="C00000"/>
                </a:solidFill>
              </a:rPr>
              <a:t>breed year-round</a:t>
            </a:r>
          </a:p>
          <a:p>
            <a:r>
              <a:rPr lang="en-US" sz="2400" dirty="0" smtClean="0"/>
              <a:t>Population grew </a:t>
            </a:r>
            <a:r>
              <a:rPr lang="en-US" sz="2400" u="sng" dirty="0" smtClean="0">
                <a:solidFill>
                  <a:srgbClr val="C00000"/>
                </a:solidFill>
              </a:rPr>
              <a:t>exponentially</a:t>
            </a:r>
          </a:p>
          <a:p>
            <a:pPr lvl="1"/>
            <a:r>
              <a:rPr lang="en-US" sz="2000" u="sng" dirty="0" smtClean="0">
                <a:solidFill>
                  <a:srgbClr val="C00000"/>
                </a:solidFill>
              </a:rPr>
              <a:t>Erosion</a:t>
            </a:r>
            <a:r>
              <a:rPr lang="en-US" sz="2000" dirty="0" smtClean="0"/>
              <a:t> because rabbits ate vegetation</a:t>
            </a:r>
          </a:p>
          <a:p>
            <a:pPr lvl="1"/>
            <a:r>
              <a:rPr lang="en-US" sz="2000" dirty="0" smtClean="0"/>
              <a:t>Mass </a:t>
            </a:r>
            <a:r>
              <a:rPr lang="en-US" sz="2000" u="sng" dirty="0" smtClean="0">
                <a:solidFill>
                  <a:srgbClr val="C00000"/>
                </a:solidFill>
              </a:rPr>
              <a:t>extinction</a:t>
            </a:r>
            <a:r>
              <a:rPr lang="en-US" sz="2000" dirty="0" smtClean="0"/>
              <a:t> of native species</a:t>
            </a:r>
          </a:p>
          <a:p>
            <a:r>
              <a:rPr lang="en-US" sz="2400" dirty="0" smtClean="0"/>
              <a:t>Tried to stop the spread with “rabbit-proof” </a:t>
            </a:r>
            <a:r>
              <a:rPr lang="en-US" sz="2400" u="sng" dirty="0" smtClean="0">
                <a:solidFill>
                  <a:srgbClr val="C00000"/>
                </a:solidFill>
              </a:rPr>
              <a:t>fence</a:t>
            </a:r>
          </a:p>
          <a:p>
            <a:pPr lvl="1"/>
            <a:r>
              <a:rPr lang="en-US" sz="2000" dirty="0" smtClean="0"/>
              <a:t>Unsuccessful (why?)</a:t>
            </a:r>
            <a:endParaRPr lang="en-US" sz="2000" dirty="0"/>
          </a:p>
        </p:txBody>
      </p:sp>
    </p:spTree>
    <p:extLst>
      <p:ext uri="{BB962C8B-B14F-4D97-AF65-F5344CB8AC3E}">
        <p14:creationId xmlns:p14="http://schemas.microsoft.com/office/powerpoint/2010/main" val="27180278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a:t>Changes in Carrying Capacity</a:t>
            </a:r>
          </a:p>
        </p:txBody>
      </p:sp>
      <p:sp>
        <p:nvSpPr>
          <p:cNvPr id="526339" name="Rectangle 3" descr="Rectangle: Click to edit Master text styles&#10;Second level&#10;Third level&#10;Fourth level&#10;Fifth level"/>
          <p:cNvSpPr>
            <a:spLocks noGrp="1" noChangeArrowheads="1"/>
          </p:cNvSpPr>
          <p:nvPr>
            <p:ph type="body" idx="1"/>
          </p:nvPr>
        </p:nvSpPr>
        <p:spPr>
          <a:xfrm>
            <a:off x="838200" y="1371600"/>
            <a:ext cx="3787775" cy="1939925"/>
          </a:xfrm>
        </p:spPr>
        <p:txBody>
          <a:bodyPr/>
          <a:lstStyle/>
          <a:p>
            <a:r>
              <a:rPr lang="en-US" dirty="0"/>
              <a:t>Population cycles</a:t>
            </a:r>
          </a:p>
          <a:p>
            <a:pPr lvl="1"/>
            <a:r>
              <a:rPr lang="en-US" u="sng" dirty="0">
                <a:solidFill>
                  <a:srgbClr val="C00000"/>
                </a:solidFill>
              </a:rPr>
              <a:t>predator – prey </a:t>
            </a:r>
            <a:r>
              <a:rPr lang="en-US" dirty="0"/>
              <a:t>interactions</a:t>
            </a:r>
          </a:p>
        </p:txBody>
      </p:sp>
      <p:pic>
        <p:nvPicPr>
          <p:cNvPr id="526340" name="Picture 4" descr="52-19a-PopCycleHareLynxPhot"/>
          <p:cNvPicPr>
            <a:picLocks noChangeAspect="1" noChangeArrowheads="1"/>
          </p:cNvPicPr>
          <p:nvPr/>
        </p:nvPicPr>
        <p:blipFill>
          <a:blip r:embed="rId3">
            <a:extLst>
              <a:ext uri="{28A0092B-C50C-407E-A947-70E740481C1C}">
                <a14:useLocalDpi xmlns:a14="http://schemas.microsoft.com/office/drawing/2010/main" val="0"/>
              </a:ext>
            </a:extLst>
          </a:blip>
          <a:srcRect l="17999" t="27170" r="17999" b="27170"/>
          <a:stretch>
            <a:fillRect/>
          </a:stretch>
        </p:blipFill>
        <p:spPr bwMode="auto">
          <a:xfrm>
            <a:off x="4848225" y="1355725"/>
            <a:ext cx="4019550" cy="18986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341" name="Picture 5" descr="52-19b-PopCycleHareLynx-L"/>
          <p:cNvPicPr>
            <a:picLocks noChangeAspect="1" noChangeArrowheads="1"/>
          </p:cNvPicPr>
          <p:nvPr/>
        </p:nvPicPr>
        <p:blipFill>
          <a:blip r:embed="rId4">
            <a:extLst>
              <a:ext uri="{28A0092B-C50C-407E-A947-70E740481C1C}">
                <a14:useLocalDpi xmlns:a14="http://schemas.microsoft.com/office/drawing/2010/main" val="0"/>
              </a:ext>
            </a:extLst>
          </a:blip>
          <a:srcRect b="5360"/>
          <a:stretch>
            <a:fillRect/>
          </a:stretch>
        </p:blipFill>
        <p:spPr bwMode="auto">
          <a:xfrm>
            <a:off x="1703388" y="3363913"/>
            <a:ext cx="7173912" cy="3419475"/>
          </a:xfrm>
          <a:prstGeom prst="rect">
            <a:avLst/>
          </a:prstGeom>
          <a:noFill/>
          <a:ln w="9525">
            <a:solidFill>
              <a:srgbClr val="0F116A"/>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526342" name="Picture 6" descr="penguin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0" y="5557838"/>
            <a:ext cx="1274763" cy="1295400"/>
          </a:xfrm>
          <a:prstGeom prst="rect">
            <a:avLst/>
          </a:prstGeom>
          <a:noFill/>
          <a:extLst>
            <a:ext uri="{909E8E84-426E-40dd-AFC4-6F175D3DCCD1}">
              <a14:hiddenFill xmlns:a14="http://schemas.microsoft.com/office/drawing/2010/main">
                <a:solidFill>
                  <a:srgbClr val="FFFFFF"/>
                </a:solidFill>
              </a14:hiddenFill>
            </a:ext>
          </a:extLst>
        </p:spPr>
      </p:pic>
      <p:sp>
        <p:nvSpPr>
          <p:cNvPr id="526343" name="AutoShape 7"/>
          <p:cNvSpPr>
            <a:spLocks noChangeArrowheads="1"/>
          </p:cNvSpPr>
          <p:nvPr/>
        </p:nvSpPr>
        <p:spPr bwMode="auto">
          <a:xfrm flipH="1">
            <a:off x="0" y="2844800"/>
            <a:ext cx="2592388" cy="1316038"/>
          </a:xfrm>
          <a:prstGeom prst="wedgeEllipseCallout">
            <a:avLst>
              <a:gd name="adj1" fmla="val 12338"/>
              <a:gd name="adj2" fmla="val 162542"/>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a:solidFill>
                  <a:srgbClr val="0F116A"/>
                </a:solidFill>
                <a:latin typeface="Comic Sans MS" pitchFamily="84" charset="0"/>
              </a:rPr>
              <a:t>At what </a:t>
            </a:r>
            <a:br>
              <a:rPr lang="en-US" sz="1800">
                <a:solidFill>
                  <a:srgbClr val="0F116A"/>
                </a:solidFill>
                <a:latin typeface="Comic Sans MS" pitchFamily="84" charset="0"/>
              </a:rPr>
            </a:br>
            <a:r>
              <a:rPr lang="en-US" sz="1800">
                <a:solidFill>
                  <a:srgbClr val="0F116A"/>
                </a:solidFill>
                <a:latin typeface="Comic Sans MS" pitchFamily="84" charset="0"/>
              </a:rPr>
              <a:t>population level is the</a:t>
            </a:r>
            <a:br>
              <a:rPr lang="en-US" sz="1800">
                <a:solidFill>
                  <a:srgbClr val="0F116A"/>
                </a:solidFill>
                <a:latin typeface="Comic Sans MS" pitchFamily="84" charset="0"/>
              </a:rPr>
            </a:br>
            <a:r>
              <a:rPr lang="en-US" sz="1800">
                <a:solidFill>
                  <a:srgbClr val="0F116A"/>
                </a:solidFill>
                <a:latin typeface="Comic Sans MS" pitchFamily="84" charset="0"/>
              </a:rPr>
              <a:t>carrying capacity?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386" name="Picture 2" descr="52-20-HumanPopGrowth-L"/>
          <p:cNvPicPr>
            <a:picLocks noChangeAspect="1" noChangeArrowheads="1"/>
          </p:cNvPicPr>
          <p:nvPr/>
        </p:nvPicPr>
        <p:blipFill>
          <a:blip r:embed="rId3">
            <a:extLst>
              <a:ext uri="{28A0092B-C50C-407E-A947-70E740481C1C}">
                <a14:useLocalDpi xmlns:a14="http://schemas.microsoft.com/office/drawing/2010/main" val="0"/>
              </a:ext>
            </a:extLst>
          </a:blip>
          <a:srcRect b="6000"/>
          <a:stretch>
            <a:fillRect/>
          </a:stretch>
        </p:blipFill>
        <p:spPr bwMode="auto">
          <a:xfrm>
            <a:off x="1790700" y="1522413"/>
            <a:ext cx="73533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387" name="Rectangle 3"/>
          <p:cNvSpPr>
            <a:spLocks noChangeArrowheads="1"/>
          </p:cNvSpPr>
          <p:nvPr/>
        </p:nvSpPr>
        <p:spPr bwMode="auto">
          <a:xfrm>
            <a:off x="6419850" y="4992688"/>
            <a:ext cx="1524000" cy="357187"/>
          </a:xfrm>
          <a:prstGeom prst="rect">
            <a:avLst/>
          </a:prstGeom>
          <a:solidFill>
            <a:srgbClr val="D7E4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388" name="Rectangle 4"/>
          <p:cNvSpPr>
            <a:spLocks noGrp="1" noChangeArrowheads="1"/>
          </p:cNvSpPr>
          <p:nvPr>
            <p:ph type="title"/>
          </p:nvPr>
        </p:nvSpPr>
        <p:spPr/>
        <p:txBody>
          <a:bodyPr/>
          <a:lstStyle/>
          <a:p>
            <a:r>
              <a:rPr lang="en-US"/>
              <a:t>Human population growth</a:t>
            </a:r>
          </a:p>
        </p:txBody>
      </p:sp>
      <p:sp>
        <p:nvSpPr>
          <p:cNvPr id="528389" name="Rectangle 5" descr="Rectangle: Click to edit Master text styles&#10;Second level&#10;Third level&#10;Fourth level&#10;Fifth level"/>
          <p:cNvSpPr>
            <a:spLocks noGrp="1" noChangeArrowheads="1"/>
          </p:cNvSpPr>
          <p:nvPr>
            <p:ph type="body" idx="1"/>
          </p:nvPr>
        </p:nvSpPr>
        <p:spPr>
          <a:xfrm>
            <a:off x="171965" y="1528762"/>
            <a:ext cx="4570413" cy="735013"/>
          </a:xfrm>
          <a:solidFill>
            <a:srgbClr val="FFCC18"/>
          </a:solidFill>
          <a:effectLst>
            <a:outerShdw dist="35921" dir="2700000" algn="ctr" rotWithShape="0">
              <a:srgbClr val="000000"/>
            </a:outerShdw>
          </a:effectLst>
        </p:spPr>
        <p:txBody>
          <a:bodyPr/>
          <a:lstStyle/>
          <a:p>
            <a:pPr marL="0" indent="0">
              <a:lnSpc>
                <a:spcPct val="90000"/>
              </a:lnSpc>
              <a:buFont typeface="Wingdings" pitchFamily="84" charset="2"/>
              <a:buNone/>
            </a:pPr>
            <a:r>
              <a:rPr lang="en-US" sz="2200"/>
              <a:t>What factors have contributed to this exponential growth pattern? </a:t>
            </a:r>
          </a:p>
        </p:txBody>
      </p:sp>
      <p:sp>
        <p:nvSpPr>
          <p:cNvPr id="528390" name="Rectangle 6"/>
          <p:cNvSpPr>
            <a:spLocks noChangeArrowheads="1"/>
          </p:cNvSpPr>
          <p:nvPr/>
        </p:nvSpPr>
        <p:spPr bwMode="auto">
          <a:xfrm>
            <a:off x="6042025" y="5562600"/>
            <a:ext cx="1795463" cy="244475"/>
          </a:xfrm>
          <a:prstGeom prst="rect">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r>
              <a:rPr lang="en-US" sz="1600">
                <a:solidFill>
                  <a:schemeClr val="tx2"/>
                </a:solidFill>
              </a:rPr>
              <a:t>1650</a:t>
            </a:r>
            <a:r>
              <a:rPr lang="en-US" sz="1600">
                <a:solidFill>
                  <a:schemeClr val="tx2"/>
                </a:solidFill>
                <a:sym typeface="Symbol" pitchFamily="84" charset="2"/>
              </a:rPr>
              <a:t></a:t>
            </a:r>
            <a:r>
              <a:rPr lang="en-US" sz="1600">
                <a:solidFill>
                  <a:schemeClr val="tx2"/>
                </a:solidFill>
              </a:rPr>
              <a:t>500 million</a:t>
            </a:r>
          </a:p>
        </p:txBody>
      </p:sp>
      <p:sp>
        <p:nvSpPr>
          <p:cNvPr id="528391" name="Rectangle 7"/>
          <p:cNvSpPr>
            <a:spLocks noChangeArrowheads="1"/>
          </p:cNvSpPr>
          <p:nvPr/>
        </p:nvSpPr>
        <p:spPr bwMode="auto">
          <a:xfrm>
            <a:off x="6600825" y="2120900"/>
            <a:ext cx="1512888" cy="244475"/>
          </a:xfrm>
          <a:prstGeom prst="rect">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nchor="ctr">
            <a:spAutoFit/>
          </a:bodyPr>
          <a:lstStyle/>
          <a:p>
            <a:pPr algn="r"/>
            <a:r>
              <a:rPr lang="en-US" sz="1600">
                <a:solidFill>
                  <a:schemeClr val="tx2"/>
                </a:solidFill>
              </a:rPr>
              <a:t>2005</a:t>
            </a:r>
            <a:r>
              <a:rPr lang="en-US" sz="1600">
                <a:solidFill>
                  <a:schemeClr val="tx2"/>
                </a:solidFill>
                <a:sym typeface="Symbol" pitchFamily="84" charset="2"/>
              </a:rPr>
              <a:t></a:t>
            </a:r>
            <a:r>
              <a:rPr lang="en-US" sz="1600">
                <a:solidFill>
                  <a:schemeClr val="tx2"/>
                </a:solidFill>
              </a:rPr>
              <a:t>6 billion</a:t>
            </a:r>
          </a:p>
        </p:txBody>
      </p:sp>
      <p:grpSp>
        <p:nvGrpSpPr>
          <p:cNvPr id="528392" name="Group 8"/>
          <p:cNvGrpSpPr>
            <a:grpSpLocks/>
          </p:cNvGrpSpPr>
          <p:nvPr/>
        </p:nvGrpSpPr>
        <p:grpSpPr bwMode="auto">
          <a:xfrm>
            <a:off x="4953000" y="3587750"/>
            <a:ext cx="2976563" cy="2090738"/>
            <a:chOff x="3120" y="2148"/>
            <a:chExt cx="1875" cy="1317"/>
          </a:xfrm>
        </p:grpSpPr>
        <p:sp>
          <p:nvSpPr>
            <p:cNvPr id="528393" name="Line 9"/>
            <p:cNvSpPr>
              <a:spLocks noChangeShapeType="1"/>
            </p:cNvSpPr>
            <p:nvPr/>
          </p:nvSpPr>
          <p:spPr bwMode="auto">
            <a:xfrm>
              <a:off x="4317" y="2284"/>
              <a:ext cx="678" cy="11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8394" name="Rectangle 10"/>
            <p:cNvSpPr>
              <a:spLocks noChangeArrowheads="1"/>
            </p:cNvSpPr>
            <p:nvPr/>
          </p:nvSpPr>
          <p:spPr bwMode="auto">
            <a:xfrm>
              <a:off x="3120" y="2148"/>
              <a:ext cx="128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85000"/>
                </a:lnSpc>
              </a:pPr>
              <a:r>
                <a:rPr lang="en-US" sz="1500">
                  <a:solidFill>
                    <a:srgbClr val="000000"/>
                  </a:solidFill>
                </a:rPr>
                <a:t>Industrial Revolution</a:t>
              </a:r>
            </a:p>
          </p:txBody>
        </p:sp>
      </p:grpSp>
      <p:grpSp>
        <p:nvGrpSpPr>
          <p:cNvPr id="528395" name="Group 11"/>
          <p:cNvGrpSpPr>
            <a:grpSpLocks/>
          </p:cNvGrpSpPr>
          <p:nvPr/>
        </p:nvGrpSpPr>
        <p:grpSpPr bwMode="auto">
          <a:xfrm>
            <a:off x="4841875" y="2513013"/>
            <a:ext cx="3152775" cy="2786062"/>
            <a:chOff x="3050" y="1471"/>
            <a:chExt cx="1986" cy="1755"/>
          </a:xfrm>
        </p:grpSpPr>
        <p:sp>
          <p:nvSpPr>
            <p:cNvPr id="528396" name="Line 12"/>
            <p:cNvSpPr>
              <a:spLocks noChangeShapeType="1"/>
            </p:cNvSpPr>
            <p:nvPr/>
          </p:nvSpPr>
          <p:spPr bwMode="auto">
            <a:xfrm>
              <a:off x="4399" y="1862"/>
              <a:ext cx="637" cy="13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8397" name="Rectangle 13"/>
            <p:cNvSpPr>
              <a:spLocks noChangeArrowheads="1"/>
            </p:cNvSpPr>
            <p:nvPr/>
          </p:nvSpPr>
          <p:spPr bwMode="auto">
            <a:xfrm>
              <a:off x="3050" y="1471"/>
              <a:ext cx="136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a:solidFill>
                    <a:srgbClr val="000000"/>
                  </a:solidFill>
                </a:rPr>
                <a:t>Significant advances</a:t>
              </a:r>
            </a:p>
            <a:p>
              <a:pPr algn="l">
                <a:lnSpc>
                  <a:spcPct val="85000"/>
                </a:lnSpc>
              </a:pPr>
              <a:r>
                <a:rPr lang="en-US" sz="1500">
                  <a:solidFill>
                    <a:srgbClr val="000000"/>
                  </a:solidFill>
                </a:rPr>
                <a:t>in medicine through</a:t>
              </a:r>
            </a:p>
            <a:p>
              <a:pPr algn="l">
                <a:lnSpc>
                  <a:spcPct val="85000"/>
                </a:lnSpc>
              </a:pPr>
              <a:r>
                <a:rPr lang="en-US" sz="1500">
                  <a:solidFill>
                    <a:srgbClr val="000000"/>
                  </a:solidFill>
                </a:rPr>
                <a:t>science and technology</a:t>
              </a:r>
              <a:endParaRPr lang="en-US" sz="3200" b="0"/>
            </a:p>
          </p:txBody>
        </p:sp>
      </p:grpSp>
      <p:sp>
        <p:nvSpPr>
          <p:cNvPr id="528398" name="Rectangle 14"/>
          <p:cNvSpPr>
            <a:spLocks noChangeArrowheads="1"/>
          </p:cNvSpPr>
          <p:nvPr/>
        </p:nvSpPr>
        <p:spPr bwMode="auto">
          <a:xfrm>
            <a:off x="4635500" y="5167313"/>
            <a:ext cx="2819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85000"/>
              </a:lnSpc>
            </a:pPr>
            <a:r>
              <a:rPr lang="en-US" sz="1500">
                <a:solidFill>
                  <a:srgbClr val="000000"/>
                </a:solidFill>
              </a:rPr>
              <a:t>Bubonic plague "Black Death"</a:t>
            </a:r>
            <a:endParaRPr lang="en-US" sz="1100">
              <a:solidFill>
                <a:srgbClr val="000000"/>
              </a:solidFill>
            </a:endParaRPr>
          </a:p>
        </p:txBody>
      </p:sp>
      <p:pic>
        <p:nvPicPr>
          <p:cNvPr id="528399" name="Picture 15" descr="penguin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extLst>
            <a:ext uri="{909E8E84-426E-40dd-AFC4-6F175D3DCCD1}">
              <a14:hiddenFill xmlns:a14="http://schemas.microsoft.com/office/drawing/2010/main">
                <a:solidFill>
                  <a:srgbClr val="FFFFFF"/>
                </a:solidFill>
              </a14:hiddenFill>
            </a:ext>
          </a:extLst>
        </p:spPr>
      </p:pic>
      <p:sp>
        <p:nvSpPr>
          <p:cNvPr id="528402" name="Rectangle 18"/>
          <p:cNvSpPr>
            <a:spLocks noChangeArrowheads="1"/>
          </p:cNvSpPr>
          <p:nvPr/>
        </p:nvSpPr>
        <p:spPr bwMode="auto">
          <a:xfrm>
            <a:off x="1057350" y="2368303"/>
            <a:ext cx="2980560" cy="1015663"/>
          </a:xfrm>
          <a:prstGeom prst="rect">
            <a:avLst/>
          </a:prstGeom>
          <a:solidFill>
            <a:srgbClr val="BC0013"/>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r>
              <a:rPr lang="en-US" sz="2000" u="sng" dirty="0" smtClean="0">
                <a:solidFill>
                  <a:schemeClr val="bg1"/>
                </a:solidFill>
              </a:rPr>
              <a:t>2011 = 7 billion people</a:t>
            </a:r>
            <a:r>
              <a:rPr lang="en-US" sz="2000" dirty="0" smtClean="0">
                <a:solidFill>
                  <a:schemeClr val="bg1"/>
                </a:solidFill>
              </a:rPr>
              <a:t>!</a:t>
            </a:r>
          </a:p>
          <a:p>
            <a:pPr algn="r"/>
            <a:r>
              <a:rPr lang="en-US" sz="2000" dirty="0" smtClean="0">
                <a:solidFill>
                  <a:schemeClr val="bg1"/>
                </a:solidFill>
              </a:rPr>
              <a:t>adding </a:t>
            </a:r>
            <a:r>
              <a:rPr lang="en-US" sz="2000" dirty="0">
                <a:solidFill>
                  <a:schemeClr val="bg1"/>
                </a:solidFill>
              </a:rPr>
              <a:t>82 million/year</a:t>
            </a:r>
          </a:p>
          <a:p>
            <a:pPr algn="r"/>
            <a:r>
              <a:rPr lang="en-US" sz="2000" dirty="0">
                <a:solidFill>
                  <a:schemeClr val="bg1"/>
                </a:solidFill>
              </a:rPr>
              <a:t>~ 200,000 per day</a:t>
            </a:r>
            <a:r>
              <a:rPr lang="en-US" sz="2000" i="1" dirty="0">
                <a:solidFill>
                  <a:schemeClr val="bg1"/>
                </a:solidFill>
              </a:rPr>
              <a:t>!</a:t>
            </a:r>
            <a:endParaRPr lang="en-US" sz="2000" dirty="0">
              <a:solidFill>
                <a:schemeClr val="bg1"/>
              </a:solidFill>
            </a:endParaRPr>
          </a:p>
        </p:txBody>
      </p:sp>
      <p:sp>
        <p:nvSpPr>
          <p:cNvPr id="528400" name="AutoShape 16"/>
          <p:cNvSpPr>
            <a:spLocks noChangeArrowheads="1"/>
          </p:cNvSpPr>
          <p:nvPr/>
        </p:nvSpPr>
        <p:spPr bwMode="auto">
          <a:xfrm flipH="1">
            <a:off x="1739900" y="4418013"/>
            <a:ext cx="2433638" cy="1392237"/>
          </a:xfrm>
          <a:prstGeom prst="wedgeEllipseCallout">
            <a:avLst>
              <a:gd name="adj1" fmla="val 76481"/>
              <a:gd name="adj2" fmla="val 43611"/>
            </a:avLst>
          </a:prstGeom>
          <a:solidFill>
            <a:srgbClr val="FFEA18"/>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r>
              <a:rPr lang="en-US" sz="1800">
                <a:solidFill>
                  <a:srgbClr val="0F116A"/>
                </a:solidFill>
                <a:latin typeface="Comic Sans MS" pitchFamily="84" charset="0"/>
              </a:rPr>
              <a:t>Is the human </a:t>
            </a:r>
            <a:br>
              <a:rPr lang="en-US" sz="1800">
                <a:solidFill>
                  <a:srgbClr val="0F116A"/>
                </a:solidFill>
                <a:latin typeface="Comic Sans MS" pitchFamily="84" charset="0"/>
              </a:rPr>
            </a:br>
            <a:r>
              <a:rPr lang="en-US" sz="1800">
                <a:solidFill>
                  <a:srgbClr val="0F116A"/>
                </a:solidFill>
                <a:latin typeface="Comic Sans MS" pitchFamily="84" charset="0"/>
              </a:rPr>
              <a:t>population reaching</a:t>
            </a:r>
            <a:br>
              <a:rPr lang="en-US" sz="1800">
                <a:solidFill>
                  <a:srgbClr val="0F116A"/>
                </a:solidFill>
                <a:latin typeface="Comic Sans MS" pitchFamily="84" charset="0"/>
              </a:rPr>
            </a:br>
            <a:r>
              <a:rPr lang="en-US" sz="1800">
                <a:solidFill>
                  <a:srgbClr val="0F116A"/>
                </a:solidFill>
                <a:latin typeface="Comic Sans MS" pitchFamily="84" charset="0"/>
              </a:rPr>
              <a:t>carrying capacity?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4" name="Oval 8"/>
          <p:cNvSpPr>
            <a:spLocks noChangeArrowheads="1"/>
          </p:cNvSpPr>
          <p:nvPr/>
        </p:nvSpPr>
        <p:spPr bwMode="auto">
          <a:xfrm>
            <a:off x="2003425" y="1060450"/>
            <a:ext cx="5715000" cy="5715000"/>
          </a:xfrm>
          <a:prstGeom prst="ellipse">
            <a:avLst/>
          </a:prstGeom>
          <a:solidFill>
            <a:srgbClr val="0F116A"/>
          </a:solidFill>
          <a:ln w="3810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r>
              <a:rPr lang="en-US" sz="2000">
                <a:solidFill>
                  <a:schemeClr val="bg1"/>
                </a:solidFill>
              </a:rPr>
              <a:t>biosphere</a:t>
            </a:r>
          </a:p>
        </p:txBody>
      </p:sp>
      <p:pic>
        <p:nvPicPr>
          <p:cNvPr id="454669" name="Picture 13" descr="207141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525" y="735013"/>
            <a:ext cx="6289675" cy="6335712"/>
          </a:xfrm>
          <a:prstGeom prst="rect">
            <a:avLst/>
          </a:prstGeom>
          <a:noFill/>
          <a:extLst>
            <a:ext uri="{909E8E84-426E-40dd-AFC4-6F175D3DCCD1}">
              <a14:hiddenFill xmlns:a14="http://schemas.microsoft.com/office/drawing/2010/main">
                <a:solidFill>
                  <a:srgbClr val="FFFFFF">
                    <a:alpha val="30000"/>
                  </a:srgbClr>
                </a:solidFill>
              </a14:hiddenFill>
            </a:ext>
          </a:extLst>
        </p:spPr>
      </p:pic>
      <p:sp>
        <p:nvSpPr>
          <p:cNvPr id="454663" name="Oval 7"/>
          <p:cNvSpPr>
            <a:spLocks noChangeArrowheads="1"/>
          </p:cNvSpPr>
          <p:nvPr/>
        </p:nvSpPr>
        <p:spPr bwMode="auto">
          <a:xfrm>
            <a:off x="2651125" y="1708150"/>
            <a:ext cx="4419600" cy="4419600"/>
          </a:xfrm>
          <a:prstGeom prst="ellipse">
            <a:avLst/>
          </a:prstGeom>
          <a:solidFill>
            <a:srgbClr val="00A700"/>
          </a:solidFill>
          <a:ln w="381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ecosystem</a:t>
            </a:r>
          </a:p>
        </p:txBody>
      </p:sp>
      <p:sp>
        <p:nvSpPr>
          <p:cNvPr id="454662" name="Oval 6"/>
          <p:cNvSpPr>
            <a:spLocks noChangeArrowheads="1"/>
          </p:cNvSpPr>
          <p:nvPr/>
        </p:nvSpPr>
        <p:spPr bwMode="auto">
          <a:xfrm>
            <a:off x="3222625" y="2279650"/>
            <a:ext cx="3276600" cy="3276600"/>
          </a:xfrm>
          <a:prstGeom prst="ellipse">
            <a:avLst/>
          </a:prstGeom>
          <a:solidFill>
            <a:srgbClr val="660000"/>
          </a:solidFill>
          <a:ln w="38100">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endParaRPr lang="en-US" sz="2000">
              <a:solidFill>
                <a:schemeClr val="bg1"/>
              </a:solidFill>
            </a:endParaRPr>
          </a:p>
          <a:p>
            <a:r>
              <a:rPr lang="en-US" sz="2000">
                <a:solidFill>
                  <a:schemeClr val="bg1"/>
                </a:solidFill>
              </a:rPr>
              <a:t>community</a:t>
            </a:r>
          </a:p>
        </p:txBody>
      </p:sp>
      <p:sp>
        <p:nvSpPr>
          <p:cNvPr id="454661" name="Oval 5"/>
          <p:cNvSpPr>
            <a:spLocks noChangeArrowheads="1"/>
          </p:cNvSpPr>
          <p:nvPr/>
        </p:nvSpPr>
        <p:spPr bwMode="auto">
          <a:xfrm>
            <a:off x="3775075" y="2832100"/>
            <a:ext cx="2171700" cy="2171700"/>
          </a:xfrm>
          <a:prstGeom prst="ellipse">
            <a:avLst/>
          </a:prstGeom>
          <a:solidFill>
            <a:srgbClr val="FF8000"/>
          </a:solidFill>
          <a:ln w="38100">
            <a:solidFill>
              <a:srgbClr val="66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rgbClr val="0F116A"/>
              </a:solidFill>
            </a:endParaRPr>
          </a:p>
          <a:p>
            <a:endParaRPr lang="en-US" sz="2000">
              <a:solidFill>
                <a:srgbClr val="0F116A"/>
              </a:solidFill>
            </a:endParaRPr>
          </a:p>
          <a:p>
            <a:endParaRPr lang="en-US" sz="2000">
              <a:solidFill>
                <a:srgbClr val="0F116A"/>
              </a:solidFill>
            </a:endParaRPr>
          </a:p>
          <a:p>
            <a:endParaRPr lang="en-US" sz="2000">
              <a:solidFill>
                <a:srgbClr val="0F116A"/>
              </a:solidFill>
            </a:endParaRPr>
          </a:p>
          <a:p>
            <a:r>
              <a:rPr lang="en-US" sz="2000" u="sng">
                <a:solidFill>
                  <a:srgbClr val="BC0013"/>
                </a:solidFill>
              </a:rPr>
              <a:t>population</a:t>
            </a:r>
            <a:endParaRPr lang="en-US" sz="2000">
              <a:solidFill>
                <a:srgbClr val="0F116A"/>
              </a:solidFill>
            </a:endParaRPr>
          </a:p>
        </p:txBody>
      </p:sp>
      <p:sp>
        <p:nvSpPr>
          <p:cNvPr id="454658" name="Rectangle 2"/>
          <p:cNvSpPr>
            <a:spLocks noGrp="1" noChangeArrowheads="1"/>
          </p:cNvSpPr>
          <p:nvPr>
            <p:ph type="title"/>
          </p:nvPr>
        </p:nvSpPr>
        <p:spPr>
          <a:xfrm>
            <a:off x="609600" y="685800"/>
            <a:ext cx="8534400" cy="762000"/>
          </a:xfrm>
        </p:spPr>
        <p:txBody>
          <a:bodyPr/>
          <a:lstStyle/>
          <a:p>
            <a:r>
              <a:rPr lang="en-US" sz="3200" dirty="0"/>
              <a:t>Studying organisms in their environment</a:t>
            </a:r>
            <a:endParaRPr lang="en-US" dirty="0"/>
          </a:p>
        </p:txBody>
      </p:sp>
      <p:sp>
        <p:nvSpPr>
          <p:cNvPr id="454660" name="Oval 4"/>
          <p:cNvSpPr>
            <a:spLocks noChangeArrowheads="1"/>
          </p:cNvSpPr>
          <p:nvPr/>
        </p:nvSpPr>
        <p:spPr bwMode="auto">
          <a:xfrm>
            <a:off x="4337050" y="3394075"/>
            <a:ext cx="1047750" cy="1047750"/>
          </a:xfrm>
          <a:prstGeom prst="ellipse">
            <a:avLst/>
          </a:prstGeom>
          <a:solidFill>
            <a:srgbClr val="FFCC18"/>
          </a:solidFill>
          <a:ln w="38100">
            <a:solidFill>
              <a:srgbClr val="FF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dirty="0">
                <a:solidFill>
                  <a:schemeClr val="bg1"/>
                </a:solidFill>
              </a:rPr>
              <a:t>organism</a:t>
            </a:r>
          </a:p>
        </p:txBody>
      </p:sp>
      <p:sp>
        <p:nvSpPr>
          <p:cNvPr id="2" name="TextBox 1"/>
          <p:cNvSpPr txBox="1"/>
          <p:nvPr/>
        </p:nvSpPr>
        <p:spPr>
          <a:xfrm>
            <a:off x="3864779" y="6127750"/>
            <a:ext cx="1992292" cy="400110"/>
          </a:xfrm>
          <a:prstGeom prst="rect">
            <a:avLst/>
          </a:prstGeom>
          <a:noFill/>
        </p:spPr>
        <p:txBody>
          <a:bodyPr wrap="square" rtlCol="0">
            <a:spAutoFit/>
          </a:bodyPr>
          <a:lstStyle/>
          <a:p>
            <a:r>
              <a:rPr lang="en-US" sz="2000" dirty="0" smtClean="0">
                <a:solidFill>
                  <a:schemeClr val="bg1"/>
                </a:solidFill>
              </a:rPr>
              <a:t>biosphere</a:t>
            </a:r>
            <a:endParaRPr lang="en-US" sz="2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t>Life takes place in populations</a:t>
            </a:r>
          </a:p>
        </p:txBody>
      </p:sp>
      <p:sp>
        <p:nvSpPr>
          <p:cNvPr id="374787" name="Rectangle 3" descr="Rectangle: Click to edit Master text styles&#10;Second level&#10;Third level&#10;Fourth level&#10;Fifth level"/>
          <p:cNvSpPr>
            <a:spLocks noGrp="1" noChangeArrowheads="1"/>
          </p:cNvSpPr>
          <p:nvPr>
            <p:ph type="body" idx="1"/>
          </p:nvPr>
        </p:nvSpPr>
        <p:spPr>
          <a:xfrm>
            <a:off x="838200" y="1371600"/>
            <a:ext cx="7772400" cy="1863725"/>
          </a:xfrm>
        </p:spPr>
        <p:txBody>
          <a:bodyPr/>
          <a:lstStyle/>
          <a:p>
            <a:r>
              <a:rPr lang="en-US" u="sng" dirty="0">
                <a:solidFill>
                  <a:srgbClr val="C00000"/>
                </a:solidFill>
              </a:rPr>
              <a:t>Population</a:t>
            </a:r>
          </a:p>
          <a:p>
            <a:pPr lvl="1"/>
            <a:r>
              <a:rPr lang="en-US" dirty="0"/>
              <a:t>group of individuals of </a:t>
            </a:r>
            <a:r>
              <a:rPr lang="en-US" u="sng" dirty="0">
                <a:solidFill>
                  <a:srgbClr val="C00000"/>
                </a:solidFill>
              </a:rPr>
              <a:t>same species</a:t>
            </a:r>
            <a:r>
              <a:rPr lang="en-US" dirty="0"/>
              <a:t> in </a:t>
            </a:r>
            <a:r>
              <a:rPr lang="en-US" u="sng" dirty="0">
                <a:solidFill>
                  <a:srgbClr val="C00000"/>
                </a:solidFill>
              </a:rPr>
              <a:t>same area</a:t>
            </a:r>
            <a:r>
              <a:rPr lang="en-US" dirty="0"/>
              <a:t> at </a:t>
            </a:r>
            <a:r>
              <a:rPr lang="en-US" u="sng" dirty="0">
                <a:solidFill>
                  <a:srgbClr val="C00000"/>
                </a:solidFill>
              </a:rPr>
              <a:t>same time</a:t>
            </a:r>
          </a:p>
        </p:txBody>
      </p:sp>
      <p:pic>
        <p:nvPicPr>
          <p:cNvPr id="374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3382963"/>
            <a:ext cx="4697412" cy="3268662"/>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4789" name="Rectangle 5"/>
          <p:cNvSpPr>
            <a:spLocks noChangeArrowheads="1"/>
          </p:cNvSpPr>
          <p:nvPr/>
        </p:nvSpPr>
        <p:spPr bwMode="auto">
          <a:xfrm>
            <a:off x="6299200" y="2622550"/>
            <a:ext cx="2497138" cy="1838325"/>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227013" indent="-227013" algn="l">
              <a:lnSpc>
                <a:spcPct val="110000"/>
              </a:lnSpc>
              <a:buClr>
                <a:schemeClr val="hlink"/>
              </a:buClr>
              <a:buFont typeface="Wingdings" pitchFamily="84" charset="2"/>
              <a:buChar char="§"/>
            </a:pPr>
            <a:r>
              <a:rPr lang="en-US" sz="2600" dirty="0">
                <a:solidFill>
                  <a:srgbClr val="0F116A"/>
                </a:solidFill>
              </a:rPr>
              <a:t>rely on same </a:t>
            </a:r>
            <a:r>
              <a:rPr lang="en-US" sz="2600" u="sng" dirty="0">
                <a:solidFill>
                  <a:srgbClr val="0F116A"/>
                </a:solidFill>
              </a:rPr>
              <a:t>resources</a:t>
            </a:r>
          </a:p>
          <a:p>
            <a:pPr marL="227013" indent="-227013" algn="l">
              <a:lnSpc>
                <a:spcPct val="110000"/>
              </a:lnSpc>
              <a:buClr>
                <a:schemeClr val="hlink"/>
              </a:buClr>
              <a:buFont typeface="Wingdings" pitchFamily="84" charset="2"/>
              <a:buChar char="§"/>
            </a:pPr>
            <a:r>
              <a:rPr lang="en-US" sz="2600" dirty="0">
                <a:solidFill>
                  <a:srgbClr val="0F116A"/>
                </a:solidFill>
              </a:rPr>
              <a:t>interact</a:t>
            </a:r>
          </a:p>
          <a:p>
            <a:pPr marL="227013" indent="-227013" algn="l">
              <a:lnSpc>
                <a:spcPct val="110000"/>
              </a:lnSpc>
              <a:buClr>
                <a:schemeClr val="hlink"/>
              </a:buClr>
              <a:buFont typeface="Wingdings" pitchFamily="84" charset="2"/>
              <a:buChar char="§"/>
            </a:pPr>
            <a:r>
              <a:rPr lang="en-US" sz="2600" u="sng" dirty="0">
                <a:solidFill>
                  <a:srgbClr val="0F116A"/>
                </a:solidFill>
              </a:rPr>
              <a:t>interbreed</a:t>
            </a:r>
          </a:p>
        </p:txBody>
      </p:sp>
      <p:pic>
        <p:nvPicPr>
          <p:cNvPr id="374791" name="Picture 7" descr="f53-01_life_takes_place"/>
          <p:cNvPicPr>
            <a:picLocks noChangeAspect="1" noChangeArrowheads="1"/>
          </p:cNvPicPr>
          <p:nvPr/>
        </p:nvPicPr>
        <p:blipFill>
          <a:blip r:embed="rId4">
            <a:extLst>
              <a:ext uri="{28A0092B-C50C-407E-A947-70E740481C1C}">
                <a14:useLocalDpi xmlns:a14="http://schemas.microsoft.com/office/drawing/2010/main" val="0"/>
              </a:ext>
            </a:extLst>
          </a:blip>
          <a:srcRect l="28125" t="14999" r="28125" b="9000"/>
          <a:stretch>
            <a:fillRect/>
          </a:stretch>
        </p:blipFill>
        <p:spPr bwMode="auto">
          <a:xfrm>
            <a:off x="815975" y="3394075"/>
            <a:ext cx="2509838" cy="32718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2" name="Rectangle 8"/>
          <p:cNvSpPr>
            <a:spLocks noChangeArrowheads="1"/>
          </p:cNvSpPr>
          <p:nvPr/>
        </p:nvSpPr>
        <p:spPr bwMode="auto">
          <a:xfrm>
            <a:off x="164396" y="6039684"/>
            <a:ext cx="8467540" cy="369332"/>
          </a:xfrm>
          <a:prstGeom prst="rect">
            <a:avLst/>
          </a:prstGeom>
          <a:solidFill>
            <a:schemeClr val="bg2"/>
          </a:solidFill>
          <a:ln>
            <a:noFill/>
          </a:ln>
          <a:effectLst>
            <a:outerShdw dist="35921" dir="2700000" algn="ctr" rotWithShape="0">
              <a:srgbClr val="808080"/>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lIns="45720" tIns="0" rIns="45720" bIns="0" anchor="ctr">
            <a:spAutoFit/>
          </a:bodyPr>
          <a:lstStyle/>
          <a:p>
            <a:pPr algn="l"/>
            <a:r>
              <a:rPr lang="en-US" dirty="0">
                <a:solidFill>
                  <a:srgbClr val="BC0013"/>
                </a:solidFill>
              </a:rPr>
              <a:t>Population Ecology:</a:t>
            </a:r>
            <a:r>
              <a:rPr lang="en-US" dirty="0">
                <a:solidFill>
                  <a:schemeClr val="tx2"/>
                </a:solidFill>
              </a:rPr>
              <a:t> What factors affect a population?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7" name="Rectangle 3" descr="Rectangle: Click to edit Master text styles&#10;Second level&#10;Third level&#10;Fourth level&#10;Fifth level"/>
          <p:cNvSpPr>
            <a:spLocks noGrp="1" noChangeArrowheads="1"/>
          </p:cNvSpPr>
          <p:nvPr>
            <p:ph type="body" idx="1"/>
          </p:nvPr>
        </p:nvSpPr>
        <p:spPr>
          <a:xfrm>
            <a:off x="679450" y="1371600"/>
            <a:ext cx="4333875" cy="5181600"/>
          </a:xfrm>
        </p:spPr>
        <p:txBody>
          <a:bodyPr/>
          <a:lstStyle/>
          <a:p>
            <a:r>
              <a:rPr lang="en-US" sz="2600" u="sng" dirty="0">
                <a:solidFill>
                  <a:srgbClr val="C00000"/>
                </a:solidFill>
              </a:rPr>
              <a:t>Abiotic</a:t>
            </a:r>
            <a:r>
              <a:rPr lang="en-US" sz="2600" dirty="0"/>
              <a:t> </a:t>
            </a:r>
            <a:r>
              <a:rPr lang="en-US" sz="2600" dirty="0" smtClean="0"/>
              <a:t>(non-living) factors</a:t>
            </a:r>
            <a:endParaRPr lang="en-US" sz="2600" dirty="0"/>
          </a:p>
          <a:p>
            <a:pPr lvl="1"/>
            <a:r>
              <a:rPr lang="en-US" sz="2400" dirty="0"/>
              <a:t>sunlight </a:t>
            </a:r>
            <a:r>
              <a:rPr lang="en-US" sz="2400" dirty="0" smtClean="0"/>
              <a:t>/ </a:t>
            </a:r>
            <a:r>
              <a:rPr lang="en-US" sz="2400" u="sng" dirty="0">
                <a:solidFill>
                  <a:srgbClr val="C00000"/>
                </a:solidFill>
              </a:rPr>
              <a:t>temperature</a:t>
            </a:r>
          </a:p>
          <a:p>
            <a:pPr lvl="1"/>
            <a:r>
              <a:rPr lang="en-US" sz="2400" dirty="0"/>
              <a:t>precipitation / </a:t>
            </a:r>
            <a:r>
              <a:rPr lang="en-US" sz="2400" u="sng" dirty="0">
                <a:solidFill>
                  <a:srgbClr val="C00000"/>
                </a:solidFill>
              </a:rPr>
              <a:t>water</a:t>
            </a:r>
          </a:p>
          <a:p>
            <a:pPr lvl="1"/>
            <a:r>
              <a:rPr lang="en-US" sz="2400" u="sng" dirty="0" smtClean="0">
                <a:solidFill>
                  <a:srgbClr val="C00000"/>
                </a:solidFill>
              </a:rPr>
              <a:t>nutrients</a:t>
            </a:r>
            <a:endParaRPr lang="en-US" sz="2400" u="sng" dirty="0">
              <a:solidFill>
                <a:srgbClr val="C00000"/>
              </a:solidFill>
            </a:endParaRPr>
          </a:p>
          <a:p>
            <a:r>
              <a:rPr lang="en-US" sz="2600" u="sng" dirty="0">
                <a:solidFill>
                  <a:srgbClr val="C00000"/>
                </a:solidFill>
              </a:rPr>
              <a:t>Biotic</a:t>
            </a:r>
            <a:r>
              <a:rPr lang="en-US" sz="2600" dirty="0"/>
              <a:t> </a:t>
            </a:r>
            <a:r>
              <a:rPr lang="en-US" sz="2600" dirty="0" smtClean="0"/>
              <a:t>(living) factors</a:t>
            </a:r>
            <a:endParaRPr lang="en-US" sz="2600" dirty="0"/>
          </a:p>
          <a:p>
            <a:pPr lvl="1"/>
            <a:r>
              <a:rPr lang="en-US" sz="2400" u="sng" dirty="0" smtClean="0">
                <a:solidFill>
                  <a:srgbClr val="C00000"/>
                </a:solidFill>
              </a:rPr>
              <a:t>food</a:t>
            </a:r>
            <a:endParaRPr lang="en-US" sz="2400" u="sng" dirty="0">
              <a:solidFill>
                <a:srgbClr val="C00000"/>
              </a:solidFill>
            </a:endParaRPr>
          </a:p>
          <a:p>
            <a:pPr lvl="1"/>
            <a:r>
              <a:rPr lang="en-US" sz="2400" u="sng" dirty="0">
                <a:solidFill>
                  <a:srgbClr val="C00000"/>
                </a:solidFill>
              </a:rPr>
              <a:t>competitors</a:t>
            </a:r>
          </a:p>
          <a:p>
            <a:pPr lvl="1"/>
            <a:r>
              <a:rPr lang="en-US" sz="2400" u="sng" dirty="0">
                <a:solidFill>
                  <a:srgbClr val="C00000"/>
                </a:solidFill>
              </a:rPr>
              <a:t>p</a:t>
            </a:r>
            <a:r>
              <a:rPr lang="en-US" sz="2400" u="sng" dirty="0" smtClean="0">
                <a:solidFill>
                  <a:srgbClr val="C00000"/>
                </a:solidFill>
              </a:rPr>
              <a:t>redators</a:t>
            </a:r>
          </a:p>
          <a:p>
            <a:pPr lvl="1"/>
            <a:r>
              <a:rPr lang="en-US" sz="2400" u="sng" dirty="0" smtClean="0">
                <a:solidFill>
                  <a:srgbClr val="C00000"/>
                </a:solidFill>
              </a:rPr>
              <a:t>disease</a:t>
            </a:r>
            <a:endParaRPr lang="en-US" sz="2400" u="sng" dirty="0">
              <a:solidFill>
                <a:srgbClr val="C00000"/>
              </a:solidFill>
            </a:endParaRPr>
          </a:p>
          <a:p>
            <a:r>
              <a:rPr lang="en-US" sz="2600" dirty="0">
                <a:solidFill>
                  <a:srgbClr val="002060"/>
                </a:solidFill>
              </a:rPr>
              <a:t>Intrinsic</a:t>
            </a:r>
            <a:r>
              <a:rPr lang="en-US" sz="2600" dirty="0"/>
              <a:t> factors</a:t>
            </a:r>
          </a:p>
          <a:p>
            <a:pPr lvl="1"/>
            <a:r>
              <a:rPr lang="en-US" sz="2400" u="sng" dirty="0">
                <a:solidFill>
                  <a:srgbClr val="C00000"/>
                </a:solidFill>
              </a:rPr>
              <a:t>adaptations</a:t>
            </a:r>
          </a:p>
        </p:txBody>
      </p:sp>
      <p:pic>
        <p:nvPicPr>
          <p:cNvPr id="461829" name="Picture 5"/>
          <p:cNvPicPr>
            <a:picLocks noChangeAspect="1" noChangeArrowheads="1"/>
          </p:cNvPicPr>
          <p:nvPr/>
        </p:nvPicPr>
        <p:blipFill>
          <a:blip r:embed="rId3">
            <a:extLst>
              <a:ext uri="{28A0092B-C50C-407E-A947-70E740481C1C}">
                <a14:useLocalDpi xmlns:a14="http://schemas.microsoft.com/office/drawing/2010/main" val="0"/>
              </a:ext>
            </a:extLst>
          </a:blip>
          <a:srcRect l="11058" r="16586" b="44229"/>
          <a:stretch>
            <a:fillRect/>
          </a:stretch>
        </p:blipFill>
        <p:spPr bwMode="auto">
          <a:xfrm>
            <a:off x="5059363" y="4597400"/>
            <a:ext cx="3995737" cy="204152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1828" name="Picture 4"/>
          <p:cNvPicPr>
            <a:picLocks noChangeAspect="1" noChangeArrowheads="1"/>
          </p:cNvPicPr>
          <p:nvPr/>
        </p:nvPicPr>
        <p:blipFill>
          <a:blip r:embed="rId4">
            <a:extLst>
              <a:ext uri="{28A0092B-C50C-407E-A947-70E740481C1C}">
                <a14:useLocalDpi xmlns:a14="http://schemas.microsoft.com/office/drawing/2010/main" val="0"/>
              </a:ext>
            </a:extLst>
          </a:blip>
          <a:srcRect r="4500" b="4616"/>
          <a:stretch>
            <a:fillRect/>
          </a:stretch>
        </p:blipFill>
        <p:spPr bwMode="auto">
          <a:xfrm>
            <a:off x="5000625" y="1243013"/>
            <a:ext cx="4054475" cy="27622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26" name="Rectangle 2"/>
          <p:cNvSpPr>
            <a:spLocks noGrp="1" noChangeArrowheads="1"/>
          </p:cNvSpPr>
          <p:nvPr>
            <p:ph type="title"/>
          </p:nvPr>
        </p:nvSpPr>
        <p:spPr/>
        <p:txBody>
          <a:bodyPr/>
          <a:lstStyle/>
          <a:p>
            <a:r>
              <a:rPr lang="en-US"/>
              <a:t>Factors that affect Population Size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609600" y="685800"/>
            <a:ext cx="7772400" cy="1373188"/>
          </a:xfrm>
        </p:spPr>
        <p:txBody>
          <a:bodyPr/>
          <a:lstStyle/>
          <a:p>
            <a:r>
              <a:rPr lang="en-US"/>
              <a:t>Population Size</a:t>
            </a:r>
          </a:p>
        </p:txBody>
      </p:sp>
      <p:pic>
        <p:nvPicPr>
          <p:cNvPr id="436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238" y="409575"/>
            <a:ext cx="4297362" cy="63182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6228" name="Rectangle 4" descr="Rectangle: Click to edit Master text styles&#10;Second level&#10;Third level&#10;Fourth level&#10;Fifth level"/>
          <p:cNvSpPr>
            <a:spLocks noGrp="1" noChangeArrowheads="1"/>
          </p:cNvSpPr>
          <p:nvPr>
            <p:ph type="body" idx="1"/>
          </p:nvPr>
        </p:nvSpPr>
        <p:spPr>
          <a:xfrm>
            <a:off x="701675" y="1347788"/>
            <a:ext cx="4523468" cy="5307012"/>
          </a:xfrm>
        </p:spPr>
        <p:txBody>
          <a:bodyPr/>
          <a:lstStyle/>
          <a:p>
            <a:r>
              <a:rPr lang="en-US" dirty="0"/>
              <a:t>Changes to population </a:t>
            </a:r>
            <a:r>
              <a:rPr lang="en-US" dirty="0" smtClean="0"/>
              <a:t>size</a:t>
            </a:r>
          </a:p>
          <a:p>
            <a:pPr lvl="1"/>
            <a:r>
              <a:rPr lang="en-US" u="sng" dirty="0" smtClean="0">
                <a:solidFill>
                  <a:srgbClr val="C00000"/>
                </a:solidFill>
              </a:rPr>
              <a:t>Add</a:t>
            </a:r>
            <a:r>
              <a:rPr lang="en-US" dirty="0" smtClean="0"/>
              <a:t> individuals</a:t>
            </a:r>
            <a:endParaRPr lang="en-US" dirty="0"/>
          </a:p>
          <a:p>
            <a:pPr lvl="2"/>
            <a:r>
              <a:rPr lang="en-US" u="sng" dirty="0" smtClean="0">
                <a:solidFill>
                  <a:srgbClr val="C00000"/>
                </a:solidFill>
              </a:rPr>
              <a:t>Birth</a:t>
            </a:r>
          </a:p>
          <a:p>
            <a:pPr lvl="2"/>
            <a:r>
              <a:rPr lang="en-US" u="sng" dirty="0" smtClean="0">
                <a:solidFill>
                  <a:srgbClr val="C00000"/>
                </a:solidFill>
              </a:rPr>
              <a:t>Immigration</a:t>
            </a:r>
          </a:p>
          <a:p>
            <a:pPr lvl="3"/>
            <a:r>
              <a:rPr lang="en-US" dirty="0" smtClean="0"/>
              <a:t>New organisms arrive from somewhere else</a:t>
            </a:r>
          </a:p>
          <a:p>
            <a:pPr lvl="1"/>
            <a:r>
              <a:rPr lang="en-US" u="sng" dirty="0" smtClean="0">
                <a:solidFill>
                  <a:srgbClr val="C00000"/>
                </a:solidFill>
              </a:rPr>
              <a:t>Remove</a:t>
            </a:r>
            <a:r>
              <a:rPr lang="en-US" dirty="0" smtClean="0"/>
              <a:t> individuals</a:t>
            </a:r>
            <a:endParaRPr lang="en-US" dirty="0"/>
          </a:p>
          <a:p>
            <a:pPr lvl="2"/>
            <a:r>
              <a:rPr lang="en-US" u="sng" dirty="0" smtClean="0">
                <a:solidFill>
                  <a:srgbClr val="C00000"/>
                </a:solidFill>
              </a:rPr>
              <a:t>Death</a:t>
            </a:r>
          </a:p>
          <a:p>
            <a:pPr lvl="2"/>
            <a:r>
              <a:rPr lang="en-US" u="sng" dirty="0" smtClean="0">
                <a:solidFill>
                  <a:srgbClr val="C00000"/>
                </a:solidFill>
              </a:rPr>
              <a:t>Emigration</a:t>
            </a:r>
          </a:p>
          <a:p>
            <a:pPr lvl="3"/>
            <a:r>
              <a:rPr lang="en-US" dirty="0" smtClean="0"/>
              <a:t>Organisms leave for somewhere else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4718050" y="2916238"/>
            <a:ext cx="4300538" cy="7016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sng" dirty="0">
                <a:solidFill>
                  <a:schemeClr val="tx2"/>
                </a:solidFill>
              </a:rPr>
              <a:t>African elephant</a:t>
            </a:r>
          </a:p>
          <a:p>
            <a:r>
              <a:rPr lang="en-US" sz="2000" dirty="0">
                <a:solidFill>
                  <a:srgbClr val="0F116A"/>
                </a:solidFill>
              </a:rPr>
              <a:t>protected from hunting</a:t>
            </a:r>
            <a:endParaRPr lang="en-US" sz="2000" dirty="0">
              <a:solidFill>
                <a:schemeClr val="tx2"/>
              </a:solidFill>
            </a:endParaRPr>
          </a:p>
        </p:txBody>
      </p:sp>
      <p:sp>
        <p:nvSpPr>
          <p:cNvPr id="512003" name="Rectangle 3"/>
          <p:cNvSpPr>
            <a:spLocks noChangeArrowheads="1"/>
          </p:cNvSpPr>
          <p:nvPr/>
        </p:nvSpPr>
        <p:spPr bwMode="auto">
          <a:xfrm>
            <a:off x="195263" y="2916238"/>
            <a:ext cx="4313237" cy="701675"/>
          </a:xfrm>
          <a:prstGeom prst="rect">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sng" dirty="0">
                <a:solidFill>
                  <a:schemeClr val="tx2"/>
                </a:solidFill>
              </a:rPr>
              <a:t>Whooping crane</a:t>
            </a:r>
          </a:p>
          <a:p>
            <a:r>
              <a:rPr lang="en-US" sz="2000" dirty="0">
                <a:solidFill>
                  <a:srgbClr val="0F116A"/>
                </a:solidFill>
              </a:rPr>
              <a:t>coming back from near extinction</a:t>
            </a:r>
            <a:endParaRPr lang="en-US" sz="2000" dirty="0"/>
          </a:p>
        </p:txBody>
      </p:sp>
      <p:sp>
        <p:nvSpPr>
          <p:cNvPr id="512004" name="Rectangle 4"/>
          <p:cNvSpPr>
            <a:spLocks noGrp="1" noChangeArrowheads="1"/>
          </p:cNvSpPr>
          <p:nvPr>
            <p:ph type="title"/>
          </p:nvPr>
        </p:nvSpPr>
        <p:spPr/>
        <p:txBody>
          <a:bodyPr/>
          <a:lstStyle/>
          <a:p>
            <a:r>
              <a:rPr lang="en-US"/>
              <a:t>Exponential growth rate</a:t>
            </a:r>
          </a:p>
        </p:txBody>
      </p:sp>
      <p:pic>
        <p:nvPicPr>
          <p:cNvPr id="512005" name="Picture 5" descr="52-09-ExponPopGrowth-L"/>
          <p:cNvPicPr>
            <a:picLocks noChangeAspect="1" noChangeArrowheads="1"/>
          </p:cNvPicPr>
          <p:nvPr/>
        </p:nvPicPr>
        <p:blipFill>
          <a:blip r:embed="rId3">
            <a:extLst>
              <a:ext uri="{28A0092B-C50C-407E-A947-70E740481C1C}">
                <a14:useLocalDpi xmlns:a14="http://schemas.microsoft.com/office/drawing/2010/main" val="0"/>
              </a:ext>
            </a:extLst>
          </a:blip>
          <a:srcRect t="1218" r="1801" b="3654"/>
          <a:stretch>
            <a:fillRect/>
          </a:stretch>
        </p:blipFill>
        <p:spPr bwMode="auto">
          <a:xfrm>
            <a:off x="114300" y="3552825"/>
            <a:ext cx="4475163" cy="32019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06" name="Picture 6" descr="52_10ExponGrowthElephant_L"/>
          <p:cNvPicPr>
            <a:picLocks noChangeAspect="1" noChangeArrowheads="1"/>
          </p:cNvPicPr>
          <p:nvPr/>
        </p:nvPicPr>
        <p:blipFill>
          <a:blip r:embed="rId4">
            <a:extLst>
              <a:ext uri="{28A0092B-C50C-407E-A947-70E740481C1C}">
                <a14:useLocalDpi xmlns:a14="http://schemas.microsoft.com/office/drawing/2010/main" val="0"/>
              </a:ext>
            </a:extLst>
          </a:blip>
          <a:srcRect r="11250"/>
          <a:stretch>
            <a:fillRect/>
          </a:stretch>
        </p:blipFill>
        <p:spPr bwMode="auto">
          <a:xfrm>
            <a:off x="4694238" y="3552825"/>
            <a:ext cx="4348162" cy="32019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7" name="Rectangle 7" descr="Rectangle: Click to edit Master text styles&#10;Second level&#10;Third level&#10;Fourth level&#10;Fifth level"/>
          <p:cNvSpPr>
            <a:spLocks noGrp="1" noChangeArrowheads="1"/>
          </p:cNvSpPr>
          <p:nvPr>
            <p:ph type="body" idx="1"/>
          </p:nvPr>
        </p:nvSpPr>
        <p:spPr>
          <a:xfrm>
            <a:off x="801688" y="1371600"/>
            <a:ext cx="8342312" cy="1471613"/>
          </a:xfrm>
          <a:noFill/>
          <a:ln/>
        </p:spPr>
        <p:txBody>
          <a:bodyPr/>
          <a:lstStyle/>
          <a:p>
            <a:pPr marL="288925" indent="-288925">
              <a:lnSpc>
                <a:spcPct val="90000"/>
              </a:lnSpc>
            </a:pPr>
            <a:r>
              <a:rPr lang="en-US" sz="2600" dirty="0"/>
              <a:t>Characteristic of populations </a:t>
            </a:r>
            <a:r>
              <a:rPr lang="en-US" sz="2600" dirty="0" smtClean="0"/>
              <a:t>WITHOUT </a:t>
            </a:r>
            <a:r>
              <a:rPr lang="en-US" sz="2600" dirty="0"/>
              <a:t/>
            </a:r>
            <a:br>
              <a:rPr lang="en-US" sz="2600" dirty="0"/>
            </a:br>
            <a:r>
              <a:rPr lang="en-US" sz="2600" u="sng" dirty="0">
                <a:solidFill>
                  <a:srgbClr val="BC0013"/>
                </a:solidFill>
              </a:rPr>
              <a:t>limiting factors</a:t>
            </a:r>
            <a:r>
              <a:rPr lang="en-US" sz="2600" dirty="0"/>
              <a:t> </a:t>
            </a:r>
          </a:p>
          <a:p>
            <a:pPr lvl="1">
              <a:lnSpc>
                <a:spcPct val="90000"/>
              </a:lnSpc>
            </a:pPr>
            <a:r>
              <a:rPr lang="en-US" sz="2400" dirty="0"/>
              <a:t>introduced to a </a:t>
            </a:r>
            <a:r>
              <a:rPr lang="en-US" sz="2400" u="sng" dirty="0">
                <a:solidFill>
                  <a:srgbClr val="C00000"/>
                </a:solidFill>
              </a:rPr>
              <a:t>new environment</a:t>
            </a:r>
            <a:r>
              <a:rPr lang="en-US" sz="2400" dirty="0"/>
              <a:t> or </a:t>
            </a:r>
            <a:r>
              <a:rPr lang="en-US" sz="2400" u="sng" dirty="0">
                <a:solidFill>
                  <a:srgbClr val="C00000"/>
                </a:solidFill>
              </a:rPr>
              <a:t>rebounding</a:t>
            </a:r>
            <a:r>
              <a:rPr lang="en-US" sz="2400" dirty="0"/>
              <a:t> from a catastrophe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4290" name="Group 2"/>
          <p:cNvGrpSpPr>
            <a:grpSpLocks/>
          </p:cNvGrpSpPr>
          <p:nvPr/>
        </p:nvGrpSpPr>
        <p:grpSpPr bwMode="auto">
          <a:xfrm>
            <a:off x="4306888" y="3775075"/>
            <a:ext cx="4630737" cy="3000375"/>
            <a:chOff x="2713" y="2357"/>
            <a:chExt cx="2917" cy="1890"/>
          </a:xfrm>
        </p:grpSpPr>
        <p:pic>
          <p:nvPicPr>
            <p:cNvPr id="524291" name="Picture 3"/>
            <p:cNvPicPr>
              <a:picLocks noChangeAspect="1" noChangeArrowheads="1"/>
            </p:cNvPicPr>
            <p:nvPr/>
          </p:nvPicPr>
          <p:blipFill>
            <a:blip r:embed="rId3">
              <a:extLst>
                <a:ext uri="{28A0092B-C50C-407E-A947-70E740481C1C}">
                  <a14:useLocalDpi xmlns:a14="http://schemas.microsoft.com/office/drawing/2010/main" val="0"/>
                </a:ext>
              </a:extLst>
            </a:blip>
            <a:srcRect t="7500" r="563" b="6599"/>
            <a:stretch>
              <a:fillRect/>
            </a:stretch>
          </p:blipFill>
          <p:spPr bwMode="auto">
            <a:xfrm>
              <a:off x="2713" y="2357"/>
              <a:ext cx="2917" cy="189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2" name="Rectangle 4"/>
            <p:cNvSpPr>
              <a:spLocks noChangeArrowheads="1"/>
            </p:cNvSpPr>
            <p:nvPr/>
          </p:nvSpPr>
          <p:spPr bwMode="auto">
            <a:xfrm>
              <a:off x="3107" y="2401"/>
              <a:ext cx="18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500</a:t>
              </a:r>
              <a:endParaRPr lang="en-US" sz="1400" b="0">
                <a:solidFill>
                  <a:srgbClr val="000000"/>
                </a:solidFill>
              </a:endParaRPr>
            </a:p>
          </p:txBody>
        </p:sp>
        <p:sp>
          <p:nvSpPr>
            <p:cNvPr id="524293" name="Rectangle 5"/>
            <p:cNvSpPr>
              <a:spLocks noChangeArrowheads="1"/>
            </p:cNvSpPr>
            <p:nvPr/>
          </p:nvSpPr>
          <p:spPr bwMode="auto">
            <a:xfrm>
              <a:off x="3107" y="2663"/>
              <a:ext cx="18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400</a:t>
              </a:r>
              <a:endParaRPr lang="en-US" sz="1400" b="0">
                <a:solidFill>
                  <a:srgbClr val="000000"/>
                </a:solidFill>
              </a:endParaRPr>
            </a:p>
          </p:txBody>
        </p:sp>
        <p:sp>
          <p:nvSpPr>
            <p:cNvPr id="524294" name="Rectangle 6"/>
            <p:cNvSpPr>
              <a:spLocks noChangeArrowheads="1"/>
            </p:cNvSpPr>
            <p:nvPr/>
          </p:nvSpPr>
          <p:spPr bwMode="auto">
            <a:xfrm>
              <a:off x="3107" y="2969"/>
              <a:ext cx="18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300</a:t>
              </a:r>
              <a:endParaRPr lang="en-US" sz="1400" b="0">
                <a:solidFill>
                  <a:srgbClr val="000000"/>
                </a:solidFill>
              </a:endParaRPr>
            </a:p>
          </p:txBody>
        </p:sp>
        <p:sp>
          <p:nvSpPr>
            <p:cNvPr id="524295" name="Rectangle 7"/>
            <p:cNvSpPr>
              <a:spLocks noChangeArrowheads="1"/>
            </p:cNvSpPr>
            <p:nvPr/>
          </p:nvSpPr>
          <p:spPr bwMode="auto">
            <a:xfrm>
              <a:off x="3107" y="3254"/>
              <a:ext cx="18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200</a:t>
              </a:r>
              <a:endParaRPr lang="en-US" sz="1400" b="0">
                <a:solidFill>
                  <a:srgbClr val="000000"/>
                </a:solidFill>
              </a:endParaRPr>
            </a:p>
          </p:txBody>
        </p:sp>
        <p:sp>
          <p:nvSpPr>
            <p:cNvPr id="524296" name="Rectangle 8"/>
            <p:cNvSpPr>
              <a:spLocks noChangeArrowheads="1"/>
            </p:cNvSpPr>
            <p:nvPr/>
          </p:nvSpPr>
          <p:spPr bwMode="auto">
            <a:xfrm>
              <a:off x="3107" y="3542"/>
              <a:ext cx="187"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100</a:t>
              </a:r>
              <a:endParaRPr lang="en-US" sz="1400" b="0">
                <a:solidFill>
                  <a:srgbClr val="000000"/>
                </a:solidFill>
              </a:endParaRPr>
            </a:p>
          </p:txBody>
        </p:sp>
        <p:sp>
          <p:nvSpPr>
            <p:cNvPr id="524297" name="Rectangle 9"/>
            <p:cNvSpPr>
              <a:spLocks noChangeArrowheads="1"/>
            </p:cNvSpPr>
            <p:nvPr/>
          </p:nvSpPr>
          <p:spPr bwMode="auto">
            <a:xfrm>
              <a:off x="3208" y="3849"/>
              <a:ext cx="62"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0</a:t>
              </a:r>
              <a:endParaRPr lang="en-US" sz="1400" b="0">
                <a:solidFill>
                  <a:srgbClr val="000000"/>
                </a:solidFill>
              </a:endParaRPr>
            </a:p>
          </p:txBody>
        </p:sp>
        <p:sp>
          <p:nvSpPr>
            <p:cNvPr id="524298" name="Rectangle 10"/>
            <p:cNvSpPr>
              <a:spLocks noChangeArrowheads="1"/>
            </p:cNvSpPr>
            <p:nvPr/>
          </p:nvSpPr>
          <p:spPr bwMode="auto">
            <a:xfrm>
              <a:off x="3973" y="3968"/>
              <a:ext cx="125"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20</a:t>
              </a:r>
              <a:endParaRPr lang="en-US" sz="1400" b="0">
                <a:solidFill>
                  <a:srgbClr val="000000"/>
                </a:solidFill>
              </a:endParaRPr>
            </a:p>
          </p:txBody>
        </p:sp>
        <p:sp>
          <p:nvSpPr>
            <p:cNvPr id="524299" name="Rectangle 11"/>
            <p:cNvSpPr>
              <a:spLocks noChangeArrowheads="1"/>
            </p:cNvSpPr>
            <p:nvPr/>
          </p:nvSpPr>
          <p:spPr bwMode="auto">
            <a:xfrm>
              <a:off x="3332" y="3968"/>
              <a:ext cx="62"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0</a:t>
              </a:r>
              <a:endParaRPr lang="en-US" sz="1400" b="0">
                <a:solidFill>
                  <a:srgbClr val="000000"/>
                </a:solidFill>
              </a:endParaRPr>
            </a:p>
          </p:txBody>
        </p:sp>
        <p:sp>
          <p:nvSpPr>
            <p:cNvPr id="524300" name="Rectangle 12"/>
            <p:cNvSpPr>
              <a:spLocks noChangeArrowheads="1"/>
            </p:cNvSpPr>
            <p:nvPr/>
          </p:nvSpPr>
          <p:spPr bwMode="auto">
            <a:xfrm>
              <a:off x="3638" y="3968"/>
              <a:ext cx="125"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10</a:t>
              </a:r>
              <a:endParaRPr lang="en-US" sz="1400" b="0">
                <a:solidFill>
                  <a:srgbClr val="000000"/>
                </a:solidFill>
              </a:endParaRPr>
            </a:p>
          </p:txBody>
        </p:sp>
        <p:sp>
          <p:nvSpPr>
            <p:cNvPr id="524301" name="Rectangle 13"/>
            <p:cNvSpPr>
              <a:spLocks noChangeArrowheads="1"/>
            </p:cNvSpPr>
            <p:nvPr/>
          </p:nvSpPr>
          <p:spPr bwMode="auto">
            <a:xfrm>
              <a:off x="4326" y="3968"/>
              <a:ext cx="125"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30</a:t>
              </a:r>
              <a:endParaRPr lang="en-US" sz="1400" b="0">
                <a:solidFill>
                  <a:srgbClr val="000000"/>
                </a:solidFill>
              </a:endParaRPr>
            </a:p>
          </p:txBody>
        </p:sp>
        <p:sp>
          <p:nvSpPr>
            <p:cNvPr id="524302" name="Rectangle 14"/>
            <p:cNvSpPr>
              <a:spLocks noChangeArrowheads="1"/>
            </p:cNvSpPr>
            <p:nvPr/>
          </p:nvSpPr>
          <p:spPr bwMode="auto">
            <a:xfrm>
              <a:off x="5027" y="3968"/>
              <a:ext cx="125"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50</a:t>
              </a:r>
              <a:endParaRPr lang="en-US" sz="1400" b="0">
                <a:solidFill>
                  <a:srgbClr val="000000"/>
                </a:solidFill>
              </a:endParaRPr>
            </a:p>
          </p:txBody>
        </p:sp>
        <p:sp>
          <p:nvSpPr>
            <p:cNvPr id="524303" name="Rectangle 15"/>
            <p:cNvSpPr>
              <a:spLocks noChangeArrowheads="1"/>
            </p:cNvSpPr>
            <p:nvPr/>
          </p:nvSpPr>
          <p:spPr bwMode="auto">
            <a:xfrm>
              <a:off x="4678" y="3968"/>
              <a:ext cx="125"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40</a:t>
              </a:r>
              <a:endParaRPr lang="en-US" sz="1400" b="0">
                <a:solidFill>
                  <a:srgbClr val="000000"/>
                </a:solidFill>
              </a:endParaRPr>
            </a:p>
          </p:txBody>
        </p:sp>
        <p:sp>
          <p:nvSpPr>
            <p:cNvPr id="524304" name="Rectangle 16"/>
            <p:cNvSpPr>
              <a:spLocks noChangeArrowheads="1"/>
            </p:cNvSpPr>
            <p:nvPr/>
          </p:nvSpPr>
          <p:spPr bwMode="auto">
            <a:xfrm>
              <a:off x="5357" y="3968"/>
              <a:ext cx="125"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60</a:t>
              </a:r>
              <a:endParaRPr lang="en-US" sz="1400" b="0">
                <a:solidFill>
                  <a:srgbClr val="000000"/>
                </a:solidFill>
              </a:endParaRPr>
            </a:p>
          </p:txBody>
        </p:sp>
        <p:sp>
          <p:nvSpPr>
            <p:cNvPr id="524305" name="Rectangle 17"/>
            <p:cNvSpPr>
              <a:spLocks noChangeArrowheads="1"/>
            </p:cNvSpPr>
            <p:nvPr/>
          </p:nvSpPr>
          <p:spPr bwMode="auto">
            <a:xfrm>
              <a:off x="4197" y="4097"/>
              <a:ext cx="622" cy="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lnSpc>
                  <a:spcPct val="85000"/>
                </a:lnSpc>
              </a:pPr>
              <a:r>
                <a:rPr lang="en-US" sz="1400">
                  <a:solidFill>
                    <a:srgbClr val="000000"/>
                  </a:solidFill>
                </a:rPr>
                <a:t>Time (days)</a:t>
              </a:r>
              <a:endParaRPr lang="en-US" sz="1400" b="0">
                <a:solidFill>
                  <a:srgbClr val="000000"/>
                </a:solidFill>
              </a:endParaRPr>
            </a:p>
          </p:txBody>
        </p:sp>
        <p:sp>
          <p:nvSpPr>
            <p:cNvPr id="524306" name="Rectangle 18"/>
            <p:cNvSpPr>
              <a:spLocks noChangeArrowheads="1"/>
            </p:cNvSpPr>
            <p:nvPr/>
          </p:nvSpPr>
          <p:spPr bwMode="auto">
            <a:xfrm rot="16200000">
              <a:off x="2264" y="2937"/>
              <a:ext cx="1361"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85000"/>
                </a:lnSpc>
              </a:pPr>
              <a:r>
                <a:rPr lang="en-US" sz="1400">
                  <a:solidFill>
                    <a:srgbClr val="000000"/>
                  </a:solidFill>
                </a:rPr>
                <a:t>Number of cladocerans</a:t>
              </a:r>
            </a:p>
            <a:p>
              <a:pPr>
                <a:lnSpc>
                  <a:spcPct val="85000"/>
                </a:lnSpc>
              </a:pPr>
              <a:r>
                <a:rPr lang="en-US" sz="1400">
                  <a:solidFill>
                    <a:srgbClr val="000000"/>
                  </a:solidFill>
                </a:rPr>
                <a:t>(per 200 ml)</a:t>
              </a:r>
            </a:p>
          </p:txBody>
        </p:sp>
      </p:grpSp>
      <p:sp>
        <p:nvSpPr>
          <p:cNvPr id="524307" name="Rectangle 19" descr="Rectangle: Click to edit Master text styles&#10;Second level&#10;Third level&#10;Fourth level&#10;Fifth level"/>
          <p:cNvSpPr>
            <a:spLocks noGrp="1" noChangeArrowheads="1"/>
          </p:cNvSpPr>
          <p:nvPr>
            <p:ph type="body" idx="1"/>
          </p:nvPr>
        </p:nvSpPr>
        <p:spPr>
          <a:xfrm>
            <a:off x="701675" y="1395413"/>
            <a:ext cx="3627438" cy="4887912"/>
          </a:xfrm>
        </p:spPr>
        <p:txBody>
          <a:bodyPr/>
          <a:lstStyle/>
          <a:p>
            <a:pPr>
              <a:lnSpc>
                <a:spcPct val="90000"/>
              </a:lnSpc>
            </a:pPr>
            <a:r>
              <a:rPr lang="en-US" dirty="0" smtClean="0"/>
              <a:t>Exponential growth NOT </a:t>
            </a:r>
            <a:r>
              <a:rPr lang="en-US" u="sng" dirty="0" smtClean="0">
                <a:solidFill>
                  <a:srgbClr val="C00000"/>
                </a:solidFill>
              </a:rPr>
              <a:t>sustainable</a:t>
            </a:r>
          </a:p>
          <a:p>
            <a:pPr>
              <a:lnSpc>
                <a:spcPct val="90000"/>
              </a:lnSpc>
            </a:pPr>
            <a:r>
              <a:rPr lang="en-US" u="sng" dirty="0" smtClean="0">
                <a:solidFill>
                  <a:srgbClr val="BC0013"/>
                </a:solidFill>
              </a:rPr>
              <a:t>Carrying capacity = Maximum </a:t>
            </a:r>
            <a:r>
              <a:rPr lang="en-US" u="sng" dirty="0">
                <a:solidFill>
                  <a:srgbClr val="BC0013"/>
                </a:solidFill>
              </a:rPr>
              <a:t>population</a:t>
            </a:r>
            <a:r>
              <a:rPr lang="en-US" dirty="0"/>
              <a:t> size that environment can </a:t>
            </a:r>
            <a:r>
              <a:rPr lang="en-US" dirty="0" smtClean="0"/>
              <a:t>support</a:t>
            </a:r>
            <a:endParaRPr lang="en-US" dirty="0"/>
          </a:p>
        </p:txBody>
      </p:sp>
      <p:grpSp>
        <p:nvGrpSpPr>
          <p:cNvPr id="524308" name="Group 20"/>
          <p:cNvGrpSpPr>
            <a:grpSpLocks/>
          </p:cNvGrpSpPr>
          <p:nvPr/>
        </p:nvGrpSpPr>
        <p:grpSpPr bwMode="auto">
          <a:xfrm>
            <a:off x="4325938" y="1065213"/>
            <a:ext cx="4598987" cy="2633662"/>
            <a:chOff x="2725" y="671"/>
            <a:chExt cx="2897" cy="1659"/>
          </a:xfrm>
        </p:grpSpPr>
        <p:pic>
          <p:nvPicPr>
            <p:cNvPr id="524309" name="Picture 21"/>
            <p:cNvPicPr>
              <a:picLocks noChangeAspect="1" noChangeArrowheads="1"/>
            </p:cNvPicPr>
            <p:nvPr/>
          </p:nvPicPr>
          <p:blipFill>
            <a:blip r:embed="rId4">
              <a:extLst>
                <a:ext uri="{28A0092B-C50C-407E-A947-70E740481C1C}">
                  <a14:useLocalDpi xmlns:a14="http://schemas.microsoft.com/office/drawing/2010/main" val="0"/>
                </a:ext>
              </a:extLst>
            </a:blip>
            <a:srcRect t="12000" r="563" b="13651"/>
            <a:stretch>
              <a:fillRect/>
            </a:stretch>
          </p:blipFill>
          <p:spPr bwMode="auto">
            <a:xfrm>
              <a:off x="2725" y="707"/>
              <a:ext cx="2897" cy="162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310" name="Rectangle 22"/>
            <p:cNvSpPr>
              <a:spLocks noChangeArrowheads="1"/>
            </p:cNvSpPr>
            <p:nvPr/>
          </p:nvSpPr>
          <p:spPr bwMode="auto">
            <a:xfrm>
              <a:off x="4236" y="2168"/>
              <a:ext cx="70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a:solidFill>
                    <a:srgbClr val="000000"/>
                  </a:solidFill>
                </a:rPr>
                <a:t>Time (years)</a:t>
              </a:r>
              <a:endParaRPr lang="en-US" sz="1500" b="0"/>
            </a:p>
          </p:txBody>
        </p:sp>
        <p:sp>
          <p:nvSpPr>
            <p:cNvPr id="524311" name="Rectangle 23"/>
            <p:cNvSpPr>
              <a:spLocks noChangeArrowheads="1"/>
            </p:cNvSpPr>
            <p:nvPr/>
          </p:nvSpPr>
          <p:spPr bwMode="auto">
            <a:xfrm>
              <a:off x="3509"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1915</a:t>
              </a:r>
              <a:endParaRPr lang="en-US" sz="1200" b="0"/>
            </a:p>
          </p:txBody>
        </p:sp>
        <p:sp>
          <p:nvSpPr>
            <p:cNvPr id="524312" name="Rectangle 24"/>
            <p:cNvSpPr>
              <a:spLocks noChangeArrowheads="1"/>
            </p:cNvSpPr>
            <p:nvPr/>
          </p:nvSpPr>
          <p:spPr bwMode="auto">
            <a:xfrm>
              <a:off x="4066"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1925</a:t>
              </a:r>
              <a:endParaRPr lang="en-US" sz="1200" b="0"/>
            </a:p>
          </p:txBody>
        </p:sp>
        <p:sp>
          <p:nvSpPr>
            <p:cNvPr id="524313" name="Rectangle 25"/>
            <p:cNvSpPr>
              <a:spLocks noChangeArrowheads="1"/>
            </p:cNvSpPr>
            <p:nvPr/>
          </p:nvSpPr>
          <p:spPr bwMode="auto">
            <a:xfrm>
              <a:off x="4597"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1935</a:t>
              </a:r>
              <a:endParaRPr lang="en-US" sz="1200" b="0"/>
            </a:p>
          </p:txBody>
        </p:sp>
        <p:sp>
          <p:nvSpPr>
            <p:cNvPr id="524314" name="Rectangle 26"/>
            <p:cNvSpPr>
              <a:spLocks noChangeArrowheads="1"/>
            </p:cNvSpPr>
            <p:nvPr/>
          </p:nvSpPr>
          <p:spPr bwMode="auto">
            <a:xfrm>
              <a:off x="5142" y="2045"/>
              <a:ext cx="24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1945</a:t>
              </a:r>
              <a:endParaRPr lang="en-US" sz="1200" b="0"/>
            </a:p>
          </p:txBody>
        </p:sp>
        <p:sp>
          <p:nvSpPr>
            <p:cNvPr id="524315" name="Rectangle 27"/>
            <p:cNvSpPr>
              <a:spLocks noChangeArrowheads="1"/>
            </p:cNvSpPr>
            <p:nvPr/>
          </p:nvSpPr>
          <p:spPr bwMode="auto">
            <a:xfrm>
              <a:off x="3196" y="852"/>
              <a:ext cx="1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10</a:t>
              </a:r>
              <a:endParaRPr lang="en-US" sz="1200" b="0"/>
            </a:p>
          </p:txBody>
        </p:sp>
        <p:sp>
          <p:nvSpPr>
            <p:cNvPr id="524316" name="Rectangle 28"/>
            <p:cNvSpPr>
              <a:spLocks noChangeArrowheads="1"/>
            </p:cNvSpPr>
            <p:nvPr/>
          </p:nvSpPr>
          <p:spPr bwMode="auto">
            <a:xfrm>
              <a:off x="3255" y="1053"/>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8</a:t>
              </a:r>
              <a:endParaRPr lang="en-US" sz="1200" b="0"/>
            </a:p>
          </p:txBody>
        </p:sp>
        <p:sp>
          <p:nvSpPr>
            <p:cNvPr id="524317" name="Rectangle 29"/>
            <p:cNvSpPr>
              <a:spLocks noChangeArrowheads="1"/>
            </p:cNvSpPr>
            <p:nvPr/>
          </p:nvSpPr>
          <p:spPr bwMode="auto">
            <a:xfrm>
              <a:off x="3255" y="1284"/>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6</a:t>
              </a:r>
              <a:endParaRPr lang="en-US" sz="1200" b="0"/>
            </a:p>
          </p:txBody>
        </p:sp>
        <p:sp>
          <p:nvSpPr>
            <p:cNvPr id="524318" name="Rectangle 30"/>
            <p:cNvSpPr>
              <a:spLocks noChangeArrowheads="1"/>
            </p:cNvSpPr>
            <p:nvPr/>
          </p:nvSpPr>
          <p:spPr bwMode="auto">
            <a:xfrm>
              <a:off x="3255" y="1485"/>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4</a:t>
              </a:r>
              <a:endParaRPr lang="en-US" sz="1200" b="0"/>
            </a:p>
          </p:txBody>
        </p:sp>
        <p:sp>
          <p:nvSpPr>
            <p:cNvPr id="524319" name="Rectangle 31"/>
            <p:cNvSpPr>
              <a:spLocks noChangeArrowheads="1"/>
            </p:cNvSpPr>
            <p:nvPr/>
          </p:nvSpPr>
          <p:spPr bwMode="auto">
            <a:xfrm>
              <a:off x="3255" y="1701"/>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2</a:t>
              </a:r>
              <a:endParaRPr lang="en-US" sz="1200" b="0"/>
            </a:p>
          </p:txBody>
        </p:sp>
        <p:sp>
          <p:nvSpPr>
            <p:cNvPr id="524320" name="Rectangle 32"/>
            <p:cNvSpPr>
              <a:spLocks noChangeArrowheads="1"/>
            </p:cNvSpPr>
            <p:nvPr/>
          </p:nvSpPr>
          <p:spPr bwMode="auto">
            <a:xfrm>
              <a:off x="3255" y="1915"/>
              <a:ext cx="6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a:solidFill>
                    <a:srgbClr val="000000"/>
                  </a:solidFill>
                </a:rPr>
                <a:t>0</a:t>
              </a:r>
              <a:endParaRPr lang="en-US" sz="1200" b="0"/>
            </a:p>
          </p:txBody>
        </p:sp>
        <p:sp>
          <p:nvSpPr>
            <p:cNvPr id="524321" name="Rectangle 33"/>
            <p:cNvSpPr>
              <a:spLocks noChangeArrowheads="1"/>
            </p:cNvSpPr>
            <p:nvPr/>
          </p:nvSpPr>
          <p:spPr bwMode="auto">
            <a:xfrm rot="16200000">
              <a:off x="2235" y="1261"/>
              <a:ext cx="1466"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400">
                  <a:solidFill>
                    <a:srgbClr val="000000"/>
                  </a:solidFill>
                </a:rPr>
                <a:t>Number of breeding male</a:t>
              </a:r>
            </a:p>
            <a:p>
              <a:pPr>
                <a:lnSpc>
                  <a:spcPct val="85000"/>
                </a:lnSpc>
              </a:pPr>
              <a:r>
                <a:rPr lang="en-US" sz="1400">
                  <a:solidFill>
                    <a:srgbClr val="000000"/>
                  </a:solidFill>
                </a:rPr>
                <a:t> fur seals (thousands)</a:t>
              </a:r>
            </a:p>
          </p:txBody>
        </p:sp>
      </p:grpSp>
      <p:sp>
        <p:nvSpPr>
          <p:cNvPr id="524322" name="Rectangle 34"/>
          <p:cNvSpPr>
            <a:spLocks noGrp="1" noChangeArrowheads="1"/>
          </p:cNvSpPr>
          <p:nvPr>
            <p:ph type="title"/>
          </p:nvPr>
        </p:nvSpPr>
        <p:spPr>
          <a:xfrm>
            <a:off x="620713" y="685800"/>
            <a:ext cx="7772400" cy="762000"/>
          </a:xfrm>
        </p:spPr>
        <p:txBody>
          <a:bodyPr/>
          <a:lstStyle/>
          <a:p>
            <a:r>
              <a:rPr lang="en-US"/>
              <a:t>Carrying capacity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2"/>
          <p:cNvPicPr>
            <a:picLocks noChangeAspect="1" noChangeArrowheads="1"/>
          </p:cNvPicPr>
          <p:nvPr/>
        </p:nvPicPr>
        <p:blipFill>
          <a:blip r:embed="rId3">
            <a:extLst>
              <a:ext uri="{28A0092B-C50C-407E-A947-70E740481C1C}">
                <a14:useLocalDpi xmlns:a14="http://schemas.microsoft.com/office/drawing/2010/main" val="0"/>
              </a:ext>
            </a:extLst>
          </a:blip>
          <a:srcRect l="45000" t="14999" r="11250" b="14999"/>
          <a:stretch>
            <a:fillRect/>
          </a:stretch>
        </p:blipFill>
        <p:spPr bwMode="auto">
          <a:xfrm>
            <a:off x="4170363" y="3530600"/>
            <a:ext cx="2595562" cy="31178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1" name="Rectangle 3"/>
          <p:cNvSpPr>
            <a:spLocks noChangeArrowheads="1"/>
          </p:cNvSpPr>
          <p:nvPr/>
        </p:nvSpPr>
        <p:spPr bwMode="auto">
          <a:xfrm>
            <a:off x="4019550" y="3466306"/>
            <a:ext cx="1017588" cy="401638"/>
          </a:xfrm>
          <a:prstGeom prst="rect">
            <a:avLst/>
          </a:prstGeom>
          <a:solidFill>
            <a:schemeClr val="bg1">
              <a:alpha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52" name="Rectangle 4"/>
          <p:cNvSpPr>
            <a:spLocks noGrp="1" noChangeArrowheads="1"/>
          </p:cNvSpPr>
          <p:nvPr>
            <p:ph type="title"/>
          </p:nvPr>
        </p:nvSpPr>
        <p:spPr/>
        <p:txBody>
          <a:bodyPr/>
          <a:lstStyle/>
          <a:p>
            <a:r>
              <a:rPr lang="en-US"/>
              <a:t>Regulation of population size</a:t>
            </a:r>
          </a:p>
        </p:txBody>
      </p:sp>
      <p:pic>
        <p:nvPicPr>
          <p:cNvPr id="514053" name="Picture 5"/>
          <p:cNvPicPr>
            <a:picLocks noChangeAspect="1" noChangeArrowheads="1"/>
          </p:cNvPicPr>
          <p:nvPr/>
        </p:nvPicPr>
        <p:blipFill>
          <a:blip r:embed="rId4">
            <a:extLst>
              <a:ext uri="{28A0092B-C50C-407E-A947-70E740481C1C}">
                <a14:useLocalDpi xmlns:a14="http://schemas.microsoft.com/office/drawing/2010/main" val="0"/>
              </a:ext>
            </a:extLst>
          </a:blip>
          <a:srcRect l="16119"/>
          <a:stretch>
            <a:fillRect/>
          </a:stretch>
        </p:blipFill>
        <p:spPr bwMode="auto">
          <a:xfrm>
            <a:off x="6207125" y="1317625"/>
            <a:ext cx="2832100" cy="22034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54" name="Picture 6"/>
          <p:cNvPicPr>
            <a:picLocks noChangeAspect="1" noChangeArrowheads="1"/>
          </p:cNvPicPr>
          <p:nvPr/>
        </p:nvPicPr>
        <p:blipFill>
          <a:blip r:embed="rId3">
            <a:extLst>
              <a:ext uri="{28A0092B-C50C-407E-A947-70E740481C1C}">
                <a14:useLocalDpi xmlns:a14="http://schemas.microsoft.com/office/drawing/2010/main" val="0"/>
              </a:ext>
            </a:extLst>
          </a:blip>
          <a:srcRect l="1350" t="16499" r="58501" b="17999"/>
          <a:stretch>
            <a:fillRect/>
          </a:stretch>
        </p:blipFill>
        <p:spPr bwMode="auto">
          <a:xfrm>
            <a:off x="6494463" y="3667125"/>
            <a:ext cx="2540000" cy="310991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5" name="Picture 7"/>
          <p:cNvPicPr>
            <a:picLocks noChangeAspect="1" noChangeArrowheads="1"/>
          </p:cNvPicPr>
          <p:nvPr/>
        </p:nvPicPr>
        <p:blipFill>
          <a:blip r:embed="rId5">
            <a:extLst>
              <a:ext uri="{28A0092B-C50C-407E-A947-70E740481C1C}">
                <a14:useLocalDpi xmlns:a14="http://schemas.microsoft.com/office/drawing/2010/main" val="0"/>
              </a:ext>
            </a:extLst>
          </a:blip>
          <a:srcRect t="28799"/>
          <a:stretch>
            <a:fillRect/>
          </a:stretch>
        </p:blipFill>
        <p:spPr bwMode="auto">
          <a:xfrm>
            <a:off x="98425" y="4697413"/>
            <a:ext cx="3908425" cy="20669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4056" name="Rectangle 8"/>
          <p:cNvSpPr>
            <a:spLocks noChangeArrowheads="1"/>
          </p:cNvSpPr>
          <p:nvPr/>
        </p:nvSpPr>
        <p:spPr bwMode="auto">
          <a:xfrm>
            <a:off x="1590675" y="4597400"/>
            <a:ext cx="2884488" cy="1479550"/>
          </a:xfrm>
          <a:prstGeom prst="rect">
            <a:avLst/>
          </a:prstGeom>
          <a:solidFill>
            <a:schemeClr val="bg1">
              <a:alpha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58" name="AutoShape 10"/>
          <p:cNvSpPr>
            <a:spLocks noChangeArrowheads="1"/>
          </p:cNvSpPr>
          <p:nvPr/>
        </p:nvSpPr>
        <p:spPr bwMode="auto">
          <a:xfrm>
            <a:off x="5172075" y="6262688"/>
            <a:ext cx="2179638" cy="339725"/>
          </a:xfrm>
          <a:prstGeom prst="roundRect">
            <a:avLst>
              <a:gd name="adj" fmla="val 16667"/>
            </a:avLst>
          </a:prstGeom>
          <a:solidFill>
            <a:srgbClr val="FFCC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a:r>
              <a:rPr lang="en-US" sz="2000">
                <a:solidFill>
                  <a:srgbClr val="000000"/>
                </a:solidFill>
              </a:rPr>
              <a:t>swarming locusts</a:t>
            </a:r>
          </a:p>
        </p:txBody>
      </p:sp>
      <p:sp>
        <p:nvSpPr>
          <p:cNvPr id="514059" name="AutoShape 11"/>
          <p:cNvSpPr>
            <a:spLocks noChangeArrowheads="1"/>
          </p:cNvSpPr>
          <p:nvPr/>
        </p:nvSpPr>
        <p:spPr bwMode="auto">
          <a:xfrm>
            <a:off x="7007225" y="1133475"/>
            <a:ext cx="2100263" cy="676275"/>
          </a:xfrm>
          <a:prstGeom prst="roundRect">
            <a:avLst>
              <a:gd name="adj" fmla="val 16667"/>
            </a:avLst>
          </a:prstGeom>
          <a:solidFill>
            <a:srgbClr val="FFCC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a:r>
              <a:rPr lang="en-US" sz="2000">
                <a:solidFill>
                  <a:srgbClr val="000000"/>
                </a:solidFill>
              </a:rPr>
              <a:t>marking territory</a:t>
            </a:r>
            <a:br>
              <a:rPr lang="en-US" sz="2000">
                <a:solidFill>
                  <a:srgbClr val="000000"/>
                </a:solidFill>
              </a:rPr>
            </a:br>
            <a:r>
              <a:rPr lang="en-US" sz="2000">
                <a:solidFill>
                  <a:srgbClr val="000000"/>
                </a:solidFill>
              </a:rPr>
              <a:t>= competition</a:t>
            </a:r>
            <a:endParaRPr lang="en-US" sz="2000">
              <a:solidFill>
                <a:schemeClr val="bg1"/>
              </a:solidFill>
            </a:endParaRPr>
          </a:p>
        </p:txBody>
      </p:sp>
      <p:sp>
        <p:nvSpPr>
          <p:cNvPr id="514060" name="AutoShape 12"/>
          <p:cNvSpPr>
            <a:spLocks noChangeArrowheads="1"/>
          </p:cNvSpPr>
          <p:nvPr/>
        </p:nvSpPr>
        <p:spPr bwMode="auto">
          <a:xfrm>
            <a:off x="530225" y="6464300"/>
            <a:ext cx="3506788" cy="339725"/>
          </a:xfrm>
          <a:prstGeom prst="roundRect">
            <a:avLst>
              <a:gd name="adj" fmla="val 16667"/>
            </a:avLst>
          </a:prstGeom>
          <a:solidFill>
            <a:srgbClr val="FFCC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a:r>
              <a:rPr lang="en-US" sz="2000">
                <a:solidFill>
                  <a:srgbClr val="000000"/>
                </a:solidFill>
              </a:rPr>
              <a:t>competition for nesting sites</a:t>
            </a:r>
          </a:p>
        </p:txBody>
      </p:sp>
      <p:sp>
        <p:nvSpPr>
          <p:cNvPr id="514057" name="Rectangle 9" descr="Rectangle: Click to edit Master text styles&#10;Second level&#10;Third level&#10;Fourth level&#10;Fifth level"/>
          <p:cNvSpPr>
            <a:spLocks noGrp="1" noChangeArrowheads="1"/>
          </p:cNvSpPr>
          <p:nvPr>
            <p:ph type="body" idx="1"/>
          </p:nvPr>
        </p:nvSpPr>
        <p:spPr>
          <a:xfrm>
            <a:off x="654050" y="1371600"/>
            <a:ext cx="5656263" cy="4749800"/>
          </a:xfrm>
        </p:spPr>
        <p:txBody>
          <a:bodyPr/>
          <a:lstStyle/>
          <a:p>
            <a:r>
              <a:rPr lang="en-US" dirty="0" smtClean="0"/>
              <a:t>What keeps populations in check?</a:t>
            </a:r>
            <a:endParaRPr lang="en-US" dirty="0"/>
          </a:p>
          <a:p>
            <a:pPr lvl="1"/>
            <a:r>
              <a:rPr lang="en-US" u="sng" dirty="0" smtClean="0">
                <a:solidFill>
                  <a:srgbClr val="C00000"/>
                </a:solidFill>
              </a:rPr>
              <a:t>competition</a:t>
            </a:r>
            <a:r>
              <a:rPr lang="en-US" dirty="0"/>
              <a:t>: food, mates, nesting sites</a:t>
            </a:r>
          </a:p>
          <a:p>
            <a:pPr lvl="1"/>
            <a:r>
              <a:rPr lang="en-US" u="sng" dirty="0">
                <a:solidFill>
                  <a:srgbClr val="C00000"/>
                </a:solidFill>
              </a:rPr>
              <a:t>predators</a:t>
            </a:r>
            <a:r>
              <a:rPr lang="en-US" dirty="0"/>
              <a:t>, parasites, pathogens</a:t>
            </a:r>
          </a:p>
          <a:p>
            <a:pPr lvl="1"/>
            <a:r>
              <a:rPr lang="en-US" u="sng" dirty="0" smtClean="0">
                <a:solidFill>
                  <a:srgbClr val="C00000"/>
                </a:solidFill>
              </a:rPr>
              <a:t>abiotic</a:t>
            </a:r>
            <a:r>
              <a:rPr lang="en-US" dirty="0" smtClean="0"/>
              <a:t> </a:t>
            </a:r>
            <a:r>
              <a:rPr lang="en-US" dirty="0"/>
              <a:t>factors</a:t>
            </a:r>
          </a:p>
          <a:p>
            <a:pPr lvl="2"/>
            <a:r>
              <a:rPr lang="en-US" dirty="0">
                <a:solidFill>
                  <a:srgbClr val="0F116A"/>
                </a:solidFill>
              </a:rPr>
              <a:t>sunlight (energy)</a:t>
            </a:r>
          </a:p>
          <a:p>
            <a:pPr lvl="2"/>
            <a:r>
              <a:rPr lang="en-US" dirty="0">
                <a:solidFill>
                  <a:srgbClr val="0F116A"/>
                </a:solidFill>
              </a:rPr>
              <a:t>temperature</a:t>
            </a:r>
          </a:p>
          <a:p>
            <a:pPr lvl="2"/>
            <a:r>
              <a:rPr lang="en-US" dirty="0">
                <a:solidFill>
                  <a:srgbClr val="0F116A"/>
                </a:solidFill>
              </a:rPr>
              <a:t>rainfall</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a:t>Introduced species</a:t>
            </a:r>
          </a:p>
        </p:txBody>
      </p:sp>
      <p:pic>
        <p:nvPicPr>
          <p:cNvPr id="516099" name="Picture 3"/>
          <p:cNvPicPr>
            <a:picLocks noChangeAspect="1" noChangeArrowheads="1"/>
          </p:cNvPicPr>
          <p:nvPr/>
        </p:nvPicPr>
        <p:blipFill>
          <a:blip r:embed="rId3">
            <a:extLst>
              <a:ext uri="{28A0092B-C50C-407E-A947-70E740481C1C}">
                <a14:useLocalDpi xmlns:a14="http://schemas.microsoft.com/office/drawing/2010/main" val="0"/>
              </a:ext>
            </a:extLst>
          </a:blip>
          <a:srcRect t="1199" b="3000"/>
          <a:stretch>
            <a:fillRect/>
          </a:stretch>
        </p:blipFill>
        <p:spPr bwMode="auto">
          <a:xfrm>
            <a:off x="5918200" y="327025"/>
            <a:ext cx="32258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100" name="Rectangle 4" descr="Rectangle: Click to edit Master text styles&#10;Second level&#10;Third level&#10;Fourth level&#10;Fifth level"/>
          <p:cNvSpPr>
            <a:spLocks noGrp="1" noChangeArrowheads="1"/>
          </p:cNvSpPr>
          <p:nvPr>
            <p:ph type="body" idx="1"/>
          </p:nvPr>
        </p:nvSpPr>
        <p:spPr>
          <a:xfrm>
            <a:off x="569913" y="1371600"/>
            <a:ext cx="5473700" cy="5119688"/>
          </a:xfrm>
        </p:spPr>
        <p:txBody>
          <a:bodyPr/>
          <a:lstStyle/>
          <a:p>
            <a:r>
              <a:rPr lang="en-US" sz="2600" u="sng" dirty="0">
                <a:solidFill>
                  <a:srgbClr val="C00000"/>
                </a:solidFill>
              </a:rPr>
              <a:t>Non-native</a:t>
            </a:r>
            <a:r>
              <a:rPr lang="en-US" sz="2600" dirty="0"/>
              <a:t> species</a:t>
            </a:r>
          </a:p>
          <a:p>
            <a:pPr lvl="1">
              <a:buClrTx/>
            </a:pPr>
            <a:r>
              <a:rPr lang="en-US" sz="2400" dirty="0"/>
              <a:t>transplanted populations grow </a:t>
            </a:r>
            <a:r>
              <a:rPr lang="en-US" sz="2400" u="sng" dirty="0">
                <a:solidFill>
                  <a:srgbClr val="C00000"/>
                </a:solidFill>
              </a:rPr>
              <a:t>exponentially</a:t>
            </a:r>
            <a:r>
              <a:rPr lang="en-US" sz="2400" dirty="0"/>
              <a:t> in new </a:t>
            </a:r>
            <a:r>
              <a:rPr lang="en-US" sz="2400" dirty="0" smtClean="0"/>
              <a:t>area</a:t>
            </a:r>
          </a:p>
          <a:p>
            <a:pPr lvl="1"/>
            <a:r>
              <a:rPr lang="en-US" sz="2400" dirty="0" smtClean="0"/>
              <a:t>out-compete </a:t>
            </a:r>
            <a:r>
              <a:rPr lang="en-US" sz="2400" u="sng" dirty="0">
                <a:solidFill>
                  <a:srgbClr val="C00000"/>
                </a:solidFill>
              </a:rPr>
              <a:t>native</a:t>
            </a:r>
            <a:r>
              <a:rPr lang="en-US" sz="2400" dirty="0"/>
              <a:t> species </a:t>
            </a:r>
          </a:p>
          <a:p>
            <a:pPr marL="1085850" lvl="2"/>
            <a:r>
              <a:rPr lang="en-US" sz="2000" dirty="0"/>
              <a:t>loss of natural controls</a:t>
            </a:r>
          </a:p>
          <a:p>
            <a:pPr marL="1085850" lvl="2"/>
            <a:r>
              <a:rPr lang="en-US" sz="2000" u="sng" dirty="0" smtClean="0">
                <a:solidFill>
                  <a:srgbClr val="C00000"/>
                </a:solidFill>
              </a:rPr>
              <a:t>Don’t have </a:t>
            </a:r>
            <a:r>
              <a:rPr lang="en-US" sz="2000" u="sng" dirty="0">
                <a:solidFill>
                  <a:srgbClr val="C00000"/>
                </a:solidFill>
              </a:rPr>
              <a:t>predators</a:t>
            </a:r>
            <a:r>
              <a:rPr lang="en-US" sz="2000" dirty="0"/>
              <a:t>, parasites, </a:t>
            </a:r>
            <a:r>
              <a:rPr lang="en-US" sz="2000" dirty="0" smtClean="0"/>
              <a:t>or competitors</a:t>
            </a:r>
            <a:endParaRPr lang="en-US" sz="2000" dirty="0"/>
          </a:p>
          <a:p>
            <a:pPr lvl="1"/>
            <a:r>
              <a:rPr lang="en-US" sz="2400" dirty="0"/>
              <a:t>reduce </a:t>
            </a:r>
            <a:r>
              <a:rPr lang="en-US" sz="2400" u="sng" dirty="0">
                <a:solidFill>
                  <a:srgbClr val="C00000"/>
                </a:solidFill>
              </a:rPr>
              <a:t>diversity</a:t>
            </a:r>
            <a:r>
              <a:rPr lang="en-US" sz="2400" dirty="0"/>
              <a:t> </a:t>
            </a:r>
          </a:p>
          <a:p>
            <a:pPr lvl="1">
              <a:buClrTx/>
            </a:pPr>
            <a:r>
              <a:rPr lang="en-US" sz="2400" dirty="0"/>
              <a:t>examples</a:t>
            </a:r>
          </a:p>
          <a:p>
            <a:pPr marL="1085850" lvl="2"/>
            <a:r>
              <a:rPr lang="en-US" sz="2000" dirty="0"/>
              <a:t>African </a:t>
            </a:r>
            <a:r>
              <a:rPr lang="en-US" sz="2000" dirty="0" smtClean="0"/>
              <a:t>honeybee in the </a:t>
            </a:r>
            <a:br>
              <a:rPr lang="en-US" sz="2000" dirty="0" smtClean="0"/>
            </a:br>
            <a:r>
              <a:rPr lang="en-US" sz="2000" dirty="0" smtClean="0"/>
              <a:t>Americas</a:t>
            </a:r>
            <a:endParaRPr lang="en-US" sz="2000" dirty="0"/>
          </a:p>
          <a:p>
            <a:pPr marL="1085850" lvl="2"/>
            <a:r>
              <a:rPr lang="en-US" sz="2000" dirty="0" smtClean="0"/>
              <a:t>Kudzu in Southern US</a:t>
            </a:r>
          </a:p>
          <a:p>
            <a:pPr marL="1085850" lvl="2"/>
            <a:r>
              <a:rPr lang="en-US" sz="2000" dirty="0" smtClean="0"/>
              <a:t>Rabbits in Australia</a:t>
            </a:r>
            <a:endParaRPr lang="en-US" sz="2000" dirty="0"/>
          </a:p>
        </p:txBody>
      </p:sp>
      <p:pic>
        <p:nvPicPr>
          <p:cNvPr id="516101" name="Picture 5"/>
          <p:cNvPicPr>
            <a:picLocks noChangeAspect="1" noChangeArrowheads="1"/>
          </p:cNvPicPr>
          <p:nvPr/>
        </p:nvPicPr>
        <p:blipFill>
          <a:blip r:embed="rId4">
            <a:extLst>
              <a:ext uri="{28A0092B-C50C-407E-A947-70E740481C1C}">
                <a14:useLocalDpi xmlns:a14="http://schemas.microsoft.com/office/drawing/2010/main" val="0"/>
              </a:ext>
            </a:extLst>
          </a:blip>
          <a:srcRect t="40800" b="4800"/>
          <a:stretch>
            <a:fillRect/>
          </a:stretch>
        </p:blipFill>
        <p:spPr bwMode="auto">
          <a:xfrm>
            <a:off x="5716588" y="4149725"/>
            <a:ext cx="3352800" cy="25225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6102" name="Rectangle 6"/>
          <p:cNvSpPr>
            <a:spLocks noChangeArrowheads="1"/>
          </p:cNvSpPr>
          <p:nvPr/>
        </p:nvSpPr>
        <p:spPr bwMode="auto">
          <a:xfrm>
            <a:off x="8005763" y="6257925"/>
            <a:ext cx="1138237" cy="4889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600">
                <a:solidFill>
                  <a:schemeClr val="bg1"/>
                </a:solidFill>
              </a:rPr>
              <a:t>kudzu</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2006AP">
  <a:themeElements>
    <a:clrScheme name="template2006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6A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template2006AP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6AP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6AP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6AP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6AP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6AP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6AP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6AP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5745</TotalTime>
  <Words>673</Words>
  <Application>Microsoft Macintosh PowerPoint</Application>
  <PresentationFormat>On-screen Show (4:3)</PresentationFormat>
  <Paragraphs>179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template2006AP</vt:lpstr>
      <vt:lpstr>PowerPoint Presentation</vt:lpstr>
      <vt:lpstr>Studying organisms in their environment</vt:lpstr>
      <vt:lpstr>Life takes place in populations</vt:lpstr>
      <vt:lpstr>Factors that affect Population Size</vt:lpstr>
      <vt:lpstr>Population Size</vt:lpstr>
      <vt:lpstr>Exponential growth rate</vt:lpstr>
      <vt:lpstr>Carrying capacity</vt:lpstr>
      <vt:lpstr>Regulation of population size</vt:lpstr>
      <vt:lpstr>Introduced species</vt:lpstr>
      <vt:lpstr>Rabbits in Australia</vt:lpstr>
      <vt:lpstr>Changes in Carrying Capacity</vt:lpstr>
      <vt:lpstr>Human population growth</vt:lpstr>
    </vt:vector>
  </TitlesOfParts>
  <Company>Kim Foglia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blue marble spinning in space</dc:title>
  <dc:creator>Shannon</dc:creator>
  <cp:lastModifiedBy>Administrator</cp:lastModifiedBy>
  <cp:revision>78</cp:revision>
  <dcterms:modified xsi:type="dcterms:W3CDTF">2016-08-25T14:52:14Z</dcterms:modified>
</cp:coreProperties>
</file>