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1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D8560-A18A-4B86-8033-6208ED3E12D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3268-1150-485F-9106-6DCC10AD4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4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8AA9A12-9357-4A9E-A6CA-7FDB79EDE1C9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1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C808D5-6FE3-436D-A654-3F8B07F9269B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2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4CC1651-8EF4-47F7-B40F-2BD1F2B5C7CF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3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767DA-824C-44F5-8992-DDCF7F880EC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09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4B1FC0-6350-401C-9539-5B9416DA4986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5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imes" pitchFamily="84" charset="0"/>
            </a:endParaRPr>
          </a:p>
        </p:txBody>
      </p:sp>
      <p:sp>
        <p:nvSpPr>
          <p:cNvPr id="5" name="Rectangle 74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381000" y="1524000"/>
            <a:ext cx="6324600" cy="2590800"/>
            <a:chOff x="240" y="960"/>
            <a:chExt cx="3984" cy="1632"/>
          </a:xfrm>
        </p:grpSpPr>
        <p:sp>
          <p:nvSpPr>
            <p:cNvPr id="7" name="Line 75"/>
            <p:cNvSpPr>
              <a:spLocks noChangeShapeType="1"/>
            </p:cNvSpPr>
            <p:nvPr userDrawn="1"/>
          </p:nvSpPr>
          <p:spPr bwMode="auto">
            <a:xfrm>
              <a:off x="240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" name="Line 76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" name="Oval 77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" name="Group 79"/>
          <p:cNvGrpSpPr>
            <a:grpSpLocks/>
          </p:cNvGrpSpPr>
          <p:nvPr/>
        </p:nvGrpSpPr>
        <p:grpSpPr bwMode="auto">
          <a:xfrm rot="10800000">
            <a:off x="2286000" y="2819400"/>
            <a:ext cx="6324600" cy="2590800"/>
            <a:chOff x="240" y="960"/>
            <a:chExt cx="3984" cy="1632"/>
          </a:xfrm>
        </p:grpSpPr>
        <p:sp>
          <p:nvSpPr>
            <p:cNvPr id="11" name="Line 80"/>
            <p:cNvSpPr>
              <a:spLocks noChangeShapeType="1"/>
            </p:cNvSpPr>
            <p:nvPr userDrawn="1"/>
          </p:nvSpPr>
          <p:spPr bwMode="auto">
            <a:xfrm>
              <a:off x="240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2" name="Line 81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3" name="Oval 82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9144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84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" name="Rectangle 7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0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9CB6-7E1B-4353-A0EC-333D01FF18D7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85800"/>
            <a:ext cx="20002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8483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2547-F45C-4054-9D92-08FBE6B4C507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3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0BA5-B80A-466C-9B2C-25CE588322A5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8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6639-2445-43C3-AB45-A7A2776C4EDB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8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AC51C-D52A-4EFE-A2E4-CA361E27F339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1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223FF-4B03-425D-865A-3F449EBD35A2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7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842C-94B5-43F5-9A94-93416795BF66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6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A153-CB75-400C-B8E0-67AF6C6D10BE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9C44-EF00-4200-BA25-7DC2C4F7280F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8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CE54-A911-4A04-9042-6A246B480476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1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92875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AC64D5-A34C-4FC0-9A18-86B0AAEE21DE}" type="slidenum">
              <a:rPr lang="en-US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  <p:sp>
        <p:nvSpPr>
          <p:cNvPr id="1029" name="Line 75"/>
          <p:cNvSpPr>
            <a:spLocks noChangeShapeType="1"/>
          </p:cNvSpPr>
          <p:nvPr/>
        </p:nvSpPr>
        <p:spPr bwMode="auto">
          <a:xfrm>
            <a:off x="381000" y="1219200"/>
            <a:ext cx="6324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0" name="Line 76"/>
          <p:cNvSpPr>
            <a:spLocks noChangeShapeType="1"/>
          </p:cNvSpPr>
          <p:nvPr/>
        </p:nvSpPr>
        <p:spPr bwMode="auto">
          <a:xfrm>
            <a:off x="609600" y="914400"/>
            <a:ext cx="0" cy="2590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1" name="Oval 77"/>
          <p:cNvSpPr>
            <a:spLocks noChangeArrowheads="1"/>
          </p:cNvSpPr>
          <p:nvPr/>
        </p:nvSpPr>
        <p:spPr bwMode="auto">
          <a:xfrm>
            <a:off x="533400" y="11430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2" name="Rectangle 78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imes" pitchFamily="84" charset="0"/>
            </a:endParaRPr>
          </a:p>
        </p:txBody>
      </p:sp>
      <p:sp>
        <p:nvSpPr>
          <p:cNvPr id="1033" name="Rectangle 79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2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116A"/>
        </a:buClr>
        <a:buSzPct val="75000"/>
        <a:buFont typeface="Wingdings" pitchFamily="84" charset="2"/>
        <a:buChar char="n"/>
        <a:defRPr sz="3000" b="1">
          <a:solidFill>
            <a:srgbClr val="0F11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84" charset="2"/>
        <a:buChar char="u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400" b="1">
          <a:solidFill>
            <a:srgbClr val="0F116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84" charset="2"/>
        <a:buChar char="w"/>
        <a:defRPr sz="2000" b="1">
          <a:solidFill>
            <a:srgbClr val="0F116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8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5715000" y="354013"/>
            <a:ext cx="3429000" cy="2617787"/>
            <a:chOff x="2897" y="288"/>
            <a:chExt cx="2863" cy="2099"/>
          </a:xfrm>
        </p:grpSpPr>
        <p:pic>
          <p:nvPicPr>
            <p:cNvPr id="12294" name="Picture 5" descr="f15-05_the_central_dogm_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51"/>
            <a:stretch>
              <a:fillRect/>
            </a:stretch>
          </p:blipFill>
          <p:spPr bwMode="auto">
            <a:xfrm>
              <a:off x="2897" y="288"/>
              <a:ext cx="2863" cy="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3171" y="541"/>
              <a:ext cx="0" cy="51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3171" y="1342"/>
              <a:ext cx="0" cy="36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229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2: Transcription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17588" y="3067050"/>
            <a:ext cx="6400800" cy="24606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copy</a:t>
            </a:r>
            <a:br>
              <a:rPr lang="en-US" dirty="0" smtClean="0"/>
            </a:br>
            <a:r>
              <a:rPr lang="en-US" u="sng" dirty="0" smtClean="0"/>
              <a:t>DNA nucleic acid</a:t>
            </a:r>
            <a:r>
              <a:rPr lang="en-US" dirty="0" smtClean="0"/>
              <a:t> to</a:t>
            </a:r>
            <a:br>
              <a:rPr lang="en-US" dirty="0" smtClean="0"/>
            </a:br>
            <a:r>
              <a:rPr lang="en-US" u="sng" dirty="0" smtClean="0"/>
              <a:t>RNA nucleic acid</a:t>
            </a:r>
          </a:p>
          <a:p>
            <a:pPr algn="ctr" eaLnBrk="1" hangingPunct="1"/>
            <a:r>
              <a:rPr lang="en-US" dirty="0" smtClean="0"/>
              <a:t>“the </a:t>
            </a:r>
            <a:r>
              <a:rPr lang="en-US" u="sng" dirty="0" smtClean="0">
                <a:solidFill>
                  <a:srgbClr val="FF0000"/>
                </a:solidFill>
              </a:rPr>
              <a:t>nucleotide</a:t>
            </a:r>
            <a:r>
              <a:rPr lang="en-US" dirty="0" smtClean="0"/>
              <a:t> language”</a:t>
            </a:r>
          </a:p>
        </p:txBody>
      </p:sp>
    </p:spTree>
    <p:extLst>
      <p:ext uri="{BB962C8B-B14F-4D97-AF65-F5344CB8AC3E}">
        <p14:creationId xmlns:p14="http://schemas.microsoft.com/office/powerpoint/2010/main" val="6229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9468" name="Picture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398838"/>
            <a:ext cx="197485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9449" name="Picture 41" descr="growth_hormo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36" b="41022"/>
          <a:stretch>
            <a:fillRect/>
          </a:stretch>
        </p:blipFill>
        <p:spPr bwMode="auto">
          <a:xfrm>
            <a:off x="7710488" y="3902075"/>
            <a:ext cx="143351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val 11"/>
          <p:cNvSpPr>
            <a:spLocks noChangeArrowheads="1"/>
          </p:cNvSpPr>
          <p:nvPr/>
        </p:nvSpPr>
        <p:spPr bwMode="auto">
          <a:xfrm>
            <a:off x="-609600" y="1295400"/>
            <a:ext cx="5067300" cy="5562600"/>
          </a:xfrm>
          <a:prstGeom prst="ellipse">
            <a:avLst/>
          </a:prstGeom>
          <a:solidFill>
            <a:srgbClr val="FDFF4A"/>
          </a:solidFill>
          <a:ln w="76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pic>
        <p:nvPicPr>
          <p:cNvPr id="11268" name="Picture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3963"/>
            <a:ext cx="21859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9421" name="AutoShape 13"/>
          <p:cNvSpPr>
            <a:spLocks noChangeArrowheads="1"/>
          </p:cNvSpPr>
          <p:nvPr/>
        </p:nvSpPr>
        <p:spPr bwMode="auto">
          <a:xfrm>
            <a:off x="5257800" y="3505200"/>
            <a:ext cx="1579563" cy="304800"/>
          </a:xfrm>
          <a:prstGeom prst="rightArrow">
            <a:avLst>
              <a:gd name="adj1" fmla="val 50000"/>
              <a:gd name="adj2" fmla="val 12955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529422" name="AutoShape 14"/>
          <p:cNvSpPr>
            <a:spLocks noChangeArrowheads="1"/>
          </p:cNvSpPr>
          <p:nvPr/>
        </p:nvSpPr>
        <p:spPr bwMode="auto">
          <a:xfrm>
            <a:off x="3649663" y="3178175"/>
            <a:ext cx="1870075" cy="742950"/>
          </a:xfrm>
          <a:prstGeom prst="roundRect">
            <a:avLst>
              <a:gd name="adj" fmla="val 16667"/>
            </a:avLst>
          </a:prstGeom>
          <a:solidFill>
            <a:srgbClr val="FFD3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0" rIns="4572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F116A"/>
                </a:solidFill>
              </a:rPr>
              <a:t>mRNA</a:t>
            </a:r>
            <a:endParaRPr lang="en-US" sz="4000" b="1">
              <a:solidFill>
                <a:srgbClr val="660066"/>
              </a:solidFill>
            </a:endParaRPr>
          </a:p>
        </p:txBody>
      </p:sp>
      <p:sp>
        <p:nvSpPr>
          <p:cNvPr id="1127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gene to protein</a:t>
            </a:r>
          </a:p>
        </p:txBody>
      </p:sp>
      <p:sp>
        <p:nvSpPr>
          <p:cNvPr id="529424" name="AutoShape 16"/>
          <p:cNvSpPr>
            <a:spLocks noChangeArrowheads="1"/>
          </p:cNvSpPr>
          <p:nvPr/>
        </p:nvSpPr>
        <p:spPr bwMode="auto">
          <a:xfrm>
            <a:off x="1828800" y="3505200"/>
            <a:ext cx="1655763" cy="304800"/>
          </a:xfrm>
          <a:prstGeom prst="rightArrow">
            <a:avLst>
              <a:gd name="adj1" fmla="val 50000"/>
              <a:gd name="adj2" fmla="val 1358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529425" name="AutoShape 17"/>
          <p:cNvSpPr>
            <a:spLocks noChangeArrowheads="1"/>
          </p:cNvSpPr>
          <p:nvPr/>
        </p:nvSpPr>
        <p:spPr bwMode="auto">
          <a:xfrm>
            <a:off x="620713" y="3178175"/>
            <a:ext cx="1373187" cy="742950"/>
          </a:xfrm>
          <a:prstGeom prst="roundRect">
            <a:avLst>
              <a:gd name="adj" fmla="val 16667"/>
            </a:avLst>
          </a:prstGeom>
          <a:solidFill>
            <a:srgbClr val="FFD3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0" rIns="4572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F116A"/>
                </a:solidFill>
              </a:rPr>
              <a:t>DNA</a:t>
            </a:r>
            <a:endParaRPr lang="en-US" sz="4000" b="1">
              <a:solidFill>
                <a:srgbClr val="660066"/>
              </a:solidFill>
            </a:endParaRPr>
          </a:p>
        </p:txBody>
      </p:sp>
      <p:sp>
        <p:nvSpPr>
          <p:cNvPr id="529426" name="Text Box 18"/>
          <p:cNvSpPr txBox="1">
            <a:spLocks noChangeArrowheads="1"/>
          </p:cNvSpPr>
          <p:nvPr/>
        </p:nvSpPr>
        <p:spPr bwMode="auto">
          <a:xfrm>
            <a:off x="1843835" y="2680354"/>
            <a:ext cx="204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00"/>
                </a:solidFill>
              </a:rPr>
              <a:t>transcription</a:t>
            </a:r>
            <a:endParaRPr lang="en-US" sz="2400" dirty="0">
              <a:solidFill>
                <a:srgbClr val="40458C"/>
              </a:solidFill>
            </a:endParaRPr>
          </a:p>
        </p:txBody>
      </p:sp>
      <p:sp>
        <p:nvSpPr>
          <p:cNvPr id="11275" name="Text Box 20"/>
          <p:cNvSpPr txBox="1">
            <a:spLocks noChangeArrowheads="1"/>
          </p:cNvSpPr>
          <p:nvPr/>
        </p:nvSpPr>
        <p:spPr bwMode="auto">
          <a:xfrm>
            <a:off x="963018" y="1906301"/>
            <a:ext cx="17315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5"/>
                </a:solidFill>
              </a:rPr>
              <a:t>nucleus</a:t>
            </a:r>
            <a:endParaRPr lang="en-US" sz="3200" dirty="0">
              <a:solidFill>
                <a:srgbClr val="006604"/>
              </a:solidFill>
            </a:endParaRPr>
          </a:p>
        </p:txBody>
      </p:sp>
      <p:sp>
        <p:nvSpPr>
          <p:cNvPr id="11276" name="Text Box 21"/>
          <p:cNvSpPr txBox="1">
            <a:spLocks noChangeArrowheads="1"/>
          </p:cNvSpPr>
          <p:nvPr/>
        </p:nvSpPr>
        <p:spPr bwMode="auto">
          <a:xfrm>
            <a:off x="4728444" y="1828693"/>
            <a:ext cx="22108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5"/>
                </a:solidFill>
              </a:rPr>
              <a:t>cytoplasm</a:t>
            </a:r>
            <a:endParaRPr lang="en-US" sz="3200" dirty="0">
              <a:solidFill>
                <a:srgbClr val="006604"/>
              </a:solidFill>
            </a:endParaRPr>
          </a:p>
        </p:txBody>
      </p:sp>
      <p:grpSp>
        <p:nvGrpSpPr>
          <p:cNvPr id="529441" name="Group 33"/>
          <p:cNvGrpSpPr>
            <a:grpSpLocks/>
          </p:cNvGrpSpPr>
          <p:nvPr/>
        </p:nvGrpSpPr>
        <p:grpSpPr bwMode="auto">
          <a:xfrm>
            <a:off x="3476625" y="4011613"/>
            <a:ext cx="1571625" cy="1781175"/>
            <a:chOff x="5661" y="3964"/>
            <a:chExt cx="2700" cy="3060"/>
          </a:xfrm>
        </p:grpSpPr>
        <p:pic>
          <p:nvPicPr>
            <p:cNvPr id="11304" name="Picture 3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1" y="3964"/>
              <a:ext cx="2700" cy="1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5" name="Picture 3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1" y="4504"/>
              <a:ext cx="2700" cy="1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6" name="Picture 3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1" y="5215"/>
              <a:ext cx="2700" cy="1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29453" name="Picture 4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4787900"/>
            <a:ext cx="21717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9467" name="Group 59"/>
          <p:cNvGrpSpPr>
            <a:grpSpLocks/>
          </p:cNvGrpSpPr>
          <p:nvPr/>
        </p:nvGrpSpPr>
        <p:grpSpPr bwMode="auto">
          <a:xfrm>
            <a:off x="6880225" y="406400"/>
            <a:ext cx="2084388" cy="4546600"/>
            <a:chOff x="4334" y="256"/>
            <a:chExt cx="1313" cy="2864"/>
          </a:xfrm>
        </p:grpSpPr>
        <p:grpSp>
          <p:nvGrpSpPr>
            <p:cNvPr id="11291" name="Group 31"/>
            <p:cNvGrpSpPr>
              <a:grpSpLocks/>
            </p:cNvGrpSpPr>
            <p:nvPr/>
          </p:nvGrpSpPr>
          <p:grpSpPr bwMode="auto">
            <a:xfrm>
              <a:off x="4334" y="1056"/>
              <a:ext cx="1296" cy="2064"/>
              <a:chOff x="4032" y="912"/>
              <a:chExt cx="1296" cy="2064"/>
            </a:xfrm>
          </p:grpSpPr>
          <p:grpSp>
            <p:nvGrpSpPr>
              <p:cNvPr id="11295" name="Group 30"/>
              <p:cNvGrpSpPr>
                <a:grpSpLocks/>
              </p:cNvGrpSpPr>
              <p:nvPr/>
            </p:nvGrpSpPr>
            <p:grpSpPr bwMode="auto">
              <a:xfrm>
                <a:off x="4032" y="1207"/>
                <a:ext cx="1280" cy="1769"/>
                <a:chOff x="4032" y="1207"/>
                <a:chExt cx="1280" cy="1769"/>
              </a:xfrm>
            </p:grpSpPr>
            <p:sp>
              <p:nvSpPr>
                <p:cNvPr id="11297" name="Oval 4"/>
                <p:cNvSpPr>
                  <a:spLocks noChangeArrowheads="1"/>
                </p:cNvSpPr>
                <p:nvPr/>
              </p:nvSpPr>
              <p:spPr bwMode="auto">
                <a:xfrm>
                  <a:off x="4640" y="2314"/>
                  <a:ext cx="384" cy="32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FFFFFF"/>
                      </a:solidFill>
                    </a:rPr>
                    <a:t>aa</a:t>
                  </a:r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8" name="Oval 5"/>
                <p:cNvSpPr>
                  <a:spLocks noChangeArrowheads="1"/>
                </p:cNvSpPr>
                <p:nvPr/>
              </p:nvSpPr>
              <p:spPr bwMode="auto">
                <a:xfrm>
                  <a:off x="4832" y="1978"/>
                  <a:ext cx="384" cy="32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FFFFFF"/>
                      </a:solidFill>
                    </a:rPr>
                    <a:t>aa</a:t>
                  </a:r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9" name="Oval 6"/>
                <p:cNvSpPr>
                  <a:spLocks noChangeArrowheads="1"/>
                </p:cNvSpPr>
                <p:nvPr/>
              </p:nvSpPr>
              <p:spPr bwMode="auto">
                <a:xfrm>
                  <a:off x="4928" y="1687"/>
                  <a:ext cx="384" cy="32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FFFFFF"/>
                      </a:solidFill>
                    </a:rPr>
                    <a:t>aa</a:t>
                  </a:r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0" name="Oval 7"/>
                <p:cNvSpPr>
                  <a:spLocks noChangeArrowheads="1"/>
                </p:cNvSpPr>
                <p:nvPr/>
              </p:nvSpPr>
              <p:spPr bwMode="auto">
                <a:xfrm>
                  <a:off x="4608" y="1495"/>
                  <a:ext cx="384" cy="32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FFFFFF"/>
                      </a:solidFill>
                    </a:rPr>
                    <a:t>aa</a:t>
                  </a:r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1" name="Oval 8"/>
                <p:cNvSpPr>
                  <a:spLocks noChangeArrowheads="1"/>
                </p:cNvSpPr>
                <p:nvPr/>
              </p:nvSpPr>
              <p:spPr bwMode="auto">
                <a:xfrm>
                  <a:off x="4784" y="1207"/>
                  <a:ext cx="384" cy="32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FFFFFF"/>
                      </a:solidFill>
                    </a:rPr>
                    <a:t>aa</a:t>
                  </a:r>
                  <a:endParaRPr lang="en-US" sz="9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1302" name="Oval 9"/>
                <p:cNvSpPr>
                  <a:spLocks noChangeArrowheads="1"/>
                </p:cNvSpPr>
                <p:nvPr/>
              </p:nvSpPr>
              <p:spPr bwMode="auto">
                <a:xfrm>
                  <a:off x="4032" y="2647"/>
                  <a:ext cx="384" cy="32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FFFFFF"/>
                      </a:solidFill>
                    </a:rPr>
                    <a:t>aa</a:t>
                  </a:r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3" name="Oval 10"/>
                <p:cNvSpPr>
                  <a:spLocks noChangeArrowheads="1"/>
                </p:cNvSpPr>
                <p:nvPr/>
              </p:nvSpPr>
              <p:spPr bwMode="auto">
                <a:xfrm>
                  <a:off x="4320" y="2458"/>
                  <a:ext cx="384" cy="32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FFFFFF"/>
                      </a:solidFill>
                    </a:rPr>
                    <a:t>aa</a:t>
                  </a:r>
                  <a:endParaRPr lang="en-US" sz="9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296" name="Oval 29"/>
              <p:cNvSpPr>
                <a:spLocks noChangeArrowheads="1"/>
              </p:cNvSpPr>
              <p:nvPr/>
            </p:nvSpPr>
            <p:spPr bwMode="auto">
              <a:xfrm>
                <a:off x="4944" y="912"/>
                <a:ext cx="384" cy="32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srgbClr val="FFFFFF"/>
                    </a:solidFill>
                  </a:rPr>
                  <a:t>aa</a:t>
                </a:r>
                <a:endParaRPr lang="en-US" sz="9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11292" name="Oval 56"/>
            <p:cNvSpPr>
              <a:spLocks noChangeArrowheads="1"/>
            </p:cNvSpPr>
            <p:nvPr/>
          </p:nvSpPr>
          <p:spPr bwMode="auto">
            <a:xfrm>
              <a:off x="5196" y="731"/>
              <a:ext cx="384" cy="3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</a:rPr>
                <a:t>aa</a:t>
              </a:r>
              <a:endParaRPr lang="en-US" sz="900">
                <a:solidFill>
                  <a:srgbClr val="40458C"/>
                </a:solidFill>
              </a:endParaRPr>
            </a:p>
          </p:txBody>
        </p:sp>
        <p:sp>
          <p:nvSpPr>
            <p:cNvPr id="11293" name="Oval 57"/>
            <p:cNvSpPr>
              <a:spLocks noChangeArrowheads="1"/>
            </p:cNvSpPr>
            <p:nvPr/>
          </p:nvSpPr>
          <p:spPr bwMode="auto">
            <a:xfrm>
              <a:off x="5263" y="406"/>
              <a:ext cx="384" cy="3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</a:rPr>
                <a:t>aa</a:t>
              </a:r>
              <a:endParaRPr lang="en-US" sz="900">
                <a:solidFill>
                  <a:srgbClr val="40458C"/>
                </a:solidFill>
              </a:endParaRPr>
            </a:p>
          </p:txBody>
        </p:sp>
        <p:sp>
          <p:nvSpPr>
            <p:cNvPr id="11294" name="Oval 58"/>
            <p:cNvSpPr>
              <a:spLocks noChangeArrowheads="1"/>
            </p:cNvSpPr>
            <p:nvPr/>
          </p:nvSpPr>
          <p:spPr bwMode="auto">
            <a:xfrm>
              <a:off x="4914" y="256"/>
              <a:ext cx="384" cy="3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FFFF"/>
                  </a:solidFill>
                </a:rPr>
                <a:t>aa</a:t>
              </a:r>
              <a:endParaRPr lang="en-US" sz="900">
                <a:solidFill>
                  <a:srgbClr val="40458C"/>
                </a:solidFill>
              </a:endParaRPr>
            </a:p>
          </p:txBody>
        </p:sp>
      </p:grpSp>
      <p:sp>
        <p:nvSpPr>
          <p:cNvPr id="529420" name="AutoShape 12"/>
          <p:cNvSpPr>
            <a:spLocks noChangeArrowheads="1"/>
          </p:cNvSpPr>
          <p:nvPr/>
        </p:nvSpPr>
        <p:spPr bwMode="auto">
          <a:xfrm>
            <a:off x="7000875" y="3178175"/>
            <a:ext cx="2055813" cy="742950"/>
          </a:xfrm>
          <a:prstGeom prst="roundRect">
            <a:avLst>
              <a:gd name="adj" fmla="val 16667"/>
            </a:avLst>
          </a:prstGeom>
          <a:solidFill>
            <a:srgbClr val="FFD3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0" rIns="4572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F116A"/>
                </a:solidFill>
              </a:rPr>
              <a:t>protein</a:t>
            </a:r>
            <a:endParaRPr lang="en-US" sz="4000" b="1">
              <a:solidFill>
                <a:srgbClr val="660066"/>
              </a:solidFill>
            </a:endParaRPr>
          </a:p>
        </p:txBody>
      </p:sp>
      <p:sp>
        <p:nvSpPr>
          <p:cNvPr id="529452" name="AutoShape 44"/>
          <p:cNvSpPr>
            <a:spLocks noChangeArrowheads="1"/>
          </p:cNvSpPr>
          <p:nvPr/>
        </p:nvSpPr>
        <p:spPr bwMode="auto">
          <a:xfrm rot="5400000">
            <a:off x="7219156" y="4523582"/>
            <a:ext cx="1579563" cy="304800"/>
          </a:xfrm>
          <a:prstGeom prst="rightArrow">
            <a:avLst>
              <a:gd name="adj1" fmla="val 50000"/>
              <a:gd name="adj2" fmla="val 12955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529427" name="Text Box 19"/>
          <p:cNvSpPr txBox="1">
            <a:spLocks noChangeArrowheads="1"/>
          </p:cNvSpPr>
          <p:nvPr/>
        </p:nvSpPr>
        <p:spPr bwMode="auto">
          <a:xfrm>
            <a:off x="5316233" y="2680354"/>
            <a:ext cx="174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0000"/>
                </a:solidFill>
              </a:rPr>
              <a:t>translation</a:t>
            </a:r>
            <a:endParaRPr lang="en-US" sz="2400" dirty="0">
              <a:solidFill>
                <a:srgbClr val="006604"/>
              </a:solidFill>
            </a:endParaRPr>
          </a:p>
        </p:txBody>
      </p:sp>
      <p:grpSp>
        <p:nvGrpSpPr>
          <p:cNvPr id="529430" name="Group 22"/>
          <p:cNvGrpSpPr>
            <a:grpSpLocks/>
          </p:cNvGrpSpPr>
          <p:nvPr/>
        </p:nvGrpSpPr>
        <p:grpSpPr bwMode="auto">
          <a:xfrm>
            <a:off x="4802188" y="4991100"/>
            <a:ext cx="1736725" cy="1054100"/>
            <a:chOff x="3381" y="1298"/>
            <a:chExt cx="1094" cy="664"/>
          </a:xfrm>
        </p:grpSpPr>
        <p:grpSp>
          <p:nvGrpSpPr>
            <p:cNvPr id="11287" name="Group 23"/>
            <p:cNvGrpSpPr>
              <a:grpSpLocks/>
            </p:cNvGrpSpPr>
            <p:nvPr/>
          </p:nvGrpSpPr>
          <p:grpSpPr bwMode="auto">
            <a:xfrm flipV="1">
              <a:off x="3381" y="1298"/>
              <a:ext cx="1080" cy="664"/>
              <a:chOff x="9801" y="1444"/>
              <a:chExt cx="2340" cy="1440"/>
            </a:xfrm>
          </p:grpSpPr>
          <p:sp>
            <p:nvSpPr>
              <p:cNvPr id="11289" name="Oval 24"/>
              <p:cNvSpPr>
                <a:spLocks noChangeArrowheads="1"/>
              </p:cNvSpPr>
              <p:nvPr/>
            </p:nvSpPr>
            <p:spPr bwMode="auto">
              <a:xfrm>
                <a:off x="9801" y="1984"/>
                <a:ext cx="2340" cy="900"/>
              </a:xfrm>
              <a:prstGeom prst="ellipse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1290" name="Oval 25"/>
              <p:cNvSpPr>
                <a:spLocks noChangeArrowheads="1"/>
              </p:cNvSpPr>
              <p:nvPr/>
            </p:nvSpPr>
            <p:spPr bwMode="auto">
              <a:xfrm>
                <a:off x="10251" y="1444"/>
                <a:ext cx="1440" cy="900"/>
              </a:xfrm>
              <a:prstGeom prst="ellipse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11288" name="Text Box 26"/>
            <p:cNvSpPr txBox="1">
              <a:spLocks noChangeArrowheads="1"/>
            </p:cNvSpPr>
            <p:nvPr/>
          </p:nvSpPr>
          <p:spPr bwMode="auto">
            <a:xfrm>
              <a:off x="3495" y="1370"/>
              <a:ext cx="9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40458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7C1EB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5"/>
                  </a:solidFill>
                </a:rPr>
                <a:t>ribosome</a:t>
              </a:r>
              <a:endParaRPr lang="en-US" sz="2400">
                <a:solidFill>
                  <a:srgbClr val="40458C"/>
                </a:solidFill>
              </a:endParaRPr>
            </a:p>
          </p:txBody>
        </p:sp>
      </p:grpSp>
      <p:pic>
        <p:nvPicPr>
          <p:cNvPr id="529451" name="Picture 43" descr="penguin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18263" y="5235575"/>
            <a:ext cx="1471612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9450" name="AutoShape 42"/>
          <p:cNvSpPr>
            <a:spLocks noChangeArrowheads="1"/>
          </p:cNvSpPr>
          <p:nvPr/>
        </p:nvSpPr>
        <p:spPr bwMode="auto">
          <a:xfrm>
            <a:off x="7354888" y="5700713"/>
            <a:ext cx="1303337" cy="742950"/>
          </a:xfrm>
          <a:prstGeom prst="roundRect">
            <a:avLst>
              <a:gd name="adj" fmla="val 16667"/>
            </a:avLst>
          </a:prstGeom>
          <a:solidFill>
            <a:srgbClr val="FFCC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F116A"/>
                </a:solidFill>
              </a:rPr>
              <a:t>trait</a:t>
            </a:r>
            <a:endParaRPr lang="en-US" sz="4000" b="1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8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21" grpId="0" animBg="1"/>
      <p:bldP spid="529422" grpId="0" animBg="1"/>
      <p:bldP spid="529424" grpId="0" animBg="1"/>
      <p:bldP spid="529425" grpId="0" animBg="1"/>
      <p:bldP spid="529426" grpId="0"/>
      <p:bldP spid="11275" grpId="0"/>
      <p:bldP spid="11276" grpId="0"/>
      <p:bldP spid="529420" grpId="0" animBg="1"/>
      <p:bldP spid="529452" grpId="0" animBg="1"/>
      <p:bldP spid="529427" grpId="0"/>
      <p:bldP spid="5294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RNA</a:t>
            </a:r>
          </a:p>
        </p:txBody>
      </p:sp>
      <p:sp>
        <p:nvSpPr>
          <p:cNvPr id="390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0088" y="1371600"/>
            <a:ext cx="6462712" cy="4648200"/>
          </a:xfrm>
        </p:spPr>
        <p:txBody>
          <a:bodyPr/>
          <a:lstStyle/>
          <a:p>
            <a:pPr eaLnBrk="1" hangingPunct="1">
              <a:buClrTx/>
            </a:pPr>
            <a:r>
              <a:rPr lang="en-US" dirty="0" smtClean="0"/>
              <a:t>ribose sugar</a:t>
            </a:r>
          </a:p>
          <a:p>
            <a:pPr lvl="1" eaLnBrk="1" hangingPunct="1">
              <a:buClrTx/>
            </a:pPr>
            <a:r>
              <a:rPr lang="en-US" u="sng" dirty="0" err="1" smtClean="0">
                <a:solidFill>
                  <a:srgbClr val="C00000"/>
                </a:solidFill>
              </a:rPr>
              <a:t>RiboNucleic</a:t>
            </a:r>
            <a:r>
              <a:rPr lang="en-US" u="sng" dirty="0" smtClean="0">
                <a:solidFill>
                  <a:srgbClr val="C00000"/>
                </a:solidFill>
              </a:rPr>
              <a:t> Acid </a:t>
            </a:r>
          </a:p>
          <a:p>
            <a:pPr eaLnBrk="1" hangingPunct="1">
              <a:buClrTx/>
            </a:pPr>
            <a:r>
              <a:rPr lang="en-US" u="sng" dirty="0" smtClean="0">
                <a:solidFill>
                  <a:srgbClr val="C00000"/>
                </a:solidFill>
              </a:rPr>
              <a:t>single stranded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buClrTx/>
            </a:pPr>
            <a:r>
              <a:rPr lang="en-US" dirty="0" smtClean="0"/>
              <a:t>Nitrogenous bases</a:t>
            </a:r>
          </a:p>
          <a:p>
            <a:pPr lvl="1" eaLnBrk="1" hangingPunct="1"/>
            <a:r>
              <a:rPr lang="en-US" u="sng" dirty="0" smtClean="0">
                <a:solidFill>
                  <a:srgbClr val="CC0000"/>
                </a:solidFill>
              </a:rPr>
              <a:t>uracil instead of thymine</a:t>
            </a:r>
          </a:p>
          <a:p>
            <a:pPr lvl="1" eaLnBrk="1" hangingPunct="1"/>
            <a:r>
              <a:rPr lang="en-US" u="sng" dirty="0" smtClean="0">
                <a:solidFill>
                  <a:srgbClr val="CC0000"/>
                </a:solidFill>
              </a:rPr>
              <a:t>U : A</a:t>
            </a:r>
          </a:p>
          <a:p>
            <a:pPr lvl="1" eaLnBrk="1" hangingPunct="1"/>
            <a:r>
              <a:rPr lang="en-US" u="sng" dirty="0" smtClean="0">
                <a:solidFill>
                  <a:srgbClr val="CC0000"/>
                </a:solidFill>
              </a:rPr>
              <a:t>C : G</a:t>
            </a:r>
          </a:p>
          <a:p>
            <a:pPr eaLnBrk="1" hangingPunct="1">
              <a:buClrTx/>
            </a:pPr>
            <a:r>
              <a:rPr lang="en-US" dirty="0" smtClean="0"/>
              <a:t>lots of </a:t>
            </a:r>
            <a:r>
              <a:rPr lang="en-US" dirty="0" err="1" smtClean="0"/>
              <a:t>RNAs</a:t>
            </a:r>
            <a:endParaRPr lang="en-US" dirty="0" smtClean="0"/>
          </a:p>
          <a:p>
            <a:pPr lvl="1" eaLnBrk="1" hangingPunct="1">
              <a:buClrTx/>
            </a:pPr>
            <a:r>
              <a:rPr lang="en-US" sz="2400" dirty="0" smtClean="0"/>
              <a:t>mRNA, </a:t>
            </a:r>
            <a:r>
              <a:rPr lang="en-US" sz="2400" dirty="0" err="1" smtClean="0"/>
              <a:t>tRNA</a:t>
            </a:r>
            <a:r>
              <a:rPr lang="en-US" sz="2400" dirty="0" smtClean="0"/>
              <a:t>, </a:t>
            </a:r>
            <a:r>
              <a:rPr lang="en-US" sz="2400" dirty="0" err="1" smtClean="0"/>
              <a:t>rRNA</a:t>
            </a:r>
            <a:r>
              <a:rPr lang="en-US" sz="2400" dirty="0" smtClean="0"/>
              <a:t>…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7539038" y="30480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7634288" y="3003550"/>
            <a:ext cx="24288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3318" name="Group 11"/>
          <p:cNvGrpSpPr>
            <a:grpSpLocks/>
          </p:cNvGrpSpPr>
          <p:nvPr/>
        </p:nvGrpSpPr>
        <p:grpSpPr bwMode="auto">
          <a:xfrm>
            <a:off x="6337300" y="1046163"/>
            <a:ext cx="855663" cy="4951412"/>
            <a:chOff x="6079712" y="997797"/>
            <a:chExt cx="855025" cy="4951001"/>
          </a:xfrm>
        </p:grpSpPr>
        <p:sp>
          <p:nvSpPr>
            <p:cNvPr id="13" name="Regular Pentagon 12"/>
            <p:cNvSpPr/>
            <p:nvPr/>
          </p:nvSpPr>
          <p:spPr bwMode="auto">
            <a:xfrm>
              <a:off x="6079712" y="3442344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R</a:t>
              </a:r>
            </a:p>
          </p:txBody>
        </p:sp>
        <p:sp>
          <p:nvSpPr>
            <p:cNvPr id="13329" name="Oval 13"/>
            <p:cNvSpPr>
              <a:spLocks noChangeArrowheads="1"/>
            </p:cNvSpPr>
            <p:nvPr/>
          </p:nvSpPr>
          <p:spPr bwMode="auto">
            <a:xfrm>
              <a:off x="6332931" y="2768005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13330" name="Straight Connector 14"/>
            <p:cNvCxnSpPr>
              <a:cxnSpLocks noChangeShapeType="1"/>
              <a:stCxn id="13329" idx="4"/>
              <a:endCxn id="13" idx="1"/>
            </p:cNvCxnSpPr>
            <p:nvPr/>
          </p:nvCxnSpPr>
          <p:spPr bwMode="auto">
            <a:xfrm flipH="1">
              <a:off x="6079713" y="3082701"/>
              <a:ext cx="427512" cy="640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Regular Pentagon 15"/>
            <p:cNvSpPr/>
            <p:nvPr/>
          </p:nvSpPr>
          <p:spPr bwMode="auto">
            <a:xfrm>
              <a:off x="6079712" y="1672428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R</a:t>
              </a:r>
            </a:p>
          </p:txBody>
        </p:sp>
        <p:sp>
          <p:nvSpPr>
            <p:cNvPr id="13332" name="Oval 16"/>
            <p:cNvSpPr>
              <a:spLocks noChangeArrowheads="1"/>
            </p:cNvSpPr>
            <p:nvPr/>
          </p:nvSpPr>
          <p:spPr bwMode="auto">
            <a:xfrm>
              <a:off x="6332931" y="997797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13333" name="Straight Connector 17"/>
            <p:cNvCxnSpPr>
              <a:cxnSpLocks noChangeShapeType="1"/>
              <a:stCxn id="13332" idx="4"/>
              <a:endCxn id="16" idx="1"/>
            </p:cNvCxnSpPr>
            <p:nvPr/>
          </p:nvCxnSpPr>
          <p:spPr bwMode="auto">
            <a:xfrm flipH="1">
              <a:off x="6079713" y="1312493"/>
              <a:ext cx="427512" cy="640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4" name="Straight Connector 18"/>
            <p:cNvCxnSpPr>
              <a:cxnSpLocks noChangeShapeType="1"/>
              <a:stCxn id="16" idx="2"/>
              <a:endCxn id="13329" idx="1"/>
            </p:cNvCxnSpPr>
            <p:nvPr/>
          </p:nvCxnSpPr>
          <p:spPr bwMode="auto">
            <a:xfrm>
              <a:off x="6243008" y="2408382"/>
              <a:ext cx="140972" cy="405709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Regular Pentagon 19"/>
            <p:cNvSpPr/>
            <p:nvPr/>
          </p:nvSpPr>
          <p:spPr bwMode="auto">
            <a:xfrm>
              <a:off x="6079712" y="5212259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R</a:t>
              </a:r>
            </a:p>
          </p:txBody>
        </p:sp>
        <p:sp>
          <p:nvSpPr>
            <p:cNvPr id="13336" name="Oval 20"/>
            <p:cNvSpPr>
              <a:spLocks noChangeArrowheads="1"/>
            </p:cNvSpPr>
            <p:nvPr/>
          </p:nvSpPr>
          <p:spPr bwMode="auto">
            <a:xfrm>
              <a:off x="6332931" y="4538213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13337" name="Straight Connector 21"/>
            <p:cNvCxnSpPr>
              <a:cxnSpLocks noChangeShapeType="1"/>
              <a:stCxn id="13336" idx="4"/>
              <a:endCxn id="20" idx="1"/>
            </p:cNvCxnSpPr>
            <p:nvPr/>
          </p:nvCxnSpPr>
          <p:spPr bwMode="auto">
            <a:xfrm flipH="1">
              <a:off x="6079713" y="4852909"/>
              <a:ext cx="427512" cy="64084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8" name="Straight Connector 22"/>
            <p:cNvCxnSpPr>
              <a:cxnSpLocks noChangeShapeType="1"/>
              <a:stCxn id="13" idx="2"/>
              <a:endCxn id="13336" idx="1"/>
            </p:cNvCxnSpPr>
            <p:nvPr/>
          </p:nvCxnSpPr>
          <p:spPr bwMode="auto">
            <a:xfrm>
              <a:off x="6243008" y="4178590"/>
              <a:ext cx="140972" cy="405709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" name="Hexagon 23"/>
          <p:cNvSpPr/>
          <p:nvPr/>
        </p:nvSpPr>
        <p:spPr bwMode="auto">
          <a:xfrm>
            <a:off x="7380288" y="1692275"/>
            <a:ext cx="744537" cy="617538"/>
          </a:xfrm>
          <a:prstGeom prst="hexagon">
            <a:avLst/>
          </a:prstGeom>
          <a:solidFill>
            <a:srgbClr val="FFC0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40458C"/>
                </a:solidFill>
              </a:rPr>
              <a:t>C</a:t>
            </a:r>
          </a:p>
        </p:txBody>
      </p:sp>
      <p:grpSp>
        <p:nvGrpSpPr>
          <p:cNvPr id="13320" name="Group 24"/>
          <p:cNvGrpSpPr>
            <a:grpSpLocks/>
          </p:cNvGrpSpPr>
          <p:nvPr/>
        </p:nvGrpSpPr>
        <p:grpSpPr bwMode="auto">
          <a:xfrm flipH="1">
            <a:off x="7399338" y="5273675"/>
            <a:ext cx="1201737" cy="855663"/>
            <a:chOff x="7675290" y="2763657"/>
            <a:chExt cx="1200971" cy="855384"/>
          </a:xfrm>
        </p:grpSpPr>
        <p:sp>
          <p:nvSpPr>
            <p:cNvPr id="26" name="Hexagon 25"/>
            <p:cNvSpPr/>
            <p:nvPr/>
          </p:nvSpPr>
          <p:spPr bwMode="auto">
            <a:xfrm>
              <a:off x="7675290" y="3001704"/>
              <a:ext cx="745649" cy="617337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40458C"/>
                  </a:solidFill>
                </a:rPr>
                <a:t>A</a:t>
              </a:r>
            </a:p>
          </p:txBody>
        </p:sp>
        <p:sp>
          <p:nvSpPr>
            <p:cNvPr id="27" name="Regular Pentagon 26"/>
            <p:cNvSpPr/>
            <p:nvPr/>
          </p:nvSpPr>
          <p:spPr bwMode="auto">
            <a:xfrm rot="-540000">
              <a:off x="8287674" y="2763657"/>
              <a:ext cx="588587" cy="522118"/>
            </a:xfrm>
            <a:prstGeom prst="pentagon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28" name="Hexagon 27"/>
          <p:cNvSpPr/>
          <p:nvPr/>
        </p:nvSpPr>
        <p:spPr bwMode="auto">
          <a:xfrm>
            <a:off x="7380288" y="3467100"/>
            <a:ext cx="744537" cy="617538"/>
          </a:xfrm>
          <a:prstGeom prst="hexagon">
            <a:avLst/>
          </a:prstGeom>
          <a:solidFill>
            <a:srgbClr val="00B0F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40458C"/>
                </a:solidFill>
              </a:rPr>
              <a:t>U</a:t>
            </a:r>
          </a:p>
        </p:txBody>
      </p:sp>
      <p:cxnSp>
        <p:nvCxnSpPr>
          <p:cNvPr id="13322" name="Straight Connector 28"/>
          <p:cNvCxnSpPr>
            <a:cxnSpLocks noChangeShapeType="1"/>
            <a:stCxn id="16" idx="5"/>
            <a:endCxn id="24" idx="1"/>
          </p:cNvCxnSpPr>
          <p:nvPr/>
        </p:nvCxnSpPr>
        <p:spPr bwMode="auto">
          <a:xfrm flipV="1">
            <a:off x="7192963" y="2000250"/>
            <a:ext cx="1873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3" name="Straight Connector 29"/>
          <p:cNvCxnSpPr>
            <a:cxnSpLocks noChangeShapeType="1"/>
            <a:stCxn id="28" idx="1"/>
            <a:endCxn id="13" idx="5"/>
          </p:cNvCxnSpPr>
          <p:nvPr/>
        </p:nvCxnSpPr>
        <p:spPr bwMode="auto">
          <a:xfrm flipH="1" flipV="1">
            <a:off x="7192963" y="3771900"/>
            <a:ext cx="187325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Straight Connector 30"/>
          <p:cNvCxnSpPr>
            <a:cxnSpLocks noChangeShapeType="1"/>
            <a:stCxn id="20" idx="5"/>
            <a:endCxn id="27" idx="5"/>
          </p:cNvCxnSpPr>
          <p:nvPr/>
        </p:nvCxnSpPr>
        <p:spPr bwMode="auto">
          <a:xfrm flipV="1">
            <a:off x="7192963" y="5427663"/>
            <a:ext cx="220662" cy="1143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gular Pentagon 69"/>
          <p:cNvSpPr/>
          <p:nvPr/>
        </p:nvSpPr>
        <p:spPr bwMode="auto">
          <a:xfrm>
            <a:off x="3614738" y="1074738"/>
            <a:ext cx="855662" cy="736600"/>
          </a:xfrm>
          <a:prstGeom prst="pentagon">
            <a:avLst/>
          </a:prstGeom>
          <a:solidFill>
            <a:srgbClr val="FFEA18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353A77"/>
                </a:solidFill>
              </a:rPr>
              <a:t>R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7814983" y="2510942"/>
            <a:ext cx="210110" cy="840790"/>
          </a:xfrm>
          <a:prstGeom prst="straightConnector1">
            <a:avLst/>
          </a:prstGeom>
          <a:solidFill>
            <a:srgbClr val="FFEA18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8236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51329" y="1277471"/>
            <a:ext cx="6642847" cy="1210235"/>
          </a:xfrm>
          <a:prstGeom prst="rect">
            <a:avLst/>
          </a:prstGeom>
          <a:solidFill>
            <a:srgbClr val="FFEA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err="1" smtClean="0"/>
              <a:t>RNAs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93106" cy="4419600"/>
          </a:xfrm>
        </p:spPr>
        <p:txBody>
          <a:bodyPr/>
          <a:lstStyle/>
          <a:p>
            <a:r>
              <a:rPr lang="en-US" dirty="0" smtClean="0"/>
              <a:t>mRNA = </a:t>
            </a:r>
            <a:r>
              <a:rPr lang="en-US" u="sng" dirty="0" smtClean="0">
                <a:solidFill>
                  <a:srgbClr val="C00000"/>
                </a:solidFill>
              </a:rPr>
              <a:t>messenger RNA</a:t>
            </a:r>
          </a:p>
          <a:p>
            <a:pPr lvl="1"/>
            <a:r>
              <a:rPr lang="en-US" dirty="0" smtClean="0"/>
              <a:t>Carries information from </a:t>
            </a:r>
            <a:r>
              <a:rPr lang="en-US" u="sng" dirty="0" smtClean="0">
                <a:solidFill>
                  <a:srgbClr val="C00000"/>
                </a:solidFill>
              </a:rPr>
              <a:t>DNA</a:t>
            </a:r>
          </a:p>
          <a:p>
            <a:r>
              <a:rPr lang="en-US" dirty="0" err="1" smtClean="0"/>
              <a:t>tRNA</a:t>
            </a:r>
            <a:r>
              <a:rPr lang="en-US" dirty="0" smtClean="0"/>
              <a:t> = </a:t>
            </a:r>
            <a:r>
              <a:rPr lang="en-US" u="sng" dirty="0" smtClean="0">
                <a:solidFill>
                  <a:srgbClr val="C00000"/>
                </a:solidFill>
              </a:rPr>
              <a:t>transfer RNA</a:t>
            </a:r>
          </a:p>
          <a:p>
            <a:pPr lvl="1"/>
            <a:r>
              <a:rPr lang="en-US" dirty="0" smtClean="0"/>
              <a:t>Carries the correct </a:t>
            </a:r>
            <a:r>
              <a:rPr lang="en-US" u="sng" dirty="0" smtClean="0">
                <a:solidFill>
                  <a:srgbClr val="C00000"/>
                </a:solidFill>
              </a:rPr>
              <a:t>amino acids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to make proteins</a:t>
            </a:r>
          </a:p>
          <a:p>
            <a:r>
              <a:rPr lang="en-US" dirty="0" err="1" smtClean="0"/>
              <a:t>rRNA</a:t>
            </a:r>
            <a:r>
              <a:rPr lang="en-US" dirty="0" smtClean="0"/>
              <a:t> = </a:t>
            </a:r>
            <a:r>
              <a:rPr lang="en-US" u="sng" dirty="0" smtClean="0">
                <a:solidFill>
                  <a:srgbClr val="C00000"/>
                </a:solidFill>
              </a:rPr>
              <a:t>ribosomal</a:t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rgbClr val="C00000"/>
                </a:solidFill>
              </a:rPr>
              <a:t>RNA</a:t>
            </a:r>
          </a:p>
          <a:p>
            <a:pPr lvl="1"/>
            <a:r>
              <a:rPr lang="en-US" dirty="0" smtClean="0"/>
              <a:t>Makes up the</a:t>
            </a:r>
            <a:br>
              <a:rPr lang="en-US" dirty="0" smtClean="0"/>
            </a:br>
            <a:r>
              <a:rPr lang="en-US" u="sng" dirty="0" smtClean="0">
                <a:solidFill>
                  <a:srgbClr val="C00000"/>
                </a:solidFill>
              </a:rPr>
              <a:t>ribosome</a:t>
            </a:r>
            <a:endParaRPr lang="en-US" u="sng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genome.crg.es/courses/Madrid04/exercises/ensembl/images/ribos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998" y="3792072"/>
            <a:ext cx="4383742" cy="292249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>
            <a:endCxn id="8" idx="2"/>
          </p:cNvCxnSpPr>
          <p:nvPr/>
        </p:nvCxnSpPr>
        <p:spPr bwMode="auto">
          <a:xfrm flipV="1">
            <a:off x="7194176" y="1667580"/>
            <a:ext cx="1002741" cy="215010"/>
          </a:xfrm>
          <a:prstGeom prst="line">
            <a:avLst/>
          </a:prstGeom>
          <a:solidFill>
            <a:srgbClr val="FFEA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7390093" y="959694"/>
            <a:ext cx="1613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40458C"/>
                </a:solidFill>
              </a:rPr>
              <a:t>used in transcription</a:t>
            </a:r>
          </a:p>
        </p:txBody>
      </p:sp>
    </p:spTree>
    <p:extLst>
      <p:ext uri="{BB962C8B-B14F-4D97-AF65-F5344CB8AC3E}">
        <p14:creationId xmlns:p14="http://schemas.microsoft.com/office/powerpoint/2010/main" val="174387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Transcription</a:t>
            </a:r>
          </a:p>
        </p:txBody>
      </p:sp>
      <p:sp>
        <p:nvSpPr>
          <p:cNvPr id="392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371600"/>
            <a:ext cx="7924800" cy="3827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dirty="0" smtClean="0"/>
              <a:t>Making mRNA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dirty="0" smtClean="0"/>
              <a:t>Transcribed DNA strand = </a:t>
            </a:r>
            <a:r>
              <a:rPr lang="en-US" u="sng" dirty="0" smtClean="0">
                <a:solidFill>
                  <a:srgbClr val="CC0000"/>
                </a:solidFill>
              </a:rPr>
              <a:t>template strand</a:t>
            </a:r>
            <a:endParaRPr lang="en-US" sz="2400" u="sng" dirty="0" smtClean="0"/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dirty="0" smtClean="0"/>
              <a:t>Synthesis of </a:t>
            </a:r>
            <a:r>
              <a:rPr lang="en-US" u="sng" dirty="0" smtClean="0">
                <a:solidFill>
                  <a:srgbClr val="C00000"/>
                </a:solidFill>
              </a:rPr>
              <a:t>complementary</a:t>
            </a:r>
            <a:r>
              <a:rPr lang="en-US" dirty="0" smtClean="0"/>
              <a:t> RNA strand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/>
              <a:t>transcription </a:t>
            </a:r>
            <a:r>
              <a:rPr lang="en-US" sz="2800" u="sng" dirty="0" smtClean="0">
                <a:solidFill>
                  <a:srgbClr val="C00000"/>
                </a:solidFill>
              </a:rPr>
              <a:t>bubble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Enzyme  = </a:t>
            </a:r>
            <a:r>
              <a:rPr lang="en-US" u="sng" dirty="0" smtClean="0">
                <a:solidFill>
                  <a:srgbClr val="C00000"/>
                </a:solidFill>
              </a:rPr>
              <a:t>RNA polymerase</a:t>
            </a:r>
          </a:p>
        </p:txBody>
      </p:sp>
      <p:pic>
        <p:nvPicPr>
          <p:cNvPr id="14340" name="Picture 7" descr="15_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16499"/>
          <a:stretch>
            <a:fillRect/>
          </a:stretch>
        </p:blipFill>
        <p:spPr bwMode="auto">
          <a:xfrm>
            <a:off x="1250577" y="4209926"/>
            <a:ext cx="6547224" cy="2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911351" y="5946775"/>
            <a:ext cx="900112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</a:rPr>
              <a:t>rewinding</a:t>
            </a:r>
            <a:endParaRPr lang="en-US" sz="1400" b="1" dirty="0">
              <a:solidFill>
                <a:srgbClr val="40458C"/>
              </a:solidFill>
            </a:endParaRPr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6657975" y="5446246"/>
            <a:ext cx="9525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</a:rPr>
              <a:t>unwinding</a:t>
            </a:r>
            <a:endParaRPr lang="en-US" b="1" dirty="0">
              <a:solidFill>
                <a:srgbClr val="40458C"/>
              </a:solidFill>
            </a:endParaRPr>
          </a:p>
        </p:txBody>
      </p:sp>
      <p:sp>
        <p:nvSpPr>
          <p:cNvPr id="14348" name="Line 16"/>
          <p:cNvSpPr>
            <a:spLocks noChangeShapeType="1"/>
          </p:cNvSpPr>
          <p:nvPr/>
        </p:nvSpPr>
        <p:spPr bwMode="auto">
          <a:xfrm>
            <a:off x="3182938" y="6300788"/>
            <a:ext cx="330200" cy="44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349" name="Freeform 17"/>
          <p:cNvSpPr>
            <a:spLocks/>
          </p:cNvSpPr>
          <p:nvPr/>
        </p:nvSpPr>
        <p:spPr bwMode="auto">
          <a:xfrm>
            <a:off x="2206625" y="5040313"/>
            <a:ext cx="112713" cy="533400"/>
          </a:xfrm>
          <a:custGeom>
            <a:avLst/>
            <a:gdLst>
              <a:gd name="T0" fmla="*/ 112713 w 99"/>
              <a:gd name="T1" fmla="*/ 0 h 464"/>
              <a:gd name="T2" fmla="*/ 75142 w 99"/>
              <a:gd name="T3" fmla="*/ 0 h 464"/>
              <a:gd name="T4" fmla="*/ 66034 w 99"/>
              <a:gd name="T5" fmla="*/ 0 h 464"/>
              <a:gd name="T6" fmla="*/ 56926 w 99"/>
              <a:gd name="T7" fmla="*/ 9197 h 464"/>
              <a:gd name="T8" fmla="*/ 46679 w 99"/>
              <a:gd name="T9" fmla="*/ 28739 h 464"/>
              <a:gd name="T10" fmla="*/ 46679 w 99"/>
              <a:gd name="T11" fmla="*/ 37936 h 464"/>
              <a:gd name="T12" fmla="*/ 46679 w 99"/>
              <a:gd name="T13" fmla="*/ 190828 h 464"/>
              <a:gd name="T14" fmla="*/ 46679 w 99"/>
              <a:gd name="T15" fmla="*/ 200025 h 464"/>
              <a:gd name="T16" fmla="*/ 37571 w 99"/>
              <a:gd name="T17" fmla="*/ 219568 h 464"/>
              <a:gd name="T18" fmla="*/ 9108 w 99"/>
              <a:gd name="T19" fmla="*/ 237961 h 464"/>
              <a:gd name="T20" fmla="*/ 0 w 99"/>
              <a:gd name="T21" fmla="*/ 248307 h 464"/>
              <a:gd name="T22" fmla="*/ 18216 w 99"/>
              <a:gd name="T23" fmla="*/ 257503 h 464"/>
              <a:gd name="T24" fmla="*/ 37571 w 99"/>
              <a:gd name="T25" fmla="*/ 275897 h 464"/>
              <a:gd name="T26" fmla="*/ 46679 w 99"/>
              <a:gd name="T27" fmla="*/ 314982 h 464"/>
              <a:gd name="T28" fmla="*/ 46679 w 99"/>
              <a:gd name="T29" fmla="*/ 495464 h 464"/>
              <a:gd name="T30" fmla="*/ 46679 w 99"/>
              <a:gd name="T31" fmla="*/ 515007 h 464"/>
              <a:gd name="T32" fmla="*/ 56926 w 99"/>
              <a:gd name="T33" fmla="*/ 524203 h 464"/>
              <a:gd name="T34" fmla="*/ 75142 w 99"/>
              <a:gd name="T35" fmla="*/ 533400 h 464"/>
              <a:gd name="T36" fmla="*/ 112713 w 99"/>
              <a:gd name="T37" fmla="*/ 533400 h 4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9" h="464">
                <a:moveTo>
                  <a:pt x="99" y="0"/>
                </a:moveTo>
                <a:lnTo>
                  <a:pt x="66" y="0"/>
                </a:lnTo>
                <a:lnTo>
                  <a:pt x="58" y="0"/>
                </a:lnTo>
                <a:lnTo>
                  <a:pt x="50" y="8"/>
                </a:lnTo>
                <a:lnTo>
                  <a:pt x="41" y="25"/>
                </a:lnTo>
                <a:lnTo>
                  <a:pt x="41" y="33"/>
                </a:lnTo>
                <a:lnTo>
                  <a:pt x="41" y="166"/>
                </a:lnTo>
                <a:lnTo>
                  <a:pt x="41" y="174"/>
                </a:lnTo>
                <a:lnTo>
                  <a:pt x="33" y="191"/>
                </a:lnTo>
                <a:lnTo>
                  <a:pt x="8" y="207"/>
                </a:lnTo>
                <a:lnTo>
                  <a:pt x="0" y="216"/>
                </a:lnTo>
                <a:lnTo>
                  <a:pt x="16" y="224"/>
                </a:lnTo>
                <a:lnTo>
                  <a:pt x="33" y="240"/>
                </a:lnTo>
                <a:lnTo>
                  <a:pt x="41" y="274"/>
                </a:lnTo>
                <a:lnTo>
                  <a:pt x="41" y="431"/>
                </a:lnTo>
                <a:lnTo>
                  <a:pt x="41" y="448"/>
                </a:lnTo>
                <a:lnTo>
                  <a:pt x="50" y="456"/>
                </a:lnTo>
                <a:lnTo>
                  <a:pt x="66" y="464"/>
                </a:lnTo>
                <a:lnTo>
                  <a:pt x="99" y="46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1135999" y="5100918"/>
            <a:ext cx="5222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CC0000"/>
                </a:solidFill>
              </a:rPr>
              <a:t>DNA</a:t>
            </a:r>
            <a:endParaRPr lang="en-US" b="1" dirty="0">
              <a:solidFill>
                <a:srgbClr val="40458C"/>
              </a:solidFill>
            </a:endParaRPr>
          </a:p>
        </p:txBody>
      </p:sp>
      <p:sp>
        <p:nvSpPr>
          <p:cNvPr id="14351" name="Line 19"/>
          <p:cNvSpPr>
            <a:spLocks noChangeShapeType="1"/>
          </p:cNvSpPr>
          <p:nvPr/>
        </p:nvSpPr>
        <p:spPr bwMode="auto">
          <a:xfrm>
            <a:off x="5838825" y="5807075"/>
            <a:ext cx="773113" cy="579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352" name="Rectangle 20"/>
          <p:cNvSpPr>
            <a:spLocks noChangeArrowheads="1"/>
          </p:cNvSpPr>
          <p:nvPr/>
        </p:nvSpPr>
        <p:spPr bwMode="auto">
          <a:xfrm>
            <a:off x="2314575" y="5054600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53" name="Rectangle 21"/>
          <p:cNvSpPr>
            <a:spLocks noChangeArrowheads="1"/>
          </p:cNvSpPr>
          <p:nvPr/>
        </p:nvSpPr>
        <p:spPr bwMode="auto">
          <a:xfrm>
            <a:off x="3211513" y="5100638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54" name="Rectangle 22"/>
          <p:cNvSpPr>
            <a:spLocks noChangeArrowheads="1"/>
          </p:cNvSpPr>
          <p:nvPr/>
        </p:nvSpPr>
        <p:spPr bwMode="auto">
          <a:xfrm>
            <a:off x="3705225" y="500697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55" name="Rectangle 23"/>
          <p:cNvSpPr>
            <a:spLocks noChangeArrowheads="1"/>
          </p:cNvSpPr>
          <p:nvPr/>
        </p:nvSpPr>
        <p:spPr bwMode="auto">
          <a:xfrm>
            <a:off x="5108575" y="468947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56" name="Rectangle 24"/>
          <p:cNvSpPr>
            <a:spLocks noChangeArrowheads="1"/>
          </p:cNvSpPr>
          <p:nvPr/>
        </p:nvSpPr>
        <p:spPr bwMode="auto">
          <a:xfrm>
            <a:off x="6362700" y="5207000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57" name="Rectangle 25"/>
          <p:cNvSpPr>
            <a:spLocks noChangeArrowheads="1"/>
          </p:cNvSpPr>
          <p:nvPr/>
        </p:nvSpPr>
        <p:spPr bwMode="auto">
          <a:xfrm>
            <a:off x="6761163" y="4846638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58" name="Rectangle 26"/>
          <p:cNvSpPr>
            <a:spLocks noChangeArrowheads="1"/>
          </p:cNvSpPr>
          <p:nvPr/>
        </p:nvSpPr>
        <p:spPr bwMode="auto">
          <a:xfrm>
            <a:off x="5316538" y="571182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59" name="Rectangle 27"/>
          <p:cNvSpPr>
            <a:spLocks noChangeArrowheads="1"/>
          </p:cNvSpPr>
          <p:nvPr/>
        </p:nvSpPr>
        <p:spPr bwMode="auto">
          <a:xfrm>
            <a:off x="4371975" y="468947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0" name="Rectangle 28"/>
          <p:cNvSpPr>
            <a:spLocks noChangeArrowheads="1"/>
          </p:cNvSpPr>
          <p:nvPr/>
        </p:nvSpPr>
        <p:spPr bwMode="auto">
          <a:xfrm>
            <a:off x="4413250" y="5446713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1" name="Rectangle 29"/>
          <p:cNvSpPr>
            <a:spLocks noChangeArrowheads="1"/>
          </p:cNvSpPr>
          <p:nvPr/>
        </p:nvSpPr>
        <p:spPr bwMode="auto">
          <a:xfrm>
            <a:off x="5099050" y="5446713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3662363" y="6199188"/>
            <a:ext cx="128587" cy="122237"/>
          </a:xfrm>
          <a:custGeom>
            <a:avLst/>
            <a:gdLst>
              <a:gd name="T0" fmla="*/ 78533 w 149"/>
              <a:gd name="T1" fmla="*/ 6935 h 141"/>
              <a:gd name="T2" fmla="*/ 64725 w 149"/>
              <a:gd name="T3" fmla="*/ 0 h 141"/>
              <a:gd name="T4" fmla="*/ 50054 w 149"/>
              <a:gd name="T5" fmla="*/ 0 h 141"/>
              <a:gd name="T6" fmla="*/ 28479 w 149"/>
              <a:gd name="T7" fmla="*/ 6935 h 141"/>
              <a:gd name="T8" fmla="*/ 14671 w 149"/>
              <a:gd name="T9" fmla="*/ 21673 h 141"/>
              <a:gd name="T10" fmla="*/ 0 w 149"/>
              <a:gd name="T11" fmla="*/ 42480 h 141"/>
              <a:gd name="T12" fmla="*/ 0 w 149"/>
              <a:gd name="T13" fmla="*/ 64153 h 141"/>
              <a:gd name="T14" fmla="*/ 6904 w 149"/>
              <a:gd name="T15" fmla="*/ 85826 h 141"/>
              <a:gd name="T16" fmla="*/ 28479 w 149"/>
              <a:gd name="T17" fmla="*/ 107499 h 141"/>
              <a:gd name="T18" fmla="*/ 57821 w 149"/>
              <a:gd name="T19" fmla="*/ 122237 h 141"/>
              <a:gd name="T20" fmla="*/ 78533 w 149"/>
              <a:gd name="T21" fmla="*/ 122237 h 141"/>
              <a:gd name="T22" fmla="*/ 100108 w 149"/>
              <a:gd name="T23" fmla="*/ 114435 h 141"/>
              <a:gd name="T24" fmla="*/ 114779 w 149"/>
              <a:gd name="T25" fmla="*/ 100564 h 141"/>
              <a:gd name="T26" fmla="*/ 121683 w 149"/>
              <a:gd name="T27" fmla="*/ 78891 h 141"/>
              <a:gd name="T28" fmla="*/ 128587 w 149"/>
              <a:gd name="T29" fmla="*/ 64153 h 141"/>
              <a:gd name="T30" fmla="*/ 121683 w 149"/>
              <a:gd name="T31" fmla="*/ 42480 h 141"/>
              <a:gd name="T32" fmla="*/ 114779 w 149"/>
              <a:gd name="T33" fmla="*/ 28609 h 141"/>
              <a:gd name="T34" fmla="*/ 93204 w 149"/>
              <a:gd name="T35" fmla="*/ 50282 h 141"/>
              <a:gd name="T36" fmla="*/ 100108 w 149"/>
              <a:gd name="T37" fmla="*/ 71955 h 141"/>
              <a:gd name="T38" fmla="*/ 100108 w 149"/>
              <a:gd name="T39" fmla="*/ 85826 h 141"/>
              <a:gd name="T40" fmla="*/ 86300 w 149"/>
              <a:gd name="T41" fmla="*/ 93628 h 141"/>
              <a:gd name="T42" fmla="*/ 71629 w 149"/>
              <a:gd name="T43" fmla="*/ 100564 h 141"/>
              <a:gd name="T44" fmla="*/ 43150 w 149"/>
              <a:gd name="T45" fmla="*/ 85826 h 141"/>
              <a:gd name="T46" fmla="*/ 28479 w 149"/>
              <a:gd name="T47" fmla="*/ 71955 h 141"/>
              <a:gd name="T48" fmla="*/ 21575 w 149"/>
              <a:gd name="T49" fmla="*/ 57217 h 141"/>
              <a:gd name="T50" fmla="*/ 28479 w 149"/>
              <a:gd name="T51" fmla="*/ 35544 h 141"/>
              <a:gd name="T52" fmla="*/ 36246 w 149"/>
              <a:gd name="T53" fmla="*/ 28609 h 141"/>
              <a:gd name="T54" fmla="*/ 50054 w 149"/>
              <a:gd name="T55" fmla="*/ 21673 h 141"/>
              <a:gd name="T56" fmla="*/ 64725 w 149"/>
              <a:gd name="T57" fmla="*/ 28609 h 141"/>
              <a:gd name="T58" fmla="*/ 78533 w 149"/>
              <a:gd name="T59" fmla="*/ 6935 h 14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49" h="141">
                <a:moveTo>
                  <a:pt x="91" y="8"/>
                </a:moveTo>
                <a:lnTo>
                  <a:pt x="75" y="0"/>
                </a:lnTo>
                <a:lnTo>
                  <a:pt x="58" y="0"/>
                </a:lnTo>
                <a:lnTo>
                  <a:pt x="33" y="8"/>
                </a:lnTo>
                <a:lnTo>
                  <a:pt x="17" y="25"/>
                </a:lnTo>
                <a:lnTo>
                  <a:pt x="0" y="49"/>
                </a:lnTo>
                <a:lnTo>
                  <a:pt x="0" y="74"/>
                </a:lnTo>
                <a:lnTo>
                  <a:pt x="8" y="99"/>
                </a:lnTo>
                <a:lnTo>
                  <a:pt x="33" y="124"/>
                </a:lnTo>
                <a:lnTo>
                  <a:pt x="67" y="141"/>
                </a:lnTo>
                <a:lnTo>
                  <a:pt x="91" y="141"/>
                </a:lnTo>
                <a:lnTo>
                  <a:pt x="116" y="132"/>
                </a:lnTo>
                <a:lnTo>
                  <a:pt x="133" y="116"/>
                </a:lnTo>
                <a:lnTo>
                  <a:pt x="141" y="91"/>
                </a:lnTo>
                <a:lnTo>
                  <a:pt x="149" y="74"/>
                </a:lnTo>
                <a:lnTo>
                  <a:pt x="141" y="49"/>
                </a:lnTo>
                <a:lnTo>
                  <a:pt x="133" y="33"/>
                </a:lnTo>
                <a:lnTo>
                  <a:pt x="108" y="58"/>
                </a:lnTo>
                <a:lnTo>
                  <a:pt x="116" y="83"/>
                </a:lnTo>
                <a:lnTo>
                  <a:pt x="116" y="99"/>
                </a:lnTo>
                <a:lnTo>
                  <a:pt x="100" y="108"/>
                </a:lnTo>
                <a:lnTo>
                  <a:pt x="83" y="116"/>
                </a:lnTo>
                <a:lnTo>
                  <a:pt x="50" y="99"/>
                </a:lnTo>
                <a:lnTo>
                  <a:pt x="33" y="83"/>
                </a:lnTo>
                <a:lnTo>
                  <a:pt x="25" y="66"/>
                </a:lnTo>
                <a:lnTo>
                  <a:pt x="33" y="41"/>
                </a:lnTo>
                <a:lnTo>
                  <a:pt x="42" y="33"/>
                </a:lnTo>
                <a:lnTo>
                  <a:pt x="58" y="25"/>
                </a:lnTo>
                <a:lnTo>
                  <a:pt x="75" y="33"/>
                </a:lnTo>
                <a:lnTo>
                  <a:pt x="91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363" name="Rectangle 31"/>
          <p:cNvSpPr>
            <a:spLocks noChangeArrowheads="1"/>
          </p:cNvSpPr>
          <p:nvPr/>
        </p:nvSpPr>
        <p:spPr bwMode="auto">
          <a:xfrm>
            <a:off x="4184650" y="558482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C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4" name="Rectangle 32"/>
          <p:cNvSpPr>
            <a:spLocks noChangeArrowheads="1"/>
          </p:cNvSpPr>
          <p:nvPr/>
        </p:nvSpPr>
        <p:spPr bwMode="auto">
          <a:xfrm>
            <a:off x="2314575" y="5273675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5" name="Rectangle 33"/>
          <p:cNvSpPr>
            <a:spLocks noChangeArrowheads="1"/>
          </p:cNvSpPr>
          <p:nvPr/>
        </p:nvSpPr>
        <p:spPr bwMode="auto">
          <a:xfrm>
            <a:off x="3201988" y="4875213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6" name="Rectangle 34"/>
          <p:cNvSpPr>
            <a:spLocks noChangeArrowheads="1"/>
          </p:cNvSpPr>
          <p:nvPr/>
        </p:nvSpPr>
        <p:spPr bwMode="auto">
          <a:xfrm>
            <a:off x="3711575" y="4781550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7" name="Rectangle 35"/>
          <p:cNvSpPr>
            <a:spLocks noChangeArrowheads="1"/>
          </p:cNvSpPr>
          <p:nvPr/>
        </p:nvSpPr>
        <p:spPr bwMode="auto">
          <a:xfrm>
            <a:off x="4184650" y="4689475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8" name="Rectangle 36"/>
          <p:cNvSpPr>
            <a:spLocks noChangeArrowheads="1"/>
          </p:cNvSpPr>
          <p:nvPr/>
        </p:nvSpPr>
        <p:spPr bwMode="auto">
          <a:xfrm>
            <a:off x="4179888" y="5446713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69" name="Rectangle 37"/>
          <p:cNvSpPr>
            <a:spLocks noChangeArrowheads="1"/>
          </p:cNvSpPr>
          <p:nvPr/>
        </p:nvSpPr>
        <p:spPr bwMode="auto">
          <a:xfrm>
            <a:off x="5327650" y="5446713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0" name="Freeform 38"/>
          <p:cNvSpPr>
            <a:spLocks/>
          </p:cNvSpPr>
          <p:nvPr/>
        </p:nvSpPr>
        <p:spPr bwMode="auto">
          <a:xfrm>
            <a:off x="3862388" y="5818188"/>
            <a:ext cx="142875" cy="128587"/>
          </a:xfrm>
          <a:custGeom>
            <a:avLst/>
            <a:gdLst>
              <a:gd name="T0" fmla="*/ 79184 w 166"/>
              <a:gd name="T1" fmla="*/ 71629 h 149"/>
              <a:gd name="T2" fmla="*/ 92955 w 166"/>
              <a:gd name="T3" fmla="*/ 43150 h 149"/>
              <a:gd name="T4" fmla="*/ 107587 w 166"/>
              <a:gd name="T5" fmla="*/ 56958 h 149"/>
              <a:gd name="T6" fmla="*/ 107587 w 166"/>
              <a:gd name="T7" fmla="*/ 71629 h 149"/>
              <a:gd name="T8" fmla="*/ 107587 w 166"/>
              <a:gd name="T9" fmla="*/ 85437 h 149"/>
              <a:gd name="T10" fmla="*/ 92955 w 166"/>
              <a:gd name="T11" fmla="*/ 93204 h 149"/>
              <a:gd name="T12" fmla="*/ 86069 w 166"/>
              <a:gd name="T13" fmla="*/ 100108 h 149"/>
              <a:gd name="T14" fmla="*/ 71438 w 166"/>
              <a:gd name="T15" fmla="*/ 100108 h 149"/>
              <a:gd name="T16" fmla="*/ 49920 w 166"/>
              <a:gd name="T17" fmla="*/ 93204 h 149"/>
              <a:gd name="T18" fmla="*/ 36149 w 166"/>
              <a:gd name="T19" fmla="*/ 85437 h 149"/>
              <a:gd name="T20" fmla="*/ 21517 w 166"/>
              <a:gd name="T21" fmla="*/ 71629 h 149"/>
              <a:gd name="T22" fmla="*/ 21517 w 166"/>
              <a:gd name="T23" fmla="*/ 56958 h 149"/>
              <a:gd name="T24" fmla="*/ 29264 w 166"/>
              <a:gd name="T25" fmla="*/ 43150 h 149"/>
              <a:gd name="T26" fmla="*/ 43035 w 166"/>
              <a:gd name="T27" fmla="*/ 28479 h 149"/>
              <a:gd name="T28" fmla="*/ 57666 w 166"/>
              <a:gd name="T29" fmla="*/ 28479 h 149"/>
              <a:gd name="T30" fmla="*/ 71438 w 166"/>
              <a:gd name="T31" fmla="*/ 6904 h 149"/>
              <a:gd name="T32" fmla="*/ 57666 w 166"/>
              <a:gd name="T33" fmla="*/ 0 h 149"/>
              <a:gd name="T34" fmla="*/ 43035 w 166"/>
              <a:gd name="T35" fmla="*/ 6904 h 149"/>
              <a:gd name="T36" fmla="*/ 21517 w 166"/>
              <a:gd name="T37" fmla="*/ 13808 h 149"/>
              <a:gd name="T38" fmla="*/ 7746 w 166"/>
              <a:gd name="T39" fmla="*/ 35383 h 149"/>
              <a:gd name="T40" fmla="*/ 0 w 166"/>
              <a:gd name="T41" fmla="*/ 56958 h 149"/>
              <a:gd name="T42" fmla="*/ 7746 w 166"/>
              <a:gd name="T43" fmla="*/ 85437 h 149"/>
              <a:gd name="T44" fmla="*/ 14632 w 166"/>
              <a:gd name="T45" fmla="*/ 100108 h 149"/>
              <a:gd name="T46" fmla="*/ 36149 w 166"/>
              <a:gd name="T47" fmla="*/ 114779 h 149"/>
              <a:gd name="T48" fmla="*/ 64552 w 166"/>
              <a:gd name="T49" fmla="*/ 128587 h 149"/>
              <a:gd name="T50" fmla="*/ 86069 w 166"/>
              <a:gd name="T51" fmla="*/ 128587 h 149"/>
              <a:gd name="T52" fmla="*/ 107587 w 166"/>
              <a:gd name="T53" fmla="*/ 114779 h 149"/>
              <a:gd name="T54" fmla="*/ 121358 w 166"/>
              <a:gd name="T55" fmla="*/ 100108 h 149"/>
              <a:gd name="T56" fmla="*/ 129104 w 166"/>
              <a:gd name="T57" fmla="*/ 71629 h 149"/>
              <a:gd name="T58" fmla="*/ 121358 w 166"/>
              <a:gd name="T59" fmla="*/ 56958 h 149"/>
              <a:gd name="T60" fmla="*/ 135989 w 166"/>
              <a:gd name="T61" fmla="*/ 63862 h 149"/>
              <a:gd name="T62" fmla="*/ 142875 w 166"/>
              <a:gd name="T63" fmla="*/ 43150 h 149"/>
              <a:gd name="T64" fmla="*/ 86069 w 166"/>
              <a:gd name="T65" fmla="*/ 13808 h 149"/>
              <a:gd name="T66" fmla="*/ 64552 w 166"/>
              <a:gd name="T67" fmla="*/ 56958 h 149"/>
              <a:gd name="T68" fmla="*/ 79184 w 166"/>
              <a:gd name="T69" fmla="*/ 71629 h 1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66" h="149">
                <a:moveTo>
                  <a:pt x="92" y="83"/>
                </a:moveTo>
                <a:lnTo>
                  <a:pt x="108" y="50"/>
                </a:lnTo>
                <a:lnTo>
                  <a:pt x="125" y="66"/>
                </a:lnTo>
                <a:lnTo>
                  <a:pt x="125" y="83"/>
                </a:lnTo>
                <a:lnTo>
                  <a:pt x="125" y="99"/>
                </a:lnTo>
                <a:lnTo>
                  <a:pt x="108" y="108"/>
                </a:lnTo>
                <a:lnTo>
                  <a:pt x="100" y="116"/>
                </a:lnTo>
                <a:lnTo>
                  <a:pt x="83" y="116"/>
                </a:lnTo>
                <a:lnTo>
                  <a:pt x="58" y="108"/>
                </a:lnTo>
                <a:lnTo>
                  <a:pt x="42" y="99"/>
                </a:lnTo>
                <a:lnTo>
                  <a:pt x="25" y="83"/>
                </a:lnTo>
                <a:lnTo>
                  <a:pt x="25" y="66"/>
                </a:lnTo>
                <a:lnTo>
                  <a:pt x="34" y="50"/>
                </a:lnTo>
                <a:lnTo>
                  <a:pt x="50" y="33"/>
                </a:lnTo>
                <a:lnTo>
                  <a:pt x="67" y="33"/>
                </a:lnTo>
                <a:lnTo>
                  <a:pt x="83" y="8"/>
                </a:lnTo>
                <a:lnTo>
                  <a:pt x="67" y="0"/>
                </a:lnTo>
                <a:lnTo>
                  <a:pt x="50" y="8"/>
                </a:lnTo>
                <a:lnTo>
                  <a:pt x="25" y="16"/>
                </a:lnTo>
                <a:lnTo>
                  <a:pt x="9" y="41"/>
                </a:lnTo>
                <a:lnTo>
                  <a:pt x="0" y="66"/>
                </a:lnTo>
                <a:lnTo>
                  <a:pt x="9" y="99"/>
                </a:lnTo>
                <a:lnTo>
                  <a:pt x="17" y="116"/>
                </a:lnTo>
                <a:lnTo>
                  <a:pt x="42" y="133"/>
                </a:lnTo>
                <a:lnTo>
                  <a:pt x="75" y="149"/>
                </a:lnTo>
                <a:lnTo>
                  <a:pt x="100" y="149"/>
                </a:lnTo>
                <a:lnTo>
                  <a:pt x="125" y="133"/>
                </a:lnTo>
                <a:lnTo>
                  <a:pt x="141" y="116"/>
                </a:lnTo>
                <a:lnTo>
                  <a:pt x="150" y="83"/>
                </a:lnTo>
                <a:lnTo>
                  <a:pt x="141" y="66"/>
                </a:lnTo>
                <a:lnTo>
                  <a:pt x="158" y="74"/>
                </a:lnTo>
                <a:lnTo>
                  <a:pt x="166" y="50"/>
                </a:lnTo>
                <a:lnTo>
                  <a:pt x="100" y="16"/>
                </a:lnTo>
                <a:lnTo>
                  <a:pt x="75" y="66"/>
                </a:lnTo>
                <a:lnTo>
                  <a:pt x="92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371" name="Rectangle 39"/>
          <p:cNvSpPr>
            <a:spLocks noChangeArrowheads="1"/>
          </p:cNvSpPr>
          <p:nvPr/>
        </p:nvSpPr>
        <p:spPr bwMode="auto">
          <a:xfrm>
            <a:off x="4378325" y="5711825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2" name="Rectangle 40"/>
          <p:cNvSpPr>
            <a:spLocks noChangeArrowheads="1"/>
          </p:cNvSpPr>
          <p:nvPr/>
        </p:nvSpPr>
        <p:spPr bwMode="auto">
          <a:xfrm>
            <a:off x="5075238" y="5711825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3" name="Rectangle 41"/>
          <p:cNvSpPr>
            <a:spLocks noChangeArrowheads="1"/>
          </p:cNvSpPr>
          <p:nvPr/>
        </p:nvSpPr>
        <p:spPr bwMode="auto">
          <a:xfrm>
            <a:off x="5341938" y="4689475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4" name="Rectangle 42"/>
          <p:cNvSpPr>
            <a:spLocks noChangeArrowheads="1"/>
          </p:cNvSpPr>
          <p:nvPr/>
        </p:nvSpPr>
        <p:spPr bwMode="auto">
          <a:xfrm>
            <a:off x="6362700" y="5376863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5" name="Rectangle 43"/>
          <p:cNvSpPr>
            <a:spLocks noChangeArrowheads="1"/>
          </p:cNvSpPr>
          <p:nvPr/>
        </p:nvSpPr>
        <p:spPr bwMode="auto">
          <a:xfrm>
            <a:off x="6761163" y="5065713"/>
            <a:ext cx="107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G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6" name="Rectangle 44"/>
          <p:cNvSpPr>
            <a:spLocks noChangeArrowheads="1"/>
          </p:cNvSpPr>
          <p:nvPr/>
        </p:nvSpPr>
        <p:spPr bwMode="auto">
          <a:xfrm>
            <a:off x="2844800" y="5094288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7" name="Rectangle 45"/>
          <p:cNvSpPr>
            <a:spLocks noChangeArrowheads="1"/>
          </p:cNvSpPr>
          <p:nvPr/>
        </p:nvSpPr>
        <p:spPr bwMode="auto">
          <a:xfrm>
            <a:off x="3022600" y="5281613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8" name="Rectangle 46"/>
          <p:cNvSpPr>
            <a:spLocks noChangeArrowheads="1"/>
          </p:cNvSpPr>
          <p:nvPr/>
        </p:nvSpPr>
        <p:spPr bwMode="auto">
          <a:xfrm>
            <a:off x="3389313" y="479107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79" name="Rectangle 47"/>
          <p:cNvSpPr>
            <a:spLocks noChangeArrowheads="1"/>
          </p:cNvSpPr>
          <p:nvPr/>
        </p:nvSpPr>
        <p:spPr bwMode="auto">
          <a:xfrm>
            <a:off x="3951288" y="468947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0" name="Freeform 48"/>
          <p:cNvSpPr>
            <a:spLocks/>
          </p:cNvSpPr>
          <p:nvPr/>
        </p:nvSpPr>
        <p:spPr bwMode="auto">
          <a:xfrm>
            <a:off x="3976688" y="5646738"/>
            <a:ext cx="144462" cy="128587"/>
          </a:xfrm>
          <a:custGeom>
            <a:avLst/>
            <a:gdLst>
              <a:gd name="T0" fmla="*/ 72231 w 166"/>
              <a:gd name="T1" fmla="*/ 85725 h 150"/>
              <a:gd name="T2" fmla="*/ 100949 w 166"/>
              <a:gd name="T3" fmla="*/ 50578 h 150"/>
              <a:gd name="T4" fmla="*/ 122706 w 166"/>
              <a:gd name="T5" fmla="*/ 57436 h 150"/>
              <a:gd name="T6" fmla="*/ 144462 w 166"/>
              <a:gd name="T7" fmla="*/ 36004 h 150"/>
              <a:gd name="T8" fmla="*/ 14794 w 166"/>
              <a:gd name="T9" fmla="*/ 0 h 150"/>
              <a:gd name="T10" fmla="*/ 0 w 166"/>
              <a:gd name="T11" fmla="*/ 21431 h 150"/>
              <a:gd name="T12" fmla="*/ 72231 w 166"/>
              <a:gd name="T13" fmla="*/ 128587 h 150"/>
              <a:gd name="T14" fmla="*/ 86155 w 166"/>
              <a:gd name="T15" fmla="*/ 107156 h 150"/>
              <a:gd name="T16" fmla="*/ 72231 w 166"/>
              <a:gd name="T17" fmla="*/ 85725 h 150"/>
              <a:gd name="T18" fmla="*/ 28718 w 166"/>
              <a:gd name="T19" fmla="*/ 29146 h 150"/>
              <a:gd name="T20" fmla="*/ 79193 w 166"/>
              <a:gd name="T21" fmla="*/ 42862 h 150"/>
              <a:gd name="T22" fmla="*/ 57437 w 166"/>
              <a:gd name="T23" fmla="*/ 71151 h 150"/>
              <a:gd name="T24" fmla="*/ 28718 w 166"/>
              <a:gd name="T25" fmla="*/ 29146 h 150"/>
              <a:gd name="T26" fmla="*/ 72231 w 166"/>
              <a:gd name="T27" fmla="*/ 85725 h 1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6" h="150">
                <a:moveTo>
                  <a:pt x="83" y="100"/>
                </a:moveTo>
                <a:lnTo>
                  <a:pt x="116" y="59"/>
                </a:lnTo>
                <a:lnTo>
                  <a:pt x="141" y="67"/>
                </a:lnTo>
                <a:lnTo>
                  <a:pt x="166" y="42"/>
                </a:lnTo>
                <a:lnTo>
                  <a:pt x="17" y="0"/>
                </a:lnTo>
                <a:lnTo>
                  <a:pt x="0" y="25"/>
                </a:lnTo>
                <a:lnTo>
                  <a:pt x="83" y="150"/>
                </a:lnTo>
                <a:lnTo>
                  <a:pt x="99" y="125"/>
                </a:lnTo>
                <a:lnTo>
                  <a:pt x="83" y="100"/>
                </a:lnTo>
                <a:lnTo>
                  <a:pt x="33" y="34"/>
                </a:lnTo>
                <a:lnTo>
                  <a:pt x="91" y="50"/>
                </a:lnTo>
                <a:lnTo>
                  <a:pt x="66" y="83"/>
                </a:lnTo>
                <a:lnTo>
                  <a:pt x="33" y="34"/>
                </a:lnTo>
                <a:lnTo>
                  <a:pt x="83" y="1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381" name="Freeform 49"/>
          <p:cNvSpPr>
            <a:spLocks/>
          </p:cNvSpPr>
          <p:nvPr/>
        </p:nvSpPr>
        <p:spPr bwMode="auto">
          <a:xfrm>
            <a:off x="3549650" y="6370638"/>
            <a:ext cx="142875" cy="136525"/>
          </a:xfrm>
          <a:custGeom>
            <a:avLst/>
            <a:gdLst>
              <a:gd name="T0" fmla="*/ 63691 w 166"/>
              <a:gd name="T1" fmla="*/ 93321 h 158"/>
              <a:gd name="T2" fmla="*/ 99840 w 166"/>
              <a:gd name="T3" fmla="*/ 57029 h 158"/>
              <a:gd name="T4" fmla="*/ 121358 w 166"/>
              <a:gd name="T5" fmla="*/ 71719 h 158"/>
              <a:gd name="T6" fmla="*/ 142875 w 166"/>
              <a:gd name="T7" fmla="*/ 50117 h 158"/>
              <a:gd name="T8" fmla="*/ 20657 w 166"/>
              <a:gd name="T9" fmla="*/ 0 h 158"/>
              <a:gd name="T10" fmla="*/ 0 w 166"/>
              <a:gd name="T11" fmla="*/ 28515 h 158"/>
              <a:gd name="T12" fmla="*/ 63691 w 166"/>
              <a:gd name="T13" fmla="*/ 136525 h 158"/>
              <a:gd name="T14" fmla="*/ 78323 w 166"/>
              <a:gd name="T15" fmla="*/ 114923 h 158"/>
              <a:gd name="T16" fmla="*/ 63691 w 166"/>
              <a:gd name="T17" fmla="*/ 93321 h 158"/>
              <a:gd name="T18" fmla="*/ 28403 w 166"/>
              <a:gd name="T19" fmla="*/ 35427 h 158"/>
              <a:gd name="T20" fmla="*/ 28403 w 166"/>
              <a:gd name="T21" fmla="*/ 28515 h 158"/>
              <a:gd name="T22" fmla="*/ 78323 w 166"/>
              <a:gd name="T23" fmla="*/ 50117 h 158"/>
              <a:gd name="T24" fmla="*/ 56806 w 166"/>
              <a:gd name="T25" fmla="*/ 78631 h 158"/>
              <a:gd name="T26" fmla="*/ 28403 w 166"/>
              <a:gd name="T27" fmla="*/ 35427 h 158"/>
              <a:gd name="T28" fmla="*/ 63691 w 166"/>
              <a:gd name="T29" fmla="*/ 93321 h 1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66" h="158">
                <a:moveTo>
                  <a:pt x="74" y="108"/>
                </a:moveTo>
                <a:lnTo>
                  <a:pt x="116" y="66"/>
                </a:lnTo>
                <a:lnTo>
                  <a:pt x="141" y="83"/>
                </a:lnTo>
                <a:lnTo>
                  <a:pt x="166" y="58"/>
                </a:lnTo>
                <a:lnTo>
                  <a:pt x="24" y="0"/>
                </a:lnTo>
                <a:lnTo>
                  <a:pt x="0" y="33"/>
                </a:lnTo>
                <a:lnTo>
                  <a:pt x="74" y="158"/>
                </a:lnTo>
                <a:lnTo>
                  <a:pt x="91" y="133"/>
                </a:lnTo>
                <a:lnTo>
                  <a:pt x="74" y="108"/>
                </a:lnTo>
                <a:lnTo>
                  <a:pt x="33" y="41"/>
                </a:lnTo>
                <a:lnTo>
                  <a:pt x="33" y="33"/>
                </a:lnTo>
                <a:lnTo>
                  <a:pt x="91" y="58"/>
                </a:lnTo>
                <a:lnTo>
                  <a:pt x="66" y="91"/>
                </a:lnTo>
                <a:lnTo>
                  <a:pt x="33" y="41"/>
                </a:lnTo>
                <a:lnTo>
                  <a:pt x="74" y="10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382" name="Rectangle 50"/>
          <p:cNvSpPr>
            <a:spLocks noChangeArrowheads="1"/>
          </p:cNvSpPr>
          <p:nvPr/>
        </p:nvSpPr>
        <p:spPr bwMode="auto">
          <a:xfrm>
            <a:off x="4618038" y="468947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3" name="Rectangle 51"/>
          <p:cNvSpPr>
            <a:spLocks noChangeArrowheads="1"/>
          </p:cNvSpPr>
          <p:nvPr/>
        </p:nvSpPr>
        <p:spPr bwMode="auto">
          <a:xfrm>
            <a:off x="4641850" y="5446713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4" name="Rectangle 52"/>
          <p:cNvSpPr>
            <a:spLocks noChangeArrowheads="1"/>
          </p:cNvSpPr>
          <p:nvPr/>
        </p:nvSpPr>
        <p:spPr bwMode="auto">
          <a:xfrm>
            <a:off x="4838700" y="571182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5" name="Rectangle 53"/>
          <p:cNvSpPr>
            <a:spLocks noChangeArrowheads="1"/>
          </p:cNvSpPr>
          <p:nvPr/>
        </p:nvSpPr>
        <p:spPr bwMode="auto">
          <a:xfrm>
            <a:off x="5799138" y="4781550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6" name="Rectangle 54"/>
          <p:cNvSpPr>
            <a:spLocks noChangeArrowheads="1"/>
          </p:cNvSpPr>
          <p:nvPr/>
        </p:nvSpPr>
        <p:spPr bwMode="auto">
          <a:xfrm>
            <a:off x="6564313" y="5024438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7" name="Rectangle 55"/>
          <p:cNvSpPr>
            <a:spLocks noChangeArrowheads="1"/>
          </p:cNvSpPr>
          <p:nvPr/>
        </p:nvSpPr>
        <p:spPr bwMode="auto">
          <a:xfrm>
            <a:off x="6943725" y="4751388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8" name="Rectangle 56"/>
          <p:cNvSpPr>
            <a:spLocks noChangeArrowheads="1"/>
          </p:cNvSpPr>
          <p:nvPr/>
        </p:nvSpPr>
        <p:spPr bwMode="auto">
          <a:xfrm>
            <a:off x="7324725" y="479742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89" name="Rectangle 57"/>
          <p:cNvSpPr>
            <a:spLocks noChangeArrowheads="1"/>
          </p:cNvSpPr>
          <p:nvPr/>
        </p:nvSpPr>
        <p:spPr bwMode="auto">
          <a:xfrm>
            <a:off x="5551488" y="5711825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0" name="Rectangle 58"/>
          <p:cNvSpPr>
            <a:spLocks noChangeArrowheads="1"/>
          </p:cNvSpPr>
          <p:nvPr/>
        </p:nvSpPr>
        <p:spPr bwMode="auto">
          <a:xfrm>
            <a:off x="6010275" y="5276850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A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1" name="Rectangle 59"/>
          <p:cNvSpPr>
            <a:spLocks noChangeArrowheads="1"/>
          </p:cNvSpPr>
          <p:nvPr/>
        </p:nvSpPr>
        <p:spPr bwMode="auto">
          <a:xfrm>
            <a:off x="2851150" y="5297488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2" name="Rectangle 60"/>
          <p:cNvSpPr>
            <a:spLocks noChangeArrowheads="1"/>
          </p:cNvSpPr>
          <p:nvPr/>
        </p:nvSpPr>
        <p:spPr bwMode="auto">
          <a:xfrm>
            <a:off x="3022600" y="5027613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3" name="Rectangle 61"/>
          <p:cNvSpPr>
            <a:spLocks noChangeArrowheads="1"/>
          </p:cNvSpPr>
          <p:nvPr/>
        </p:nvSpPr>
        <p:spPr bwMode="auto">
          <a:xfrm>
            <a:off x="3405188" y="4964113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4" name="Rectangle 62"/>
          <p:cNvSpPr>
            <a:spLocks noChangeArrowheads="1"/>
          </p:cNvSpPr>
          <p:nvPr/>
        </p:nvSpPr>
        <p:spPr bwMode="auto">
          <a:xfrm>
            <a:off x="4862513" y="4689475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5" name="Rectangle 63"/>
          <p:cNvSpPr>
            <a:spLocks noChangeArrowheads="1"/>
          </p:cNvSpPr>
          <p:nvPr/>
        </p:nvSpPr>
        <p:spPr bwMode="auto">
          <a:xfrm>
            <a:off x="3905250" y="5149850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6" name="Rectangle 64"/>
          <p:cNvSpPr>
            <a:spLocks noChangeArrowheads="1"/>
          </p:cNvSpPr>
          <p:nvPr/>
        </p:nvSpPr>
        <p:spPr bwMode="auto">
          <a:xfrm>
            <a:off x="4619625" y="5711825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7" name="Rectangle 65"/>
          <p:cNvSpPr>
            <a:spLocks noChangeArrowheads="1"/>
          </p:cNvSpPr>
          <p:nvPr/>
        </p:nvSpPr>
        <p:spPr bwMode="auto">
          <a:xfrm>
            <a:off x="6010275" y="4902200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8" name="Rectangle 66"/>
          <p:cNvSpPr>
            <a:spLocks noChangeArrowheads="1"/>
          </p:cNvSpPr>
          <p:nvPr/>
        </p:nvSpPr>
        <p:spPr bwMode="auto">
          <a:xfrm>
            <a:off x="6573838" y="5264150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399" name="Rectangle 67"/>
          <p:cNvSpPr>
            <a:spLocks noChangeArrowheads="1"/>
          </p:cNvSpPr>
          <p:nvPr/>
        </p:nvSpPr>
        <p:spPr bwMode="auto">
          <a:xfrm>
            <a:off x="6951663" y="4941888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400" name="Rectangle 68"/>
          <p:cNvSpPr>
            <a:spLocks noChangeArrowheads="1"/>
          </p:cNvSpPr>
          <p:nvPr/>
        </p:nvSpPr>
        <p:spPr bwMode="auto">
          <a:xfrm>
            <a:off x="7342188" y="4997450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401" name="Rectangle 69"/>
          <p:cNvSpPr>
            <a:spLocks noChangeArrowheads="1"/>
          </p:cNvSpPr>
          <p:nvPr/>
        </p:nvSpPr>
        <p:spPr bwMode="auto">
          <a:xfrm>
            <a:off x="5808663" y="5505450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402" name="Rectangle 70"/>
          <p:cNvSpPr>
            <a:spLocks noChangeArrowheads="1"/>
          </p:cNvSpPr>
          <p:nvPr/>
        </p:nvSpPr>
        <p:spPr bwMode="auto">
          <a:xfrm>
            <a:off x="5581650" y="4689475"/>
            <a:ext cx="85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T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403" name="Rectangle 71"/>
          <p:cNvSpPr>
            <a:spLocks noChangeArrowheads="1"/>
          </p:cNvSpPr>
          <p:nvPr/>
        </p:nvSpPr>
        <p:spPr bwMode="auto">
          <a:xfrm>
            <a:off x="4870450" y="5446713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U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404" name="Rectangle 72"/>
          <p:cNvSpPr>
            <a:spLocks noChangeArrowheads="1"/>
          </p:cNvSpPr>
          <p:nvPr/>
        </p:nvSpPr>
        <p:spPr bwMode="auto">
          <a:xfrm>
            <a:off x="5562600" y="5446713"/>
            <a:ext cx="101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</a:rPr>
              <a:t>U</a:t>
            </a:r>
            <a:endParaRPr lang="en-US" sz="1000" b="1">
              <a:solidFill>
                <a:srgbClr val="40458C"/>
              </a:solidFill>
            </a:endParaRPr>
          </a:p>
        </p:txBody>
      </p:sp>
      <p:sp>
        <p:nvSpPr>
          <p:cNvPr id="14405" name="Freeform 73"/>
          <p:cNvSpPr>
            <a:spLocks/>
          </p:cNvSpPr>
          <p:nvPr/>
        </p:nvSpPr>
        <p:spPr bwMode="auto">
          <a:xfrm>
            <a:off x="3748088" y="5997575"/>
            <a:ext cx="144462" cy="138113"/>
          </a:xfrm>
          <a:custGeom>
            <a:avLst/>
            <a:gdLst>
              <a:gd name="T0" fmla="*/ 57437 w 166"/>
              <a:gd name="T1" fmla="*/ 0 h 158"/>
              <a:gd name="T2" fmla="*/ 43513 w 166"/>
              <a:gd name="T3" fmla="*/ 21853 h 158"/>
              <a:gd name="T4" fmla="*/ 107911 w 166"/>
              <a:gd name="T5" fmla="*/ 65560 h 158"/>
              <a:gd name="T6" fmla="*/ 122706 w 166"/>
              <a:gd name="T7" fmla="*/ 80420 h 158"/>
              <a:gd name="T8" fmla="*/ 115744 w 166"/>
              <a:gd name="T9" fmla="*/ 102274 h 158"/>
              <a:gd name="T10" fmla="*/ 107911 w 166"/>
              <a:gd name="T11" fmla="*/ 109267 h 158"/>
              <a:gd name="T12" fmla="*/ 86155 w 166"/>
              <a:gd name="T13" fmla="*/ 109267 h 158"/>
              <a:gd name="T14" fmla="*/ 13924 w 166"/>
              <a:gd name="T15" fmla="*/ 65560 h 158"/>
              <a:gd name="T16" fmla="*/ 0 w 166"/>
              <a:gd name="T17" fmla="*/ 87413 h 158"/>
              <a:gd name="T18" fmla="*/ 72231 w 166"/>
              <a:gd name="T19" fmla="*/ 131120 h 158"/>
              <a:gd name="T20" fmla="*/ 86155 w 166"/>
              <a:gd name="T21" fmla="*/ 138113 h 158"/>
              <a:gd name="T22" fmla="*/ 100949 w 166"/>
              <a:gd name="T23" fmla="*/ 138113 h 158"/>
              <a:gd name="T24" fmla="*/ 122706 w 166"/>
              <a:gd name="T25" fmla="*/ 131120 h 158"/>
              <a:gd name="T26" fmla="*/ 136630 w 166"/>
              <a:gd name="T27" fmla="*/ 109267 h 158"/>
              <a:gd name="T28" fmla="*/ 144462 w 166"/>
              <a:gd name="T29" fmla="*/ 94406 h 158"/>
              <a:gd name="T30" fmla="*/ 144462 w 166"/>
              <a:gd name="T31" fmla="*/ 72553 h 158"/>
              <a:gd name="T32" fmla="*/ 136630 w 166"/>
              <a:gd name="T33" fmla="*/ 58567 h 158"/>
              <a:gd name="T34" fmla="*/ 122706 w 166"/>
              <a:gd name="T35" fmla="*/ 43707 h 158"/>
              <a:gd name="T36" fmla="*/ 57437 w 166"/>
              <a:gd name="T37" fmla="*/ 0 h 15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66" h="158">
                <a:moveTo>
                  <a:pt x="66" y="0"/>
                </a:moveTo>
                <a:lnTo>
                  <a:pt x="50" y="25"/>
                </a:lnTo>
                <a:lnTo>
                  <a:pt x="124" y="75"/>
                </a:lnTo>
                <a:lnTo>
                  <a:pt x="141" y="92"/>
                </a:lnTo>
                <a:lnTo>
                  <a:pt x="133" y="117"/>
                </a:lnTo>
                <a:lnTo>
                  <a:pt x="124" y="125"/>
                </a:lnTo>
                <a:lnTo>
                  <a:pt x="99" y="125"/>
                </a:lnTo>
                <a:lnTo>
                  <a:pt x="16" y="75"/>
                </a:lnTo>
                <a:lnTo>
                  <a:pt x="0" y="100"/>
                </a:lnTo>
                <a:lnTo>
                  <a:pt x="83" y="150"/>
                </a:lnTo>
                <a:lnTo>
                  <a:pt x="99" y="158"/>
                </a:lnTo>
                <a:lnTo>
                  <a:pt x="116" y="158"/>
                </a:lnTo>
                <a:lnTo>
                  <a:pt x="141" y="150"/>
                </a:lnTo>
                <a:lnTo>
                  <a:pt x="157" y="125"/>
                </a:lnTo>
                <a:lnTo>
                  <a:pt x="166" y="108"/>
                </a:lnTo>
                <a:lnTo>
                  <a:pt x="166" y="83"/>
                </a:lnTo>
                <a:lnTo>
                  <a:pt x="157" y="67"/>
                </a:lnTo>
                <a:lnTo>
                  <a:pt x="141" y="50"/>
                </a:lnTo>
                <a:lnTo>
                  <a:pt x="6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406" name="Rectangle 74"/>
          <p:cNvSpPr>
            <a:spLocks noChangeArrowheads="1"/>
          </p:cNvSpPr>
          <p:nvPr/>
        </p:nvSpPr>
        <p:spPr bwMode="auto">
          <a:xfrm>
            <a:off x="1632886" y="4667531"/>
            <a:ext cx="260350" cy="304800"/>
          </a:xfrm>
          <a:prstGeom prst="rect">
            <a:avLst/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0" rIns="9144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</a:rPr>
              <a:t>5</a:t>
            </a:r>
            <a:r>
              <a:rPr lang="en-US" sz="20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  <a:endParaRPr lang="en-US" sz="2000" b="1">
              <a:solidFill>
                <a:srgbClr val="000000"/>
              </a:solidFill>
              <a:latin typeface="MathematicalPi 1" charset="0"/>
              <a:sym typeface="Symbol" pitchFamily="84" charset="2"/>
            </a:endParaRPr>
          </a:p>
        </p:txBody>
      </p:sp>
      <p:sp>
        <p:nvSpPr>
          <p:cNvPr id="14407" name="Rectangle 75"/>
          <p:cNvSpPr>
            <a:spLocks noChangeArrowheads="1"/>
          </p:cNvSpPr>
          <p:nvPr/>
        </p:nvSpPr>
        <p:spPr bwMode="auto">
          <a:xfrm>
            <a:off x="1632886" y="5521606"/>
            <a:ext cx="260350" cy="304800"/>
          </a:xfrm>
          <a:prstGeom prst="rect">
            <a:avLst/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0" rIns="9144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</a:rPr>
              <a:t>3</a:t>
            </a:r>
            <a:r>
              <a:rPr lang="en-US" sz="20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  <a:endParaRPr lang="en-US" sz="2000" b="1">
              <a:solidFill>
                <a:srgbClr val="000000"/>
              </a:solidFill>
              <a:latin typeface="MathematicalPi 1" charset="0"/>
              <a:sym typeface="Symbol" pitchFamily="84" charset="2"/>
            </a:endParaRPr>
          </a:p>
        </p:txBody>
      </p:sp>
      <p:sp>
        <p:nvSpPr>
          <p:cNvPr id="14408" name="Rectangle 76"/>
          <p:cNvSpPr>
            <a:spLocks noChangeArrowheads="1"/>
          </p:cNvSpPr>
          <p:nvPr/>
        </p:nvSpPr>
        <p:spPr bwMode="auto">
          <a:xfrm>
            <a:off x="7612063" y="5106802"/>
            <a:ext cx="260350" cy="304800"/>
          </a:xfrm>
          <a:prstGeom prst="rect">
            <a:avLst/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0" rIns="9144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</a:rPr>
              <a:t>5</a:t>
            </a:r>
            <a:r>
              <a:rPr lang="en-US" sz="20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  <a:endParaRPr lang="en-US" sz="2000" b="1">
              <a:solidFill>
                <a:srgbClr val="000000"/>
              </a:solidFill>
              <a:latin typeface="MathematicalPi 1" charset="0"/>
              <a:sym typeface="Symbol" pitchFamily="84" charset="2"/>
            </a:endParaRPr>
          </a:p>
        </p:txBody>
      </p:sp>
      <p:sp>
        <p:nvSpPr>
          <p:cNvPr id="14409" name="Rectangle 77"/>
          <p:cNvSpPr>
            <a:spLocks noChangeArrowheads="1"/>
          </p:cNvSpPr>
          <p:nvPr/>
        </p:nvSpPr>
        <p:spPr bwMode="auto">
          <a:xfrm>
            <a:off x="7612063" y="4357502"/>
            <a:ext cx="260350" cy="304800"/>
          </a:xfrm>
          <a:prstGeom prst="rect">
            <a:avLst/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0" rIns="9144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C0000"/>
                </a:solidFill>
              </a:rPr>
              <a:t>3</a:t>
            </a:r>
            <a:r>
              <a:rPr lang="en-US" sz="2000" b="1" dirty="0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  <a:endParaRPr lang="en-US" sz="2000" b="1" dirty="0">
              <a:solidFill>
                <a:srgbClr val="000000"/>
              </a:solidFill>
              <a:latin typeface="MathematicalPi 1" charset="0"/>
              <a:sym typeface="Symbol" pitchFamily="84" charset="2"/>
            </a:endParaRPr>
          </a:p>
        </p:txBody>
      </p:sp>
      <p:sp>
        <p:nvSpPr>
          <p:cNvPr id="14410" name="Rectangle 78"/>
          <p:cNvSpPr>
            <a:spLocks noChangeArrowheads="1"/>
          </p:cNvSpPr>
          <p:nvPr/>
        </p:nvSpPr>
        <p:spPr bwMode="auto">
          <a:xfrm>
            <a:off x="5707063" y="5199063"/>
            <a:ext cx="198437" cy="212725"/>
          </a:xfrm>
          <a:prstGeom prst="rect">
            <a:avLst/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0" rIns="9144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CC0000"/>
                </a:solidFill>
              </a:rPr>
              <a:t>3</a:t>
            </a:r>
            <a:r>
              <a:rPr lang="en-US" sz="14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  <a:endParaRPr lang="en-US" sz="1400" b="1">
              <a:solidFill>
                <a:srgbClr val="000000"/>
              </a:solidFill>
              <a:latin typeface="MathematicalPi 1" charset="0"/>
              <a:sym typeface="Symbol" pitchFamily="84" charset="2"/>
            </a:endParaRPr>
          </a:p>
        </p:txBody>
      </p:sp>
      <p:sp>
        <p:nvSpPr>
          <p:cNvPr id="14411" name="Rectangle 79"/>
          <p:cNvSpPr>
            <a:spLocks noChangeArrowheads="1"/>
          </p:cNvSpPr>
          <p:nvPr/>
        </p:nvSpPr>
        <p:spPr bwMode="auto">
          <a:xfrm>
            <a:off x="3222625" y="6380163"/>
            <a:ext cx="198438" cy="212725"/>
          </a:xfrm>
          <a:prstGeom prst="rect">
            <a:avLst/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0" rIns="9144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CC0000"/>
                </a:solidFill>
              </a:rPr>
              <a:t>5</a:t>
            </a:r>
            <a:r>
              <a:rPr lang="en-US" sz="1400" b="1">
                <a:solidFill>
                  <a:srgbClr val="CC0000"/>
                </a:solidFill>
                <a:latin typeface="MathematicalPi 1" charset="0"/>
                <a:sym typeface="Symbol" pitchFamily="84" charset="2"/>
              </a:rPr>
              <a:t></a:t>
            </a:r>
            <a:endParaRPr lang="en-US" sz="1400" b="1">
              <a:solidFill>
                <a:srgbClr val="000000"/>
              </a:solidFill>
              <a:latin typeface="MathematicalPi 1" charset="0"/>
              <a:sym typeface="Symbol" pitchFamily="84" charset="2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911351" y="6308726"/>
            <a:ext cx="1154111" cy="52863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mRNA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6564313" y="6271559"/>
            <a:ext cx="2503487" cy="52863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emplate strand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3757755" y="6260306"/>
            <a:ext cx="2658920" cy="528638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RNA Polymerase</a:t>
            </a:r>
          </a:p>
        </p:txBody>
      </p:sp>
    </p:spTree>
    <p:extLst>
      <p:ext uri="{BB962C8B-B14F-4D97-AF65-F5344CB8AC3E}">
        <p14:creationId xmlns:p14="http://schemas.microsoft.com/office/powerpoint/2010/main" val="11575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nimBg="1"/>
      <p:bldP spid="3" grpId="0" animBg="1"/>
      <p:bldP spid="79" grpId="0" animBg="1"/>
      <p:bldP spid="80" grpId="0" animBg="1"/>
    </p:bldLst>
  </p:timing>
</p:sld>
</file>

<file path=ppt/theme/theme1.xml><?xml version="1.0" encoding="utf-8"?>
<a:theme xmlns:a="http://schemas.openxmlformats.org/drawingml/2006/main" name="template2005">
  <a:themeElements>
    <a:clrScheme name="template2005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template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2005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189</Words>
  <Application>Microsoft Macintosh PowerPoint</Application>
  <PresentationFormat>On-screen Show (4:3)</PresentationFormat>
  <Paragraphs>124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template2005</vt:lpstr>
      <vt:lpstr>Part 2: Transcription</vt:lpstr>
      <vt:lpstr>From gene to protein</vt:lpstr>
      <vt:lpstr>RNA</vt:lpstr>
      <vt:lpstr>Different RNAs</vt:lpstr>
      <vt:lpstr>Transcription</vt:lpstr>
    </vt:vector>
  </TitlesOfParts>
  <Company>Shannon Taylor Jiménez Translation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Transcription</dc:title>
  <dc:creator>Shannon</dc:creator>
  <cp:lastModifiedBy>Administrator</cp:lastModifiedBy>
  <cp:revision>6</cp:revision>
  <dcterms:created xsi:type="dcterms:W3CDTF">2012-02-09T07:17:22Z</dcterms:created>
  <dcterms:modified xsi:type="dcterms:W3CDTF">2015-04-22T17:54:22Z</dcterms:modified>
</cp:coreProperties>
</file>