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493" r:id="rId2"/>
    <p:sldId id="385" r:id="rId3"/>
    <p:sldId id="424" r:id="rId4"/>
    <p:sldId id="425" r:id="rId5"/>
    <p:sldId id="428" r:id="rId6"/>
    <p:sldId id="426" r:id="rId7"/>
    <p:sldId id="475" r:id="rId8"/>
    <p:sldId id="452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16A"/>
    <a:srgbClr val="FEF4C3"/>
    <a:srgbClr val="008000"/>
    <a:srgbClr val="000000"/>
    <a:srgbClr val="CC0000"/>
    <a:srgbClr val="FFEA18"/>
    <a:srgbClr val="FFCC18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0929"/>
  </p:normalViewPr>
  <p:slideViewPr>
    <p:cSldViewPr snapToGrid="0">
      <p:cViewPr varScale="1">
        <p:scale>
          <a:sx n="60" d="100"/>
          <a:sy n="60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09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96000" y="8686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B7942034-875F-4660-8ABA-764056020EBE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0989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</inkml:traceFormat>
        <inkml:channelProperties>
          <inkml:channelProperty channel="X" name="resolution" value="367.8161" units="1/cm"/>
          <inkml:channelProperty channel="Y" name="resolution" value="440.36697" units="1/cm"/>
        </inkml:channelProperties>
      </inkml:inkSource>
      <inkml:timestamp xml:id="ts0" timeString="2012-02-10T16:33:19.85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1" timeString="2012-02-10T16:43:12.925"/>
    </inkml:context>
    <inkml:brush xml:id="br1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19481 13338,'0'0,"0"0,0 0</inkml:trace>
  <inkml:trace contextRef="#ctx0" brushRef="#br0" timeOffset="382.0218">20804 14793</inkml:trace>
  <inkml:trace contextRef="#ctx0" brushRef="#br0" timeOffset="535036.6022">21738 11237,'0'0,"0"0,0 0,0 0,0 0,0 0</inkml:trace>
  <inkml:trace contextRef="#ctx0" brushRef="#br0" timeOffset="536687.6968">20860 12372,'0'0,"0"0,0 0,0 0,0 0,-3 13,3-13,0 0,11 27,-11-27</inkml:trace>
  <inkml:trace contextRef="#ctx1" brushRef="#br0">21786 11819 255,'0'0'0,"0"0"0</inkml:trace>
  <inkml:trace contextRef="#ctx1" brushRef="#br0" timeOffset="37.0021">21823 11890 255</inkml:trace>
  <inkml:trace contextRef="#ctx1" brushRef="#br0" timeOffset="1336.0764">21897 11917 255,'0'0'0,"0"0"0,0 0 0,-3 18 0,3-18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 22 0,-6-22 0,7 21 0,-1-3 0,-6-18 0,0 0 0,0 0 0,0 0 0,0 0 0,0 0 0,0 0 0,0 0 0,0 0 0,0 0 0,0 0 0,0 0 0,0 0 0,0 0 0,0 0 0,0 0 0,0 0 0,0 0 0,0 0 0,0 0 0,0 0 0,0 0 0,-13-21 0,-1 0 0,6 0 0,3 2 0,5 19 0,-8-18 0,3-4 0,5 22 0,-3-21 0,3 21 0,0-18 0,0 18 0,0 0 0,0 0 0,0 0 0,0 0 0,3-19 0,-3 19 0,0 0 0,0 0 0,0 0 0,0 0 0,-3-18 0,3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0,6-19 0,-6 19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1" brushRef="#br0" timeOffset="2840.1623">21696 11581 255,'0'0'0,"0"0"0,0 0 0,-5-24 0,-1 5 0,6 19 0,0 0 0,0 0 0,-8-21 0,8 21 0,-5-18 0,5 18 0,0 0 0,-5-19 0,5 19 0,-8-21 0,8 21 0,0 0 0,0 0 0,0 0 0,0 0 0,0 0 0,-3-18 0,3 18 0,0 0 0,-3-19 0,3 19 0,0 0 0,0 0 0,0 0 0,0 0 0,0 0 0,0 0 0,0 0 0,0 0 0,0 0 0,0 0 0,0 0 0,0 0 0,0 0 0,0 0 0,0 0 0,0 0 0,0 0 0,0 0 0,0 0 0,0 0 0,0 0 0,0 0 0,0 0 0,0 0 0,0 0 0,-2-18 0,2 18 0,0 0 0,0 0 0,0 0 0,0 0 0,0 0 0,0 0 0,-3-22 0,3 22 0,0 0 0,0 0 0,-2-18 0,2 18 0,0 0 0,-8-24 0,8 24 0,0 0 0,-6-21 0,6 21 0,0 0 0,0 0 0,-2-19 0,2 19 0,0 0 0,0 0 0,0 0 0,0 0 0,-8-21 0,8 21 0,0 0 0,0 0 0,-8-18 0,8 18 0,0 0 0,0 0 0,0 0 0,-3-22 0,3 22 0,0 0 0,0 0 0,0 0 0,0 0 0,0 0 0,0 0 0,-8-18 0,8 18 0,0 0 0,0 0 0,0 0 0,0 0 0,0 0 0,0 0 0,0 0 0,0 0 0,0 0 0,0 0 0,0 0 0,0 0 0,0 0 0,0 0 0,0 0 0,-5-21 0,5 21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1" brushRef="#br1" timeOffset="22705.2987">21931 15232 255,'0'0'0,"0"0"0,0 0 0,0 0 0,0 0 0,0 0 0,0 0 0,0 0 0,0 0 0,0 0 0,0 0 0,0 0 0,0 0 0,0 0 0,8-18 0,-8 18 0,0 0 0,0 0 0,0 0 0,0 0 0,0 0 0,0 0 0,0 0 0,0 0 0,0 0 0,-2-22 0,2 22 0,0 0 0,0 0 0,0 0 0,-6-18 0,6 18 0,0 0 0,0 0 0,0 0 0</inkml:trace>
  <inkml:trace contextRef="#ctx1" brushRef="#br1" timeOffset="23547.3468">22021 15065 255,'0'0'0,"0"0"0,0 0 0,0 0 0,0 0 0,0 0 0,0 0 0,0 0 0,0 0 0,0 0 0,0 0 0,0 0 0,0 0 0,0 0 0,0 0 0,0 0 0,0 0 0,0 0 0,11 19 0,-11-19 0,0 0 0,0 0 0,0 0 0,0 0 0,0 0 0,0 0 0,0 0 0,0 0 0,0 0 0,0 0 0,0 0 0,0 0 0,0 0 0,0 0 0,0 0 0,0 0 0,0 0 0,5 18 0,-5-18 0,0 0 0,0 0 0,0 0 0,0 0 0,0 0 0,0 0 0,0 0 0,0 0 0,0 19 0,0-19 0,0 0 0,0 0 0,0 0 0,0 0 0,0 0 0,0 0 0,0 0 0,0 0 0,0 0 0,0 0 0,0 0 0,0 0 0,0 0 0,0 0 0,0 0 0,0 0 0,0 0 0,0 0 0,0 0 0,0 0 0,0 0 0,0 0 0,0 0 0,0 0 0,0 0 0,0 0 0,0 0 0,0 0 0,0 0 0,0 0 0,0 0 0,0 0 0,0 0 0,0 0 0</inkml:trace>
  <inkml:trace contextRef="#ctx1" brushRef="#br1" timeOffset="25327.4486">22019 15073 255,'0'0'0,"0"0"0,0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endParaRPr lang="en-US" noProof="0" smtClean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84" charset="0"/>
              </a:defRPr>
            </a:lvl1pPr>
          </a:lstStyle>
          <a:p>
            <a:pPr>
              <a:defRPr/>
            </a:pPr>
            <a:fld id="{DDF767DA-824C-44F5-8992-DDCF7F88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6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46075" indent="-112713" algn="l" rtl="0" eaLnBrk="0" fontAlgn="base" hangingPunct="0">
      <a:spcBef>
        <a:spcPct val="30000"/>
      </a:spcBef>
      <a:spcAft>
        <a:spcPct val="0"/>
      </a:spcAft>
      <a:buFont typeface="Wingdings" pitchFamily="84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90563" indent="-122238" algn="l" rtl="0" eaLnBrk="0" fontAlgn="base" hangingPunct="0">
      <a:spcBef>
        <a:spcPct val="30000"/>
      </a:spcBef>
      <a:spcAft>
        <a:spcPct val="0"/>
      </a:spcAft>
      <a:buFont typeface="Wingdings" pitchFamily="84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Font typeface="Wingdings" pitchFamily="84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0C5487-7BED-4644-9588-501D356E6604}" type="slidenum">
              <a:rPr lang="en-US" sz="1200">
                <a:latin typeface="Times" pitchFamily="84" charset="0"/>
              </a:rPr>
              <a:pPr/>
              <a:t>1</a:t>
            </a:fld>
            <a:endParaRPr lang="en-US" sz="1200"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5603AC-5404-4C6D-BB0F-11F6EDA8B411}" type="slidenum">
              <a:rPr lang="en-US" sz="1200">
                <a:latin typeface="Times" pitchFamily="84" charset="0"/>
              </a:rPr>
              <a:pPr/>
              <a:t>2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4382A81-07A1-443C-8972-3052090949B7}" type="slidenum">
              <a:rPr lang="en-US" sz="1200">
                <a:latin typeface="Times" pitchFamily="84" charset="0"/>
              </a:rPr>
              <a:pPr/>
              <a:t>3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C38D21A-B6B6-4D3A-A96D-FCF99E25FA7A}" type="slidenum">
              <a:rPr lang="en-US" sz="1200">
                <a:latin typeface="Times" pitchFamily="84" charset="0"/>
              </a:rPr>
              <a:pPr/>
              <a:t>4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900" smtClean="0"/>
              <a:t>Strong evidence for a single origin in evolutionary theory.</a:t>
            </a:r>
            <a:endParaRPr lang="en-US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C565E3A-9D22-40C3-A840-B7B36B240DE8}" type="slidenum">
              <a:rPr lang="en-US" sz="1200">
                <a:latin typeface="Times" pitchFamily="84" charset="0"/>
              </a:rPr>
              <a:pPr/>
              <a:t>5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D106301-07EA-44EF-8517-7ECAC4C6D52B}" type="slidenum">
              <a:rPr lang="en-US" sz="1200">
                <a:latin typeface="Times" pitchFamily="84" charset="0"/>
              </a:rPr>
              <a:pPr/>
              <a:t>6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E159D-4628-425F-A614-31A0E88B22CC}" type="slidenum">
              <a:rPr lang="en-US" sz="1200">
                <a:latin typeface="Times" pitchFamily="84" charset="0"/>
              </a:rPr>
              <a:pPr/>
              <a:t>7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7572E6-FAEA-4F33-AD4A-869FBFC14131}" type="slidenum">
              <a:rPr lang="en-US" sz="1200">
                <a:latin typeface="Times" pitchFamily="84" charset="0"/>
              </a:rPr>
              <a:pPr/>
              <a:t>8</a:t>
            </a:fld>
            <a:endParaRPr lang="en-US" sz="1200">
              <a:latin typeface="Times" pitchFamily="8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" pitchFamily="84" charset="0"/>
            </a:endParaRP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1000" y="1524000"/>
            <a:ext cx="6324600" cy="2590800"/>
            <a:chOff x="240" y="960"/>
            <a:chExt cx="3984" cy="1632"/>
          </a:xfrm>
        </p:grpSpPr>
        <p:sp>
          <p:nvSpPr>
            <p:cNvPr id="7" name="Line 75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6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7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 rot="10800000">
            <a:off x="2286000" y="2819400"/>
            <a:ext cx="6324600" cy="2590800"/>
            <a:chOff x="240" y="960"/>
            <a:chExt cx="3984" cy="1632"/>
          </a:xfrm>
        </p:grpSpPr>
        <p:sp>
          <p:nvSpPr>
            <p:cNvPr id="11" name="Line 80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1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2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9144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84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8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9CB6-7E1B-4353-A0EC-333D01FF18D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8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002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8483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2547-F45C-4054-9D92-08FBE6B4C50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0BA5-B80A-466C-9B2C-25CE588322A5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6639-2445-43C3-AB45-A7A2776C4ED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C51C-D52A-4EFE-A2E4-CA361E27F33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4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223FF-4B03-425D-865A-3F449EBD35A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3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842C-94B5-43F5-9A94-93416795BF6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A153-CB75-400C-B8E0-67AF6C6D10B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6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9C44-EF00-4200-BA25-7DC2C4F7280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0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CE54-A911-4A04-9042-6A246B48047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92875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>
              <a:defRPr/>
            </a:pPr>
            <a:fld id="{A3AC64D5-A34C-4FC0-9A18-86B0AAEE21D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hlink"/>
              </a:solidFill>
            </a:endParaRPr>
          </a:p>
        </p:txBody>
      </p:sp>
      <p:sp>
        <p:nvSpPr>
          <p:cNvPr id="1029" name="Line 75"/>
          <p:cNvSpPr>
            <a:spLocks noChangeShapeType="1"/>
          </p:cNvSpPr>
          <p:nvPr/>
        </p:nvSpPr>
        <p:spPr bwMode="auto">
          <a:xfrm>
            <a:off x="381000" y="1219200"/>
            <a:ext cx="6324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6"/>
          <p:cNvSpPr>
            <a:spLocks noChangeShapeType="1"/>
          </p:cNvSpPr>
          <p:nvPr/>
        </p:nvSpPr>
        <p:spPr bwMode="auto">
          <a:xfrm>
            <a:off x="609600" y="914400"/>
            <a:ext cx="0" cy="2590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7"/>
          <p:cNvSpPr>
            <a:spLocks noChangeArrowheads="1"/>
          </p:cNvSpPr>
          <p:nvPr/>
        </p:nvSpPr>
        <p:spPr bwMode="auto">
          <a:xfrm>
            <a:off x="533400" y="11430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7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" pitchFamily="84" charset="0"/>
            </a:endParaRPr>
          </a:p>
        </p:txBody>
      </p:sp>
      <p:sp>
        <p:nvSpPr>
          <p:cNvPr id="1033" name="Rectangle 79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116A"/>
        </a:buClr>
        <a:buSzPct val="75000"/>
        <a:buFont typeface="Wingdings" pitchFamily="84" charset="2"/>
        <a:buChar char="n"/>
        <a:defRPr sz="3000" b="1">
          <a:solidFill>
            <a:srgbClr val="0F11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84" charset="2"/>
        <a:buChar char="u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400" b="1">
          <a:solidFill>
            <a:srgbClr val="0F116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84" charset="2"/>
        <a:buChar char="w"/>
        <a:defRPr sz="2000" b="1">
          <a:solidFill>
            <a:srgbClr val="0F116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3.wav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4.wav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customXml" Target="../ink/ink1.xml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5142016" y="354013"/>
            <a:ext cx="4001983" cy="2887951"/>
            <a:chOff x="2897" y="288"/>
            <a:chExt cx="2863" cy="2099"/>
          </a:xfrm>
        </p:grpSpPr>
        <p:pic>
          <p:nvPicPr>
            <p:cNvPr id="27654" name="Picture 3" descr="f15-05_the_central_dogm_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1"/>
            <a:stretch>
              <a:fillRect/>
            </a:stretch>
          </p:blipFill>
          <p:spPr bwMode="auto">
            <a:xfrm>
              <a:off x="2897" y="288"/>
              <a:ext cx="2863" cy="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5" name="Line 4"/>
            <p:cNvSpPr>
              <a:spLocks noChangeShapeType="1"/>
            </p:cNvSpPr>
            <p:nvPr/>
          </p:nvSpPr>
          <p:spPr bwMode="auto">
            <a:xfrm>
              <a:off x="3171" y="541"/>
              <a:ext cx="0" cy="51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>
              <a:off x="3171" y="1342"/>
              <a:ext cx="0" cy="3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3: Translation</a:t>
            </a:r>
          </a:p>
        </p:txBody>
      </p:sp>
      <p:sp>
        <p:nvSpPr>
          <p:cNvPr id="2765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17588" y="3173016"/>
            <a:ext cx="6400800" cy="24606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from</a:t>
            </a:r>
            <a:br>
              <a:rPr lang="en-US" dirty="0" smtClean="0"/>
            </a:br>
            <a:r>
              <a:rPr lang="en-US" u="sng" dirty="0" smtClean="0">
                <a:solidFill>
                  <a:srgbClr val="C00000"/>
                </a:solidFill>
              </a:rPr>
              <a:t>nucleotide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language to</a:t>
            </a:r>
            <a:br>
              <a:rPr lang="en-US" dirty="0" smtClean="0"/>
            </a:br>
            <a:r>
              <a:rPr lang="en-US" u="sng" dirty="0" smtClean="0">
                <a:solidFill>
                  <a:srgbClr val="C00000"/>
                </a:solidFill>
              </a:rPr>
              <a:t>amino acid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language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53400" cy="762000"/>
          </a:xfrm>
        </p:spPr>
        <p:txBody>
          <a:bodyPr/>
          <a:lstStyle/>
          <a:p>
            <a:pPr eaLnBrk="1" hangingPunct="1"/>
            <a:r>
              <a:rPr lang="en-US" smtClean="0"/>
              <a:t>How does mRNA code for proteins?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663575" y="1468440"/>
            <a:ext cx="7550150" cy="782639"/>
            <a:chOff x="416" y="1415"/>
            <a:chExt cx="4756" cy="493"/>
          </a:xfrm>
        </p:grpSpPr>
        <p:sp>
          <p:nvSpPr>
            <p:cNvPr id="28692" name="AutoShape 4"/>
            <p:cNvSpPr>
              <a:spLocks noChangeArrowheads="1"/>
            </p:cNvSpPr>
            <p:nvPr/>
          </p:nvSpPr>
          <p:spPr bwMode="auto">
            <a:xfrm>
              <a:off x="1531" y="1415"/>
              <a:ext cx="3641" cy="49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b="1" dirty="0" err="1" smtClean="0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TACGCACATTTACGTACG</a:t>
              </a:r>
              <a:endParaRPr lang="en-US" sz="40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693" name="AutoShape 5"/>
            <p:cNvSpPr>
              <a:spLocks noChangeArrowheads="1"/>
            </p:cNvSpPr>
            <p:nvPr/>
          </p:nvSpPr>
          <p:spPr bwMode="auto">
            <a:xfrm>
              <a:off x="416" y="1472"/>
              <a:ext cx="668" cy="378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 dirty="0">
                  <a:solidFill>
                    <a:schemeClr val="tx2"/>
                  </a:solidFill>
                </a:rPr>
                <a:t>DNA</a:t>
              </a:r>
            </a:p>
          </p:txBody>
        </p:sp>
      </p:grpSp>
      <p:grpSp>
        <p:nvGrpSpPr>
          <p:cNvPr id="406538" name="Group 10"/>
          <p:cNvGrpSpPr>
            <a:grpSpLocks/>
          </p:cNvGrpSpPr>
          <p:nvPr/>
        </p:nvGrpSpPr>
        <p:grpSpPr bwMode="auto">
          <a:xfrm>
            <a:off x="493713" y="3098797"/>
            <a:ext cx="7720012" cy="782636"/>
            <a:chOff x="309" y="2087"/>
            <a:chExt cx="4863" cy="493"/>
          </a:xfrm>
        </p:grpSpPr>
        <p:sp>
          <p:nvSpPr>
            <p:cNvPr id="28690" name="AutoShape 6"/>
            <p:cNvSpPr>
              <a:spLocks noChangeArrowheads="1"/>
            </p:cNvSpPr>
            <p:nvPr/>
          </p:nvSpPr>
          <p:spPr bwMode="auto">
            <a:xfrm>
              <a:off x="1531" y="2087"/>
              <a:ext cx="3641" cy="49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b="1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AUGCGUGUAAAUGCAUGC</a:t>
              </a:r>
              <a:endParaRPr lang="en-US" sz="40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691" name="AutoShape 7"/>
            <p:cNvSpPr>
              <a:spLocks noChangeArrowheads="1"/>
            </p:cNvSpPr>
            <p:nvPr/>
          </p:nvSpPr>
          <p:spPr bwMode="auto">
            <a:xfrm>
              <a:off x="309" y="2144"/>
              <a:ext cx="883" cy="378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mRNA</a:t>
              </a:r>
            </a:p>
          </p:txBody>
        </p:sp>
      </p:grpSp>
      <p:grpSp>
        <p:nvGrpSpPr>
          <p:cNvPr id="406539" name="Group 11"/>
          <p:cNvGrpSpPr>
            <a:grpSpLocks/>
          </p:cNvGrpSpPr>
          <p:nvPr/>
        </p:nvGrpSpPr>
        <p:grpSpPr bwMode="auto">
          <a:xfrm>
            <a:off x="431800" y="4730751"/>
            <a:ext cx="7507288" cy="714375"/>
            <a:chOff x="270" y="2817"/>
            <a:chExt cx="4729" cy="450"/>
          </a:xfrm>
        </p:grpSpPr>
        <p:sp>
          <p:nvSpPr>
            <p:cNvPr id="28688" name="AutoShape 8"/>
            <p:cNvSpPr>
              <a:spLocks noChangeArrowheads="1"/>
            </p:cNvSpPr>
            <p:nvPr/>
          </p:nvSpPr>
          <p:spPr bwMode="auto">
            <a:xfrm>
              <a:off x="1707" y="2817"/>
              <a:ext cx="3292" cy="45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600" b="1" dirty="0" err="1" smtClean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rPr>
                <a:t>Met</a:t>
              </a:r>
              <a:r>
                <a:rPr lang="en-US" sz="3600" b="1" dirty="0" err="1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Arg</a:t>
              </a:r>
              <a:r>
                <a:rPr lang="en-US" sz="3600" b="1" dirty="0" err="1" smtClean="0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Val</a:t>
              </a:r>
              <a:r>
                <a:rPr lang="en-US" sz="3600" b="1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Asn</a:t>
              </a:r>
              <a:r>
                <a:rPr lang="en-US" sz="3600" b="1" dirty="0" err="1" smtClean="0">
                  <a:solidFill>
                    <a:schemeClr val="hlink"/>
                  </a:solidFill>
                  <a:latin typeface="Courier New" pitchFamily="49" charset="0"/>
                  <a:cs typeface="Courier New" pitchFamily="49" charset="0"/>
                </a:rPr>
                <a:t>Ala</a:t>
              </a:r>
              <a:r>
                <a:rPr lang="en-US" sz="3600" b="1" dirty="0" err="1" smtClean="0">
                  <a:solidFill>
                    <a:srgbClr val="660000"/>
                  </a:solidFill>
                  <a:latin typeface="Courier New" pitchFamily="49" charset="0"/>
                  <a:cs typeface="Courier New" pitchFamily="49" charset="0"/>
                </a:rPr>
                <a:t>Cys</a:t>
              </a:r>
              <a:endParaRPr lang="en-US" sz="36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689" name="AutoShape 9"/>
            <p:cNvSpPr>
              <a:spLocks noChangeArrowheads="1"/>
            </p:cNvSpPr>
            <p:nvPr/>
          </p:nvSpPr>
          <p:spPr bwMode="auto">
            <a:xfrm>
              <a:off x="270" y="2854"/>
              <a:ext cx="963" cy="378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protein</a:t>
              </a:r>
            </a:p>
          </p:txBody>
        </p:sp>
      </p:grpSp>
      <p:sp>
        <p:nvSpPr>
          <p:cNvPr id="406540" name="AutoShape 12"/>
          <p:cNvSpPr>
            <a:spLocks noChangeArrowheads="1"/>
          </p:cNvSpPr>
          <p:nvPr/>
        </p:nvSpPr>
        <p:spPr bwMode="auto">
          <a:xfrm rot="5400000">
            <a:off x="4994275" y="2232025"/>
            <a:ext cx="685800" cy="6096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304800 h 21600"/>
              <a:gd name="T4" fmla="*/ 514350 w 21600"/>
              <a:gd name="T5" fmla="*/ 609600 h 21600"/>
              <a:gd name="T6" fmla="*/ 685800 w 21600"/>
              <a:gd name="T7" fmla="*/ 304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6546" name="Group 18"/>
          <p:cNvGrpSpPr>
            <a:grpSpLocks/>
          </p:cNvGrpSpPr>
          <p:nvPr/>
        </p:nvGrpSpPr>
        <p:grpSpPr bwMode="auto">
          <a:xfrm>
            <a:off x="5032375" y="3884613"/>
            <a:ext cx="609600" cy="823912"/>
            <a:chOff x="3168" y="2937"/>
            <a:chExt cx="384" cy="519"/>
          </a:xfrm>
        </p:grpSpPr>
        <p:sp>
          <p:nvSpPr>
            <p:cNvPr id="28686" name="AutoShape 14"/>
            <p:cNvSpPr>
              <a:spLocks noChangeArrowheads="1"/>
            </p:cNvSpPr>
            <p:nvPr/>
          </p:nvSpPr>
          <p:spPr bwMode="auto">
            <a:xfrm rot="5400000">
              <a:off x="3144" y="3000"/>
              <a:ext cx="432" cy="384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92 h 21600"/>
                <a:gd name="T4" fmla="*/ 324 w 21600"/>
                <a:gd name="T5" fmla="*/ 384 h 21600"/>
                <a:gd name="T6" fmla="*/ 432 w 21600"/>
                <a:gd name="T7" fmla="*/ 19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8687" name="Text Box 17"/>
            <p:cNvSpPr txBox="1">
              <a:spLocks noChangeArrowheads="1"/>
            </p:cNvSpPr>
            <p:nvPr/>
          </p:nvSpPr>
          <p:spPr bwMode="auto">
            <a:xfrm>
              <a:off x="3196" y="2937"/>
              <a:ext cx="33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4800">
                  <a:solidFill>
                    <a:schemeClr val="bg1"/>
                  </a:solidFill>
                  <a:latin typeface="Chalkboard" pitchFamily="1" charset="0"/>
                  <a:ea typeface="Apple LiGothic Medium" pitchFamily="84" charset="-120"/>
                </a:rPr>
                <a:t>?</a:t>
              </a:r>
            </a:p>
          </p:txBody>
        </p:sp>
      </p:grpSp>
      <p:sp>
        <p:nvSpPr>
          <p:cNvPr id="406549" name="AutoShape 2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057400" y="5795963"/>
            <a:ext cx="6629400" cy="990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Wingdings" pitchFamily="84" charset="2"/>
              <a:buNone/>
            </a:pPr>
            <a:r>
              <a:rPr lang="en-US" sz="2600" dirty="0" smtClean="0"/>
              <a:t>How can you code for </a:t>
            </a:r>
            <a:r>
              <a:rPr lang="en-US" sz="2600" u="sng" dirty="0" smtClean="0">
                <a:solidFill>
                  <a:srgbClr val="C00000"/>
                </a:solidFill>
              </a:rPr>
              <a:t>20 amino acids</a:t>
            </a:r>
            <a:r>
              <a:rPr lang="en-US" sz="2600" dirty="0" smtClean="0"/>
              <a:t> with only 4 nucleotide bases (</a:t>
            </a:r>
            <a:r>
              <a:rPr lang="en-US" sz="2600" dirty="0" err="1" smtClean="0"/>
              <a:t>A,U,G,C</a:t>
            </a:r>
            <a:r>
              <a:rPr lang="en-US" sz="2600" dirty="0" smtClean="0"/>
              <a:t>)?</a:t>
            </a:r>
          </a:p>
        </p:txBody>
      </p:sp>
      <p:sp>
        <p:nvSpPr>
          <p:cNvPr id="406552" name="Oval 24"/>
          <p:cNvSpPr>
            <a:spLocks noChangeArrowheads="1"/>
          </p:cNvSpPr>
          <p:nvPr/>
        </p:nvSpPr>
        <p:spPr bwMode="auto">
          <a:xfrm>
            <a:off x="404813" y="1978025"/>
            <a:ext cx="528637" cy="5286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EA1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06553" name="Oval 25"/>
          <p:cNvSpPr>
            <a:spLocks noChangeArrowheads="1"/>
          </p:cNvSpPr>
          <p:nvPr/>
        </p:nvSpPr>
        <p:spPr bwMode="auto">
          <a:xfrm>
            <a:off x="404813" y="3686175"/>
            <a:ext cx="528637" cy="5286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EA1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06554" name="Oval 26"/>
          <p:cNvSpPr>
            <a:spLocks noChangeArrowheads="1"/>
          </p:cNvSpPr>
          <p:nvPr/>
        </p:nvSpPr>
        <p:spPr bwMode="auto">
          <a:xfrm>
            <a:off x="404813" y="5326063"/>
            <a:ext cx="528637" cy="5286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EA1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20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06555" name="Rectangle 27"/>
          <p:cNvSpPr>
            <a:spLocks noChangeArrowheads="1"/>
          </p:cNvSpPr>
          <p:nvPr/>
        </p:nvSpPr>
        <p:spPr bwMode="auto">
          <a:xfrm>
            <a:off x="709613" y="2190750"/>
            <a:ext cx="903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</a:rPr>
              <a:t>ATCG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06556" name="Rectangle 28"/>
          <p:cNvSpPr>
            <a:spLocks noChangeArrowheads="1"/>
          </p:cNvSpPr>
          <p:nvPr/>
        </p:nvSpPr>
        <p:spPr bwMode="auto">
          <a:xfrm>
            <a:off x="695325" y="3857625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AUCG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6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0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6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6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40" grpId="0" animBg="1"/>
      <p:bldP spid="406549" grpId="0" animBg="1" autoUpdateAnimBg="0"/>
      <p:bldP spid="406552" grpId="0" animBg="1"/>
      <p:bldP spid="406553" grpId="0" animBg="1"/>
      <p:bldP spid="406554" grpId="0" animBg="1"/>
      <p:bldP spid="406555" grpId="0" build="p" autoUpdateAnimBg="0"/>
      <p:bldP spid="40655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7"/>
          <p:cNvGrpSpPr>
            <a:grpSpLocks/>
          </p:cNvGrpSpPr>
          <p:nvPr/>
        </p:nvGrpSpPr>
        <p:grpSpPr bwMode="auto">
          <a:xfrm>
            <a:off x="493713" y="4348166"/>
            <a:ext cx="7720012" cy="782639"/>
            <a:chOff x="309" y="2087"/>
            <a:chExt cx="4863" cy="493"/>
          </a:xfrm>
        </p:grpSpPr>
        <p:sp>
          <p:nvSpPr>
            <p:cNvPr id="29745" name="AutoShape 18"/>
            <p:cNvSpPr>
              <a:spLocks noChangeArrowheads="1"/>
            </p:cNvSpPr>
            <p:nvPr/>
          </p:nvSpPr>
          <p:spPr bwMode="auto">
            <a:xfrm>
              <a:off x="1531" y="2087"/>
              <a:ext cx="3641" cy="49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b="1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AUGCGUGUAAAUGCAUGC</a:t>
              </a:r>
              <a:endParaRPr lang="en-US" sz="40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AutoShape 19"/>
            <p:cNvSpPr>
              <a:spLocks noChangeArrowheads="1"/>
            </p:cNvSpPr>
            <p:nvPr/>
          </p:nvSpPr>
          <p:spPr bwMode="auto">
            <a:xfrm>
              <a:off x="309" y="2144"/>
              <a:ext cx="883" cy="378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mRNA</a:t>
              </a:r>
            </a:p>
          </p:txBody>
        </p:sp>
      </p:grp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53400" cy="762000"/>
          </a:xfrm>
        </p:spPr>
        <p:txBody>
          <a:bodyPr/>
          <a:lstStyle/>
          <a:p>
            <a:pPr eaLnBrk="1" hangingPunct="1"/>
            <a:r>
              <a:rPr lang="en-US" smtClean="0"/>
              <a:t>mRNA codes for proteins in triplets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658813" y="2733678"/>
            <a:ext cx="7554913" cy="782639"/>
            <a:chOff x="413" y="1415"/>
            <a:chExt cx="4759" cy="493"/>
          </a:xfrm>
        </p:grpSpPr>
        <p:sp>
          <p:nvSpPr>
            <p:cNvPr id="29743" name="AutoShape 4"/>
            <p:cNvSpPr>
              <a:spLocks noChangeArrowheads="1"/>
            </p:cNvSpPr>
            <p:nvPr/>
          </p:nvSpPr>
          <p:spPr bwMode="auto">
            <a:xfrm>
              <a:off x="1531" y="1415"/>
              <a:ext cx="3641" cy="49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b="1" dirty="0" err="1" smtClean="0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TACGCACATTTACGTACG</a:t>
              </a:r>
              <a:endParaRPr lang="en-US" sz="40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AutoShape 5"/>
            <p:cNvSpPr>
              <a:spLocks noChangeArrowheads="1"/>
            </p:cNvSpPr>
            <p:nvPr/>
          </p:nvSpPr>
          <p:spPr bwMode="auto">
            <a:xfrm>
              <a:off x="413" y="1469"/>
              <a:ext cx="674" cy="384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DNA</a:t>
              </a:r>
            </a:p>
          </p:txBody>
        </p:sp>
      </p:grpSp>
      <p:grpSp>
        <p:nvGrpSpPr>
          <p:cNvPr id="492564" name="Group 20"/>
          <p:cNvGrpSpPr>
            <a:grpSpLocks/>
          </p:cNvGrpSpPr>
          <p:nvPr/>
        </p:nvGrpSpPr>
        <p:grpSpPr bwMode="auto">
          <a:xfrm>
            <a:off x="469900" y="4343404"/>
            <a:ext cx="7726363" cy="782639"/>
            <a:chOff x="296" y="1943"/>
            <a:chExt cx="4867" cy="493"/>
          </a:xfrm>
        </p:grpSpPr>
        <p:sp>
          <p:nvSpPr>
            <p:cNvPr id="29741" name="AutoShape 7"/>
            <p:cNvSpPr>
              <a:spLocks noChangeArrowheads="1"/>
            </p:cNvSpPr>
            <p:nvPr/>
          </p:nvSpPr>
          <p:spPr bwMode="auto">
            <a:xfrm>
              <a:off x="1522" y="1943"/>
              <a:ext cx="3641" cy="4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F116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b="1" dirty="0" err="1" smtClean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rPr>
                <a:t>AUG</a:t>
              </a:r>
              <a:r>
                <a:rPr lang="en-US" sz="4000" b="1" dirty="0" err="1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CGU</a:t>
              </a:r>
              <a:r>
                <a:rPr lang="en-US" sz="4000" b="1" dirty="0" err="1" smtClean="0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GUA</a:t>
              </a:r>
              <a:r>
                <a:rPr lang="en-US" sz="4000" b="1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AAU</a:t>
              </a:r>
              <a:r>
                <a:rPr lang="en-US" sz="4000" b="1" dirty="0" err="1" smtClean="0">
                  <a:solidFill>
                    <a:schemeClr val="hlink"/>
                  </a:solidFill>
                  <a:latin typeface="Courier New" pitchFamily="49" charset="0"/>
                  <a:cs typeface="Courier New" pitchFamily="49" charset="0"/>
                </a:rPr>
                <a:t>GCA</a:t>
              </a:r>
              <a:r>
                <a:rPr lang="en-US" sz="4000" b="1" dirty="0" err="1" smtClean="0">
                  <a:solidFill>
                    <a:srgbClr val="660000"/>
                  </a:solidFill>
                  <a:latin typeface="Courier New" pitchFamily="49" charset="0"/>
                  <a:cs typeface="Courier New" pitchFamily="49" charset="0"/>
                </a:rPr>
                <a:t>UGC</a:t>
              </a:r>
              <a:endParaRPr lang="en-US" sz="40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AutoShape 8"/>
            <p:cNvSpPr>
              <a:spLocks noChangeArrowheads="1"/>
            </p:cNvSpPr>
            <p:nvPr/>
          </p:nvSpPr>
          <p:spPr bwMode="auto">
            <a:xfrm>
              <a:off x="296" y="1997"/>
              <a:ext cx="889" cy="384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 w="9525">
              <a:solidFill>
                <a:srgbClr val="0F116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mRNA</a:t>
              </a:r>
            </a:p>
          </p:txBody>
        </p:sp>
      </p:grpSp>
      <p:grpSp>
        <p:nvGrpSpPr>
          <p:cNvPr id="29702" name="Group 9"/>
          <p:cNvGrpSpPr>
            <a:grpSpLocks/>
          </p:cNvGrpSpPr>
          <p:nvPr/>
        </p:nvGrpSpPr>
        <p:grpSpPr bwMode="auto">
          <a:xfrm>
            <a:off x="427038" y="5997581"/>
            <a:ext cx="7510464" cy="714376"/>
            <a:chOff x="267" y="2818"/>
            <a:chExt cx="4731" cy="450"/>
          </a:xfrm>
        </p:grpSpPr>
        <p:sp>
          <p:nvSpPr>
            <p:cNvPr id="29739" name="AutoShape 10"/>
            <p:cNvSpPr>
              <a:spLocks noChangeArrowheads="1"/>
            </p:cNvSpPr>
            <p:nvPr/>
          </p:nvSpPr>
          <p:spPr bwMode="auto">
            <a:xfrm>
              <a:off x="1706" y="2818"/>
              <a:ext cx="3292" cy="4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600" b="1" dirty="0" err="1" smtClean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rPr>
                <a:t>Met</a:t>
              </a:r>
              <a:r>
                <a:rPr lang="en-US" sz="3600" b="1" dirty="0" err="1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Arg</a:t>
              </a:r>
              <a:r>
                <a:rPr lang="en-US" sz="3600" b="1" dirty="0" err="1" smtClean="0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Val</a:t>
              </a:r>
              <a:r>
                <a:rPr lang="en-US" sz="3600" b="1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Asn</a:t>
              </a:r>
              <a:r>
                <a:rPr lang="en-US" sz="3600" b="1" dirty="0" err="1" smtClean="0">
                  <a:solidFill>
                    <a:schemeClr val="hlink"/>
                  </a:solidFill>
                  <a:latin typeface="Courier New" pitchFamily="49" charset="0"/>
                  <a:cs typeface="Courier New" pitchFamily="49" charset="0"/>
                </a:rPr>
                <a:t>Ala</a:t>
              </a:r>
              <a:r>
                <a:rPr lang="en-US" sz="3600" b="1" dirty="0" err="1" smtClean="0">
                  <a:solidFill>
                    <a:srgbClr val="660000"/>
                  </a:solidFill>
                  <a:latin typeface="Courier New" pitchFamily="49" charset="0"/>
                  <a:cs typeface="Courier New" pitchFamily="49" charset="0"/>
                </a:rPr>
                <a:t>Cys</a:t>
              </a:r>
              <a:endParaRPr lang="en-US" sz="3600" b="1" dirty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AutoShape 11"/>
            <p:cNvSpPr>
              <a:spLocks noChangeArrowheads="1"/>
            </p:cNvSpPr>
            <p:nvPr/>
          </p:nvSpPr>
          <p:spPr bwMode="auto">
            <a:xfrm>
              <a:off x="267" y="2851"/>
              <a:ext cx="969" cy="384"/>
            </a:xfrm>
            <a:prstGeom prst="roundRect">
              <a:avLst>
                <a:gd name="adj" fmla="val 16667"/>
              </a:avLst>
            </a:prstGeom>
            <a:solidFill>
              <a:srgbClr val="FFCC18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tx2"/>
                  </a:solidFill>
                </a:rPr>
                <a:t>protein</a:t>
              </a:r>
            </a:p>
          </p:txBody>
        </p:sp>
      </p:grpSp>
      <p:sp>
        <p:nvSpPr>
          <p:cNvPr id="29703" name="AutoShape 12"/>
          <p:cNvSpPr>
            <a:spLocks noChangeArrowheads="1"/>
          </p:cNvSpPr>
          <p:nvPr/>
        </p:nvSpPr>
        <p:spPr bwMode="auto">
          <a:xfrm rot="5400000">
            <a:off x="4994275" y="3497263"/>
            <a:ext cx="685800" cy="6096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304800 h 21600"/>
              <a:gd name="T4" fmla="*/ 514350 w 21600"/>
              <a:gd name="T5" fmla="*/ 609600 h 21600"/>
              <a:gd name="T6" fmla="*/ 685800 w 21600"/>
              <a:gd name="T7" fmla="*/ 304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4" name="Group 13"/>
          <p:cNvGrpSpPr>
            <a:grpSpLocks/>
          </p:cNvGrpSpPr>
          <p:nvPr/>
        </p:nvGrpSpPr>
        <p:grpSpPr bwMode="auto">
          <a:xfrm>
            <a:off x="5030788" y="5149850"/>
            <a:ext cx="609600" cy="823913"/>
            <a:chOff x="3168" y="2937"/>
            <a:chExt cx="384" cy="519"/>
          </a:xfrm>
        </p:grpSpPr>
        <p:sp>
          <p:nvSpPr>
            <p:cNvPr id="29737" name="AutoShape 14"/>
            <p:cNvSpPr>
              <a:spLocks noChangeArrowheads="1"/>
            </p:cNvSpPr>
            <p:nvPr/>
          </p:nvSpPr>
          <p:spPr bwMode="auto">
            <a:xfrm rot="5400000">
              <a:off x="3144" y="3000"/>
              <a:ext cx="432" cy="384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92 h 21600"/>
                <a:gd name="T4" fmla="*/ 324 w 21600"/>
                <a:gd name="T5" fmla="*/ 384 h 21600"/>
                <a:gd name="T6" fmla="*/ 432 w 21600"/>
                <a:gd name="T7" fmla="*/ 19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9738" name="Text Box 15"/>
            <p:cNvSpPr txBox="1">
              <a:spLocks noChangeArrowheads="1"/>
            </p:cNvSpPr>
            <p:nvPr/>
          </p:nvSpPr>
          <p:spPr bwMode="auto">
            <a:xfrm>
              <a:off x="3196" y="2937"/>
              <a:ext cx="33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4800">
                  <a:solidFill>
                    <a:schemeClr val="bg1"/>
                  </a:solidFill>
                  <a:latin typeface="Chalkboard" pitchFamily="1" charset="0"/>
                  <a:ea typeface="Apple LiGothic Medium" pitchFamily="84" charset="-120"/>
                </a:rPr>
                <a:t>?</a:t>
              </a:r>
            </a:p>
          </p:txBody>
        </p:sp>
      </p:grpSp>
      <p:sp>
        <p:nvSpPr>
          <p:cNvPr id="492566" name="AutoShape 22"/>
          <p:cNvSpPr>
            <a:spLocks noChangeArrowheads="1"/>
          </p:cNvSpPr>
          <p:nvPr/>
        </p:nvSpPr>
        <p:spPr bwMode="auto">
          <a:xfrm rot="5400000">
            <a:off x="4992688" y="5257800"/>
            <a:ext cx="685800" cy="6096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304800 h 21600"/>
              <a:gd name="T4" fmla="*/ 514350 w 21600"/>
              <a:gd name="T5" fmla="*/ 609600 h 21600"/>
              <a:gd name="T6" fmla="*/ 685800 w 21600"/>
              <a:gd name="T7" fmla="*/ 304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66050" y="4922837"/>
            <a:ext cx="914400" cy="1127133"/>
            <a:chOff x="2209800" y="4922837"/>
            <a:chExt cx="914400" cy="1127133"/>
          </a:xfrm>
        </p:grpSpPr>
        <p:sp>
          <p:nvSpPr>
            <p:cNvPr id="29735" name="Line 24"/>
            <p:cNvSpPr>
              <a:spLocks noChangeShapeType="1"/>
            </p:cNvSpPr>
            <p:nvPr/>
          </p:nvSpPr>
          <p:spPr bwMode="auto">
            <a:xfrm>
              <a:off x="2209800" y="4922838"/>
              <a:ext cx="914400" cy="0"/>
            </a:xfrm>
            <a:prstGeom prst="line">
              <a:avLst/>
            </a:prstGeom>
            <a:noFill/>
            <a:ln w="38100">
              <a:solidFill>
                <a:srgbClr val="0F116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/>
          </p:nvSpPr>
          <p:spPr bwMode="auto">
            <a:xfrm rot="5400000" flipV="1">
              <a:off x="2184833" y="5405006"/>
              <a:ext cx="1127133" cy="162796"/>
            </a:xfrm>
            <a:prstGeom prst="line">
              <a:avLst/>
            </a:prstGeom>
            <a:noFill/>
            <a:ln w="38100">
              <a:solidFill>
                <a:srgbClr val="0F116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91339" y="4922838"/>
            <a:ext cx="914400" cy="1126334"/>
            <a:chOff x="3265714" y="4922838"/>
            <a:chExt cx="914400" cy="1126334"/>
          </a:xfrm>
        </p:grpSpPr>
        <p:sp>
          <p:nvSpPr>
            <p:cNvPr id="29733" name="Line 28"/>
            <p:cNvSpPr>
              <a:spLocks noChangeShapeType="1"/>
            </p:cNvSpPr>
            <p:nvPr/>
          </p:nvSpPr>
          <p:spPr bwMode="auto">
            <a:xfrm>
              <a:off x="3265714" y="4922838"/>
              <a:ext cx="91440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 rot="5400000" flipV="1">
              <a:off x="3196738" y="5449017"/>
              <a:ext cx="1126334" cy="739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574" name="Group 30"/>
          <p:cNvGrpSpPr>
            <a:grpSpLocks/>
          </p:cNvGrpSpPr>
          <p:nvPr/>
        </p:nvGrpSpPr>
        <p:grpSpPr bwMode="auto">
          <a:xfrm>
            <a:off x="4401775" y="4922838"/>
            <a:ext cx="914400" cy="1127125"/>
            <a:chOff x="1392" y="2304"/>
            <a:chExt cx="576" cy="710"/>
          </a:xfrm>
        </p:grpSpPr>
        <p:sp>
          <p:nvSpPr>
            <p:cNvPr id="29731" name="Line 31"/>
            <p:cNvSpPr>
              <a:spLocks noChangeShapeType="1"/>
            </p:cNvSpPr>
            <p:nvPr/>
          </p:nvSpPr>
          <p:spPr bwMode="auto">
            <a:xfrm>
              <a:off x="1392" y="2304"/>
              <a:ext cx="57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32"/>
            <p:cNvSpPr>
              <a:spLocks noChangeShapeType="1"/>
            </p:cNvSpPr>
            <p:nvPr/>
          </p:nvSpPr>
          <p:spPr bwMode="auto">
            <a:xfrm rot="5400000">
              <a:off x="1325" y="2659"/>
              <a:ext cx="71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577" name="Group 33"/>
          <p:cNvGrpSpPr>
            <a:grpSpLocks/>
          </p:cNvGrpSpPr>
          <p:nvPr/>
        </p:nvGrpSpPr>
        <p:grpSpPr bwMode="auto">
          <a:xfrm>
            <a:off x="5328050" y="4922838"/>
            <a:ext cx="914400" cy="1127125"/>
            <a:chOff x="1392" y="2304"/>
            <a:chExt cx="576" cy="710"/>
          </a:xfrm>
        </p:grpSpPr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1392" y="2304"/>
              <a:ext cx="576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 rot="5400000">
              <a:off x="1295" y="2629"/>
              <a:ext cx="710" cy="5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580" name="Group 36"/>
          <p:cNvGrpSpPr>
            <a:grpSpLocks/>
          </p:cNvGrpSpPr>
          <p:nvPr/>
        </p:nvGrpSpPr>
        <p:grpSpPr bwMode="auto">
          <a:xfrm>
            <a:off x="6261250" y="4922838"/>
            <a:ext cx="914400" cy="1076325"/>
            <a:chOff x="1392" y="2304"/>
            <a:chExt cx="576" cy="678"/>
          </a:xfrm>
        </p:grpSpPr>
        <p:sp>
          <p:nvSpPr>
            <p:cNvPr id="29727" name="Line 37"/>
            <p:cNvSpPr>
              <a:spLocks noChangeShapeType="1"/>
            </p:cNvSpPr>
            <p:nvPr/>
          </p:nvSpPr>
          <p:spPr bwMode="auto">
            <a:xfrm>
              <a:off x="1392" y="2304"/>
              <a:ext cx="57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38"/>
            <p:cNvSpPr>
              <a:spLocks noChangeShapeType="1"/>
            </p:cNvSpPr>
            <p:nvPr/>
          </p:nvSpPr>
          <p:spPr bwMode="auto">
            <a:xfrm rot="5400000">
              <a:off x="1284" y="2585"/>
              <a:ext cx="678" cy="11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583" name="Group 39"/>
          <p:cNvGrpSpPr>
            <a:grpSpLocks/>
          </p:cNvGrpSpPr>
          <p:nvPr/>
        </p:nvGrpSpPr>
        <p:grpSpPr bwMode="auto">
          <a:xfrm>
            <a:off x="7167775" y="4922838"/>
            <a:ext cx="822325" cy="1127125"/>
            <a:chOff x="1392" y="2304"/>
            <a:chExt cx="576" cy="710"/>
          </a:xfrm>
        </p:grpSpPr>
        <p:sp>
          <p:nvSpPr>
            <p:cNvPr id="29725" name="Line 40"/>
            <p:cNvSpPr>
              <a:spLocks noChangeShapeType="1"/>
            </p:cNvSpPr>
            <p:nvPr/>
          </p:nvSpPr>
          <p:spPr bwMode="auto">
            <a:xfrm>
              <a:off x="1392" y="2304"/>
              <a:ext cx="576" cy="0"/>
            </a:xfrm>
            <a:prstGeom prst="line">
              <a:avLst/>
            </a:prstGeom>
            <a:noFill/>
            <a:ln w="38100">
              <a:solidFill>
                <a:srgbClr val="6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41"/>
            <p:cNvSpPr>
              <a:spLocks noChangeShapeType="1"/>
            </p:cNvSpPr>
            <p:nvPr/>
          </p:nvSpPr>
          <p:spPr bwMode="auto">
            <a:xfrm rot="5400000">
              <a:off x="1273" y="2607"/>
              <a:ext cx="710" cy="104"/>
            </a:xfrm>
            <a:prstGeom prst="line">
              <a:avLst/>
            </a:prstGeom>
            <a:noFill/>
            <a:ln w="38100">
              <a:solidFill>
                <a:srgbClr val="66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9713" name="Picture 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01"/>
          <a:stretch>
            <a:fillRect/>
          </a:stretch>
        </p:blipFill>
        <p:spPr bwMode="auto">
          <a:xfrm>
            <a:off x="2366963" y="1258888"/>
            <a:ext cx="459263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2596" name="Group 52"/>
          <p:cNvGrpSpPr>
            <a:grpSpLocks/>
          </p:cNvGrpSpPr>
          <p:nvPr/>
        </p:nvGrpSpPr>
        <p:grpSpPr bwMode="auto">
          <a:xfrm>
            <a:off x="7099179" y="3862388"/>
            <a:ext cx="1123950" cy="1260475"/>
            <a:chOff x="4641" y="2433"/>
            <a:chExt cx="708" cy="794"/>
          </a:xfrm>
        </p:grpSpPr>
        <p:sp>
          <p:nvSpPr>
            <p:cNvPr id="29721" name="AutoShape 49"/>
            <p:cNvSpPr>
              <a:spLocks noChangeArrowheads="1"/>
            </p:cNvSpPr>
            <p:nvPr/>
          </p:nvSpPr>
          <p:spPr bwMode="auto">
            <a:xfrm>
              <a:off x="4641" y="2746"/>
              <a:ext cx="708" cy="481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3800" b="1">
                <a:solidFill>
                  <a:srgbClr val="0F116A"/>
                </a:solidFill>
                <a:latin typeface="Courier" pitchFamily="84" charset="0"/>
              </a:endParaRPr>
            </a:p>
          </p:txBody>
        </p:sp>
        <p:sp>
          <p:nvSpPr>
            <p:cNvPr id="29722" name="AutoShape 51"/>
            <p:cNvSpPr>
              <a:spLocks noChangeArrowheads="1"/>
            </p:cNvSpPr>
            <p:nvPr/>
          </p:nvSpPr>
          <p:spPr bwMode="auto">
            <a:xfrm>
              <a:off x="4641" y="2433"/>
              <a:ext cx="708" cy="27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 anchor="ctr">
              <a:spAutoFit/>
            </a:bodyPr>
            <a:lstStyle/>
            <a:p>
              <a:r>
                <a:rPr lang="en-US" sz="2600" b="1" dirty="0">
                  <a:solidFill>
                    <a:schemeClr val="bg1"/>
                  </a:solidFill>
                </a:rPr>
                <a:t>codon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2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2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9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9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2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code</a:t>
            </a:r>
          </a:p>
        </p:txBody>
      </p:sp>
      <p:sp>
        <p:nvSpPr>
          <p:cNvPr id="494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0075" y="1344613"/>
            <a:ext cx="3514725" cy="307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Code for </a:t>
            </a:r>
            <a:r>
              <a:rPr lang="en-US" sz="2400" u="sng" dirty="0" smtClean="0">
                <a:solidFill>
                  <a:srgbClr val="CC0000"/>
                </a:solidFill>
              </a:rPr>
              <a:t>ALL</a:t>
            </a:r>
            <a:r>
              <a:rPr lang="en-US" sz="2400" dirty="0" smtClean="0"/>
              <a:t> life!</a:t>
            </a:r>
          </a:p>
          <a:p>
            <a:pPr lvl="1" eaLnBrk="1" hangingPunct="1"/>
            <a:r>
              <a:rPr lang="en-US" sz="2200" dirty="0" smtClean="0"/>
              <a:t>strongest support for a </a:t>
            </a:r>
            <a:r>
              <a:rPr lang="en-US" sz="2200" u="sng" dirty="0" smtClean="0">
                <a:solidFill>
                  <a:srgbClr val="C00000"/>
                </a:solidFill>
              </a:rPr>
              <a:t>common origin</a:t>
            </a:r>
            <a:r>
              <a:rPr lang="en-US" sz="2200" dirty="0" smtClean="0"/>
              <a:t> for all life</a:t>
            </a:r>
          </a:p>
          <a:p>
            <a:pPr eaLnBrk="1" hangingPunct="1"/>
            <a:r>
              <a:rPr lang="en-US" sz="2400" dirty="0" smtClean="0"/>
              <a:t>Code is redundant</a:t>
            </a:r>
          </a:p>
          <a:p>
            <a:pPr lvl="1" eaLnBrk="1" hangingPunct="1"/>
            <a:r>
              <a:rPr lang="en-US" sz="2200" dirty="0" smtClean="0"/>
              <a:t>several codons for each amino acid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4087813" y="434975"/>
            <a:ext cx="5056187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601" name="AutoShap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15730" y="4140407"/>
            <a:ext cx="3021013" cy="244666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22860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0F116A"/>
              </a:buClr>
              <a:buSzPct val="75000"/>
              <a:buFont typeface="Wingdings" pitchFamily="84" charset="2"/>
              <a:buChar char="n"/>
            </a:pPr>
            <a:r>
              <a:rPr lang="en-US" sz="2200" b="1" u="sng" dirty="0">
                <a:solidFill>
                  <a:srgbClr val="CC0000"/>
                </a:solidFill>
              </a:rPr>
              <a:t>Start codon</a:t>
            </a:r>
            <a:endParaRPr lang="en-US" sz="2200" b="1" dirty="0">
              <a:solidFill>
                <a:srgbClr val="0F116A"/>
              </a:solidFill>
            </a:endParaRP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84" charset="2"/>
              <a:buChar char="u"/>
            </a:pPr>
            <a:r>
              <a:rPr lang="en-US" sz="2200" b="1" dirty="0"/>
              <a:t>AUG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84" charset="2"/>
              <a:buChar char="u"/>
            </a:pPr>
            <a:r>
              <a:rPr lang="en-US" sz="2200" b="1" dirty="0"/>
              <a:t>methionine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0F116A"/>
              </a:buClr>
              <a:buSzPct val="75000"/>
              <a:buFont typeface="Wingdings" pitchFamily="84" charset="2"/>
              <a:buChar char="n"/>
            </a:pPr>
            <a:r>
              <a:rPr lang="en-US" sz="2200" b="1" u="sng" dirty="0">
                <a:solidFill>
                  <a:srgbClr val="CC0000"/>
                </a:solidFill>
              </a:rPr>
              <a:t>Stop codons</a:t>
            </a:r>
            <a:endParaRPr lang="en-US" sz="2200" b="1" dirty="0">
              <a:solidFill>
                <a:srgbClr val="0F116A"/>
              </a:solidFill>
            </a:endParaRP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84" charset="2"/>
              <a:buChar char="u"/>
            </a:pPr>
            <a:r>
              <a:rPr lang="en-US" sz="2200" b="1" dirty="0"/>
              <a:t>UGA, UAA, UAG</a:t>
            </a:r>
          </a:p>
        </p:txBody>
      </p:sp>
      <p:sp>
        <p:nvSpPr>
          <p:cNvPr id="494602" name="Oval 10"/>
          <p:cNvSpPr>
            <a:spLocks noChangeArrowheads="1"/>
          </p:cNvSpPr>
          <p:nvPr/>
        </p:nvSpPr>
        <p:spPr bwMode="auto">
          <a:xfrm>
            <a:off x="4495800" y="4321175"/>
            <a:ext cx="12954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4603" name="Oval 11"/>
          <p:cNvSpPr>
            <a:spLocks noChangeArrowheads="1"/>
          </p:cNvSpPr>
          <p:nvPr/>
        </p:nvSpPr>
        <p:spPr bwMode="auto">
          <a:xfrm>
            <a:off x="6400800" y="1577975"/>
            <a:ext cx="1295400" cy="762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4604" name="Oval 12"/>
          <p:cNvSpPr>
            <a:spLocks noChangeArrowheads="1"/>
          </p:cNvSpPr>
          <p:nvPr/>
        </p:nvSpPr>
        <p:spPr bwMode="auto">
          <a:xfrm>
            <a:off x="7391400" y="1425575"/>
            <a:ext cx="12954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46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46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4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4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 autoUpdateAnimBg="0"/>
      <p:bldP spid="494601" grpId="0" build="p" bldLvl="2" animBg="1" autoUpdateAnimBg="0"/>
      <p:bldP spid="494602" grpId="0" animBg="1"/>
      <p:bldP spid="494603" grpId="0" animBg="1"/>
      <p:bldP spid="4946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2" descr="15_04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t="33000" r="30376" b="3000"/>
          <a:stretch>
            <a:fillRect/>
          </a:stretch>
        </p:blipFill>
        <p:spPr bwMode="auto">
          <a:xfrm>
            <a:off x="6935788" y="369888"/>
            <a:ext cx="2208212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Freeform 13"/>
          <p:cNvSpPr>
            <a:spLocks/>
          </p:cNvSpPr>
          <p:nvPr/>
        </p:nvSpPr>
        <p:spPr bwMode="auto">
          <a:xfrm>
            <a:off x="6851650" y="2827338"/>
            <a:ext cx="341313" cy="288925"/>
          </a:xfrm>
          <a:custGeom>
            <a:avLst/>
            <a:gdLst>
              <a:gd name="T0" fmla="*/ 22225 w 215"/>
              <a:gd name="T1" fmla="*/ 0 h 182"/>
              <a:gd name="T2" fmla="*/ 203200 w 215"/>
              <a:gd name="T3" fmla="*/ 42863 h 182"/>
              <a:gd name="T4" fmla="*/ 341313 w 215"/>
              <a:gd name="T5" fmla="*/ 150813 h 182"/>
              <a:gd name="T6" fmla="*/ 331788 w 215"/>
              <a:gd name="T7" fmla="*/ 288925 h 182"/>
              <a:gd name="T8" fmla="*/ 0 w 215"/>
              <a:gd name="T9" fmla="*/ 268288 h 182"/>
              <a:gd name="T10" fmla="*/ 22225 w 215"/>
              <a:gd name="T11" fmla="*/ 0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5" h="182">
                <a:moveTo>
                  <a:pt x="14" y="0"/>
                </a:moveTo>
                <a:lnTo>
                  <a:pt x="128" y="27"/>
                </a:lnTo>
                <a:lnTo>
                  <a:pt x="215" y="95"/>
                </a:lnTo>
                <a:cubicBezTo>
                  <a:pt x="213" y="124"/>
                  <a:pt x="211" y="153"/>
                  <a:pt x="209" y="182"/>
                </a:cubicBezTo>
                <a:lnTo>
                  <a:pt x="0" y="169"/>
                </a:lnTo>
                <a:lnTo>
                  <a:pt x="1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Transfer RNA structure</a:t>
            </a:r>
          </a:p>
        </p:txBody>
      </p:sp>
      <p:sp>
        <p:nvSpPr>
          <p:cNvPr id="500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8975" y="1371600"/>
            <a:ext cx="8226425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“Clover leaf” structure</a:t>
            </a:r>
          </a:p>
          <a:p>
            <a:pPr lvl="1" eaLnBrk="1" hangingPunct="1"/>
            <a:r>
              <a:rPr lang="en-US" u="sng" dirty="0" smtClean="0">
                <a:solidFill>
                  <a:srgbClr val="CC0000"/>
                </a:solidFill>
              </a:rPr>
              <a:t>anticodon</a:t>
            </a:r>
            <a:r>
              <a:rPr lang="en-US" dirty="0" smtClean="0"/>
              <a:t> on “clover leaf” end</a:t>
            </a:r>
          </a:p>
          <a:p>
            <a:pPr lvl="1" eaLnBrk="1" hangingPunct="1"/>
            <a:r>
              <a:rPr lang="en-US" u="sng" dirty="0" smtClean="0">
                <a:solidFill>
                  <a:srgbClr val="C00000"/>
                </a:solidFill>
              </a:rPr>
              <a:t>amino acid</a:t>
            </a:r>
            <a:r>
              <a:rPr lang="en-US" dirty="0" smtClean="0"/>
              <a:t> attached on 3</a:t>
            </a:r>
            <a:r>
              <a:rPr lang="en-US" dirty="0" smtClean="0">
                <a:latin typeface="MathematicalPi 1" charset="0"/>
                <a:sym typeface="Symbol" pitchFamily="84" charset="2"/>
              </a:rPr>
              <a:t></a:t>
            </a:r>
            <a:r>
              <a:rPr lang="en-US" dirty="0" smtClean="0"/>
              <a:t> end</a:t>
            </a: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0"/>
          <a:stretch>
            <a:fillRect/>
          </a:stretch>
        </p:blipFill>
        <p:spPr bwMode="auto">
          <a:xfrm>
            <a:off x="160338" y="2971800"/>
            <a:ext cx="335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5" descr="17-13b-TransferTRNAstruc-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"/>
          <a:stretch>
            <a:fillRect/>
          </a:stretch>
        </p:blipFill>
        <p:spPr bwMode="auto">
          <a:xfrm>
            <a:off x="3513138" y="2967038"/>
            <a:ext cx="3962400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0742" name="Oval 6"/>
          <p:cNvSpPr>
            <a:spLocks noChangeArrowheads="1"/>
          </p:cNvSpPr>
          <p:nvPr/>
        </p:nvSpPr>
        <p:spPr bwMode="auto">
          <a:xfrm>
            <a:off x="268288" y="2978150"/>
            <a:ext cx="1905000" cy="8159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3" name="Oval 7"/>
          <p:cNvSpPr>
            <a:spLocks noChangeArrowheads="1"/>
          </p:cNvSpPr>
          <p:nvPr/>
        </p:nvSpPr>
        <p:spPr bwMode="auto">
          <a:xfrm>
            <a:off x="5354638" y="3203575"/>
            <a:ext cx="1749425" cy="990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4" name="Oval 8"/>
          <p:cNvSpPr>
            <a:spLocks noChangeArrowheads="1"/>
          </p:cNvSpPr>
          <p:nvPr/>
        </p:nvSpPr>
        <p:spPr bwMode="auto">
          <a:xfrm>
            <a:off x="1331913" y="6230938"/>
            <a:ext cx="10668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5" name="Oval 9"/>
          <p:cNvSpPr>
            <a:spLocks noChangeArrowheads="1"/>
          </p:cNvSpPr>
          <p:nvPr/>
        </p:nvSpPr>
        <p:spPr bwMode="auto">
          <a:xfrm>
            <a:off x="4351338" y="5807075"/>
            <a:ext cx="12192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6" name="Oval 10"/>
          <p:cNvSpPr>
            <a:spLocks noChangeArrowheads="1"/>
          </p:cNvSpPr>
          <p:nvPr/>
        </p:nvSpPr>
        <p:spPr bwMode="auto">
          <a:xfrm>
            <a:off x="5975350" y="5678488"/>
            <a:ext cx="1219200" cy="812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7" name="Oval 11"/>
          <p:cNvSpPr>
            <a:spLocks noChangeArrowheads="1"/>
          </p:cNvSpPr>
          <p:nvPr/>
        </p:nvSpPr>
        <p:spPr bwMode="auto">
          <a:xfrm>
            <a:off x="6256338" y="4130675"/>
            <a:ext cx="11430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0" name="Oval 14"/>
          <p:cNvSpPr>
            <a:spLocks noChangeArrowheads="1"/>
          </p:cNvSpPr>
          <p:nvPr/>
        </p:nvSpPr>
        <p:spPr bwMode="auto">
          <a:xfrm>
            <a:off x="7107238" y="2327275"/>
            <a:ext cx="1081087" cy="6619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7013160" y="4032000"/>
              <a:ext cx="920520" cy="1451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03800" y="4015440"/>
                <a:ext cx="946440" cy="148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0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0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 autoUpdateAnimBg="0"/>
      <p:bldP spid="500742" grpId="0" animBg="1"/>
      <p:bldP spid="500743" grpId="0" animBg="1"/>
      <p:bldP spid="500744" grpId="0" animBg="1"/>
      <p:bldP spid="500745" grpId="0" animBg="1"/>
      <p:bldP spid="500746" grpId="0" animBg="1"/>
      <p:bldP spid="500747" grpId="0" animBg="1"/>
      <p:bldP spid="5007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are the codons matched to amino acids?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459772" y="2024926"/>
            <a:ext cx="57246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b="1" dirty="0" err="1" smtClean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rPr>
              <a:t>TACGCACATTTACGTACG</a:t>
            </a:r>
            <a:endParaRPr lang="en-US" sz="3600" b="1" dirty="0">
              <a:solidFill>
                <a:srgbClr val="0F116A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60400" y="2078038"/>
            <a:ext cx="1060450" cy="600075"/>
          </a:xfrm>
          <a:prstGeom prst="roundRect">
            <a:avLst>
              <a:gd name="adj" fmla="val 16667"/>
            </a:avLst>
          </a:prstGeom>
          <a:solidFill>
            <a:srgbClr val="FFCC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chemeClr val="tx2"/>
                </a:solidFill>
              </a:rPr>
              <a:t>DNA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58184" y="3091726"/>
            <a:ext cx="57246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b="1" u="sng" dirty="0" err="1" smtClean="0">
                <a:solidFill>
                  <a:srgbClr val="0F116A"/>
                </a:solidFill>
                <a:latin typeface="Courier New" pitchFamily="49" charset="0"/>
                <a:cs typeface="Courier New" pitchFamily="49" charset="0"/>
              </a:rPr>
              <a:t>AUG</a:t>
            </a:r>
            <a:r>
              <a:rPr lang="en-US" sz="4000" b="1" u="sng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CGU</a:t>
            </a:r>
            <a:r>
              <a:rPr lang="en-US" sz="4000" b="1" u="sng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GUA</a:t>
            </a:r>
            <a:r>
              <a:rPr lang="en-US" sz="4000" b="1" u="sng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AAU</a:t>
            </a:r>
            <a:r>
              <a:rPr lang="en-US" sz="4000" b="1" u="sng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GCA</a:t>
            </a:r>
            <a:r>
              <a:rPr lang="en-US" sz="4000" b="1" u="sng" dirty="0" err="1" smtClean="0">
                <a:solidFill>
                  <a:srgbClr val="660000"/>
                </a:solidFill>
                <a:latin typeface="Courier New" pitchFamily="49" charset="0"/>
                <a:cs typeface="Courier New" pitchFamily="49" charset="0"/>
              </a:rPr>
              <a:t>UGC</a:t>
            </a:r>
            <a:endParaRPr lang="en-US" sz="3200" b="1" dirty="0">
              <a:solidFill>
                <a:srgbClr val="0F116A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90538" y="3144838"/>
            <a:ext cx="1401762" cy="600075"/>
          </a:xfrm>
          <a:prstGeom prst="roundRect">
            <a:avLst>
              <a:gd name="adj" fmla="val 16667"/>
            </a:avLst>
          </a:prstGeom>
          <a:solidFill>
            <a:srgbClr val="FFCC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mRNA</a:t>
            </a:r>
          </a:p>
        </p:txBody>
      </p:sp>
      <p:sp>
        <p:nvSpPr>
          <p:cNvPr id="33799" name="AutoShape 8"/>
          <p:cNvSpPr>
            <a:spLocks noChangeArrowheads="1"/>
          </p:cNvSpPr>
          <p:nvPr/>
        </p:nvSpPr>
        <p:spPr bwMode="auto">
          <a:xfrm>
            <a:off x="498475" y="5251450"/>
            <a:ext cx="1376363" cy="803275"/>
          </a:xfrm>
          <a:prstGeom prst="roundRect">
            <a:avLst>
              <a:gd name="adj" fmla="val 16667"/>
            </a:avLst>
          </a:prstGeom>
          <a:solidFill>
            <a:srgbClr val="FFCC1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70000"/>
              </a:lnSpc>
            </a:pPr>
            <a:r>
              <a:rPr lang="en-US" sz="3000" b="1" dirty="0">
                <a:solidFill>
                  <a:schemeClr val="tx2"/>
                </a:solidFill>
              </a:rPr>
              <a:t>amino</a:t>
            </a:r>
            <a:br>
              <a:rPr lang="en-US" sz="3000" b="1" dirty="0">
                <a:solidFill>
                  <a:schemeClr val="tx2"/>
                </a:solidFill>
              </a:rPr>
            </a:br>
            <a:r>
              <a:rPr lang="en-US" sz="3000" b="1" dirty="0">
                <a:solidFill>
                  <a:schemeClr val="tx2"/>
                </a:solidFill>
              </a:rPr>
              <a:t>acid</a:t>
            </a:r>
          </a:p>
        </p:txBody>
      </p:sp>
      <p:sp>
        <p:nvSpPr>
          <p:cNvPr id="496649" name="Line 9"/>
          <p:cNvSpPr>
            <a:spLocks noChangeShapeType="1"/>
          </p:cNvSpPr>
          <p:nvPr/>
        </p:nvSpPr>
        <p:spPr bwMode="auto">
          <a:xfrm>
            <a:off x="3082625" y="37798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3"/>
          <p:cNvSpPr>
            <a:spLocks noChangeArrowheads="1"/>
          </p:cNvSpPr>
          <p:nvPr/>
        </p:nvSpPr>
        <p:spPr bwMode="auto">
          <a:xfrm>
            <a:off x="593725" y="4530725"/>
            <a:ext cx="1187450" cy="600075"/>
          </a:xfrm>
          <a:prstGeom prst="roundRect">
            <a:avLst>
              <a:gd name="adj" fmla="val 16667"/>
            </a:avLst>
          </a:prstGeom>
          <a:solidFill>
            <a:srgbClr val="FFCC1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000" b="1" u="sng" dirty="0" err="1">
                <a:solidFill>
                  <a:srgbClr val="CC0000"/>
                </a:solidFill>
              </a:rPr>
              <a:t>tRNA</a:t>
            </a: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496664" name="AutoShape 24"/>
          <p:cNvSpPr>
            <a:spLocks noChangeArrowheads="1"/>
          </p:cNvSpPr>
          <p:nvPr/>
        </p:nvSpPr>
        <p:spPr bwMode="auto">
          <a:xfrm>
            <a:off x="5538677" y="4879184"/>
            <a:ext cx="1954213" cy="474662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anti-codon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3803" name="AutoShape 25"/>
          <p:cNvSpPr>
            <a:spLocks noChangeArrowheads="1"/>
          </p:cNvSpPr>
          <p:nvPr/>
        </p:nvSpPr>
        <p:spPr bwMode="auto">
          <a:xfrm>
            <a:off x="4335352" y="3873520"/>
            <a:ext cx="1203325" cy="47466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 anchor="ctr">
            <a:spAutoFit/>
          </a:bodyPr>
          <a:lstStyle/>
          <a:p>
            <a:pPr algn="l"/>
            <a:r>
              <a:rPr lang="en-US" sz="2800" b="1">
                <a:solidFill>
                  <a:schemeClr val="bg1"/>
                </a:solidFill>
              </a:rPr>
              <a:t>codon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33804" name="Rectangle 26"/>
          <p:cNvSpPr>
            <a:spLocks noChangeArrowheads="1"/>
          </p:cNvSpPr>
          <p:nvPr/>
        </p:nvSpPr>
        <p:spPr bwMode="auto">
          <a:xfrm>
            <a:off x="2060575" y="3062288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ea typeface="ＭＳ Ｐゴシック" pitchFamily="1" charset="-128"/>
              </a:rPr>
              <a:t>5</a:t>
            </a:r>
            <a:r>
              <a:rPr lang="en-US" sz="18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</a:p>
        </p:txBody>
      </p:sp>
      <p:sp>
        <p:nvSpPr>
          <p:cNvPr id="33805" name="Rectangle 27"/>
          <p:cNvSpPr>
            <a:spLocks noChangeArrowheads="1"/>
          </p:cNvSpPr>
          <p:nvPr/>
        </p:nvSpPr>
        <p:spPr bwMode="auto">
          <a:xfrm>
            <a:off x="8308975" y="3062288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ea typeface="ＭＳ Ｐゴシック" pitchFamily="1" charset="-128"/>
              </a:rPr>
              <a:t>3</a:t>
            </a:r>
            <a:r>
              <a:rPr lang="en-US" sz="18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</a:p>
        </p:txBody>
      </p:sp>
      <p:sp>
        <p:nvSpPr>
          <p:cNvPr id="33806" name="Rectangle 28"/>
          <p:cNvSpPr>
            <a:spLocks noChangeArrowheads="1"/>
          </p:cNvSpPr>
          <p:nvPr/>
        </p:nvSpPr>
        <p:spPr bwMode="auto">
          <a:xfrm>
            <a:off x="2062163" y="1981200"/>
            <a:ext cx="36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ea typeface="ＭＳ Ｐゴシック" pitchFamily="1" charset="-128"/>
              </a:rPr>
              <a:t>3</a:t>
            </a:r>
            <a:r>
              <a:rPr lang="en-US" sz="18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3000" b="1" u="sng">
              <a:solidFill>
                <a:srgbClr val="CC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33807" name="Rectangle 29"/>
          <p:cNvSpPr>
            <a:spLocks noChangeArrowheads="1"/>
          </p:cNvSpPr>
          <p:nvPr/>
        </p:nvSpPr>
        <p:spPr bwMode="auto">
          <a:xfrm>
            <a:off x="8308975" y="1981200"/>
            <a:ext cx="36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ea typeface="ＭＳ Ｐゴシック" pitchFamily="1" charset="-128"/>
              </a:rPr>
              <a:t>5</a:t>
            </a:r>
            <a:r>
              <a:rPr lang="en-US" sz="18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</a:p>
        </p:txBody>
      </p:sp>
      <p:sp>
        <p:nvSpPr>
          <p:cNvPr id="496670" name="Rectangle 30"/>
          <p:cNvSpPr>
            <a:spLocks noChangeArrowheads="1"/>
          </p:cNvSpPr>
          <p:nvPr/>
        </p:nvSpPr>
        <p:spPr bwMode="auto">
          <a:xfrm>
            <a:off x="2188813" y="3967958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ea typeface="ＭＳ Ｐゴシック" pitchFamily="1" charset="-128"/>
              </a:rPr>
              <a:t>3</a:t>
            </a:r>
            <a:r>
              <a:rPr lang="en-US" sz="1800" b="1" dirty="0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</a:p>
        </p:txBody>
      </p:sp>
      <p:sp>
        <p:nvSpPr>
          <p:cNvPr id="496671" name="Rectangle 31"/>
          <p:cNvSpPr>
            <a:spLocks noChangeArrowheads="1"/>
          </p:cNvSpPr>
          <p:nvPr/>
        </p:nvSpPr>
        <p:spPr bwMode="auto">
          <a:xfrm>
            <a:off x="3509513" y="3967958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ea typeface="ＭＳ Ｐゴシック" pitchFamily="1" charset="-128"/>
              </a:rPr>
              <a:t>5</a:t>
            </a:r>
            <a:r>
              <a:rPr lang="en-US" sz="1800" b="1" dirty="0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</a:p>
        </p:txBody>
      </p:sp>
      <p:sp>
        <p:nvSpPr>
          <p:cNvPr id="33810" name="Line 35"/>
          <p:cNvSpPr>
            <a:spLocks noChangeShapeType="1"/>
          </p:cNvSpPr>
          <p:nvPr/>
        </p:nvSpPr>
        <p:spPr bwMode="auto">
          <a:xfrm>
            <a:off x="1187450" y="5105400"/>
            <a:ext cx="0" cy="152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6681" name="Group 41"/>
          <p:cNvGrpSpPr>
            <a:grpSpLocks/>
          </p:cNvGrpSpPr>
          <p:nvPr/>
        </p:nvGrpSpPr>
        <p:grpSpPr bwMode="auto">
          <a:xfrm>
            <a:off x="2462287" y="4054477"/>
            <a:ext cx="1227400" cy="1465263"/>
            <a:chOff x="1357" y="2581"/>
            <a:chExt cx="672" cy="923"/>
          </a:xfrm>
        </p:grpSpPr>
        <p:grpSp>
          <p:nvGrpSpPr>
            <p:cNvPr id="33830" name="Group 10"/>
            <p:cNvGrpSpPr>
              <a:grpSpLocks/>
            </p:cNvGrpSpPr>
            <p:nvPr/>
          </p:nvGrpSpPr>
          <p:grpSpPr bwMode="auto">
            <a:xfrm>
              <a:off x="1362" y="2581"/>
              <a:ext cx="607" cy="539"/>
              <a:chOff x="1379" y="2581"/>
              <a:chExt cx="607" cy="539"/>
            </a:xfrm>
          </p:grpSpPr>
          <p:sp>
            <p:nvSpPr>
              <p:cNvPr id="33833" name="AutoShape 11"/>
              <p:cNvSpPr>
                <a:spLocks noChangeArrowheads="1"/>
              </p:cNvSpPr>
              <p:nvPr/>
            </p:nvSpPr>
            <p:spPr bwMode="auto">
              <a:xfrm>
                <a:off x="1398" y="2640"/>
                <a:ext cx="588" cy="480"/>
              </a:xfrm>
              <a:prstGeom prst="roundRect">
                <a:avLst>
                  <a:gd name="adj" fmla="val 16667"/>
                </a:avLst>
              </a:prstGeom>
              <a:solidFill>
                <a:srgbClr val="FFEA1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4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834" name="Rectangle 12"/>
              <p:cNvSpPr>
                <a:spLocks noChangeArrowheads="1"/>
              </p:cNvSpPr>
              <p:nvPr/>
            </p:nvSpPr>
            <p:spPr bwMode="auto">
              <a:xfrm>
                <a:off x="1379" y="2581"/>
                <a:ext cx="60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EA1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b="1" u="sng" dirty="0" err="1">
                    <a:solidFill>
                      <a:srgbClr val="0F116A"/>
                    </a:solidFill>
                    <a:latin typeface="Courier New" pitchFamily="49" charset="0"/>
                    <a:cs typeface="Courier New" pitchFamily="49" charset="0"/>
                  </a:rPr>
                  <a:t>UAC</a:t>
                </a:r>
                <a:endParaRPr lang="en-US" sz="4000" b="1" dirty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3831" name="Line 32"/>
            <p:cNvSpPr>
              <a:spLocks noChangeShapeType="1"/>
            </p:cNvSpPr>
            <p:nvPr/>
          </p:nvSpPr>
          <p:spPr bwMode="auto">
            <a:xfrm>
              <a:off x="1693" y="3072"/>
              <a:ext cx="0" cy="96"/>
            </a:xfrm>
            <a:prstGeom prst="line">
              <a:avLst/>
            </a:prstGeom>
            <a:noFill/>
            <a:ln w="57150">
              <a:solidFill>
                <a:srgbClr val="0F116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4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832" name="Oval 36"/>
            <p:cNvSpPr>
              <a:spLocks noChangeArrowheads="1"/>
            </p:cNvSpPr>
            <p:nvPr/>
          </p:nvSpPr>
          <p:spPr bwMode="auto">
            <a:xfrm>
              <a:off x="1357" y="3168"/>
              <a:ext cx="672" cy="336"/>
            </a:xfrm>
            <a:prstGeom prst="ellipse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4000" b="1" dirty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rPr>
                <a:t>Met</a:t>
              </a:r>
            </a:p>
          </p:txBody>
        </p:sp>
      </p:grpSp>
      <p:grpSp>
        <p:nvGrpSpPr>
          <p:cNvPr id="496680" name="Group 40"/>
          <p:cNvGrpSpPr>
            <a:grpSpLocks/>
          </p:cNvGrpSpPr>
          <p:nvPr/>
        </p:nvGrpSpPr>
        <p:grpSpPr bwMode="auto">
          <a:xfrm>
            <a:off x="3395398" y="4356102"/>
            <a:ext cx="1217983" cy="1465263"/>
            <a:chOff x="2061" y="2821"/>
            <a:chExt cx="675" cy="923"/>
          </a:xfrm>
        </p:grpSpPr>
        <p:grpSp>
          <p:nvGrpSpPr>
            <p:cNvPr id="33825" name="Group 16"/>
            <p:cNvGrpSpPr>
              <a:grpSpLocks/>
            </p:cNvGrpSpPr>
            <p:nvPr/>
          </p:nvGrpSpPr>
          <p:grpSpPr bwMode="auto">
            <a:xfrm>
              <a:off x="2061" y="2821"/>
              <a:ext cx="614" cy="539"/>
              <a:chOff x="1372" y="2581"/>
              <a:chExt cx="614" cy="539"/>
            </a:xfrm>
          </p:grpSpPr>
          <p:sp>
            <p:nvSpPr>
              <p:cNvPr id="33828" name="AutoShape 17"/>
              <p:cNvSpPr>
                <a:spLocks noChangeArrowheads="1"/>
              </p:cNvSpPr>
              <p:nvPr/>
            </p:nvSpPr>
            <p:spPr bwMode="auto">
              <a:xfrm>
                <a:off x="1398" y="2640"/>
                <a:ext cx="534" cy="480"/>
              </a:xfrm>
              <a:prstGeom prst="roundRect">
                <a:avLst>
                  <a:gd name="adj" fmla="val 16667"/>
                </a:avLst>
              </a:prstGeom>
              <a:solidFill>
                <a:srgbClr val="FFEA1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4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829" name="Rectangle 18"/>
              <p:cNvSpPr>
                <a:spLocks noChangeArrowheads="1"/>
              </p:cNvSpPr>
              <p:nvPr/>
            </p:nvSpPr>
            <p:spPr bwMode="auto">
              <a:xfrm>
                <a:off x="1372" y="2581"/>
                <a:ext cx="6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EA1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b="1" u="sng" dirty="0" err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GCA</a:t>
                </a:r>
                <a:endParaRPr lang="en-US" sz="4000" b="1" u="sng" dirty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3826" name="Line 33"/>
            <p:cNvSpPr>
              <a:spLocks noChangeShapeType="1"/>
            </p:cNvSpPr>
            <p:nvPr/>
          </p:nvSpPr>
          <p:spPr bwMode="auto">
            <a:xfrm>
              <a:off x="2400" y="3312"/>
              <a:ext cx="0" cy="9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4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827" name="Oval 37"/>
            <p:cNvSpPr>
              <a:spLocks noChangeArrowheads="1"/>
            </p:cNvSpPr>
            <p:nvPr/>
          </p:nvSpPr>
          <p:spPr bwMode="auto">
            <a:xfrm>
              <a:off x="2064" y="3408"/>
              <a:ext cx="672" cy="336"/>
            </a:xfrm>
            <a:prstGeom prst="ellipse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40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Arg</a:t>
              </a:r>
            </a:p>
          </p:txBody>
        </p:sp>
      </p:grpSp>
      <p:grpSp>
        <p:nvGrpSpPr>
          <p:cNvPr id="496679" name="Group 39"/>
          <p:cNvGrpSpPr>
            <a:grpSpLocks/>
          </p:cNvGrpSpPr>
          <p:nvPr/>
        </p:nvGrpSpPr>
        <p:grpSpPr bwMode="auto">
          <a:xfrm>
            <a:off x="4310793" y="4641852"/>
            <a:ext cx="1252444" cy="1465263"/>
            <a:chOff x="2784" y="3109"/>
            <a:chExt cx="672" cy="923"/>
          </a:xfrm>
        </p:grpSpPr>
        <p:grpSp>
          <p:nvGrpSpPr>
            <p:cNvPr id="33820" name="Group 21"/>
            <p:cNvGrpSpPr>
              <a:grpSpLocks/>
            </p:cNvGrpSpPr>
            <p:nvPr/>
          </p:nvGrpSpPr>
          <p:grpSpPr bwMode="auto">
            <a:xfrm>
              <a:off x="2788" y="3109"/>
              <a:ext cx="594" cy="539"/>
              <a:chOff x="1379" y="2581"/>
              <a:chExt cx="594" cy="539"/>
            </a:xfrm>
          </p:grpSpPr>
          <p:sp>
            <p:nvSpPr>
              <p:cNvPr id="33823" name="AutoShape 22"/>
              <p:cNvSpPr>
                <a:spLocks noChangeArrowheads="1"/>
              </p:cNvSpPr>
              <p:nvPr/>
            </p:nvSpPr>
            <p:spPr bwMode="auto">
              <a:xfrm>
                <a:off x="1398" y="2640"/>
                <a:ext cx="575" cy="480"/>
              </a:xfrm>
              <a:prstGeom prst="roundRect">
                <a:avLst>
                  <a:gd name="adj" fmla="val 16667"/>
                </a:avLst>
              </a:prstGeom>
              <a:solidFill>
                <a:srgbClr val="FFEA1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4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824" name="Rectangle 23"/>
              <p:cNvSpPr>
                <a:spLocks noChangeArrowheads="1"/>
              </p:cNvSpPr>
              <p:nvPr/>
            </p:nvSpPr>
            <p:spPr bwMode="auto">
              <a:xfrm>
                <a:off x="1379" y="2581"/>
                <a:ext cx="59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EA1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b="1" u="sng" dirty="0" err="1">
                    <a:solidFill>
                      <a:srgbClr val="CC0000"/>
                    </a:solidFill>
                    <a:latin typeface="Courier New" pitchFamily="49" charset="0"/>
                    <a:cs typeface="Courier New" pitchFamily="49" charset="0"/>
                  </a:rPr>
                  <a:t>CAU</a:t>
                </a:r>
                <a:endParaRPr lang="en-US" sz="4000" b="1" dirty="0">
                  <a:solidFill>
                    <a:srgbClr val="0F116A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3821" name="Line 34"/>
            <p:cNvSpPr>
              <a:spLocks noChangeShapeType="1"/>
            </p:cNvSpPr>
            <p:nvPr/>
          </p:nvSpPr>
          <p:spPr bwMode="auto">
            <a:xfrm>
              <a:off x="3120" y="3600"/>
              <a:ext cx="0" cy="9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4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822" name="Oval 38"/>
            <p:cNvSpPr>
              <a:spLocks noChangeArrowheads="1"/>
            </p:cNvSpPr>
            <p:nvPr/>
          </p:nvSpPr>
          <p:spPr bwMode="auto">
            <a:xfrm>
              <a:off x="2784" y="3696"/>
              <a:ext cx="672" cy="336"/>
            </a:xfrm>
            <a:prstGeom prst="ellipse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4000" b="1">
                  <a:solidFill>
                    <a:srgbClr val="CC0000"/>
                  </a:solidFill>
                  <a:latin typeface="Courier New" pitchFamily="49" charset="0"/>
                  <a:cs typeface="Courier New" pitchFamily="49" charset="0"/>
                </a:rPr>
                <a:t>Val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9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9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9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9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6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9" grpId="0" animBg="1"/>
      <p:bldP spid="496664" grpId="0" animBg="1" autoUpdateAnimBg="0"/>
      <p:bldP spid="496670" grpId="0"/>
      <p:bldP spid="4966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polypeptide</a:t>
            </a:r>
          </a:p>
        </p:txBody>
      </p:sp>
      <p:sp>
        <p:nvSpPr>
          <p:cNvPr id="65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312331"/>
            <a:ext cx="4953000" cy="318452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Initiation</a:t>
            </a:r>
            <a:endParaRPr lang="en-US" sz="2400" dirty="0" smtClean="0"/>
          </a:p>
          <a:p>
            <a:pPr lvl="1" eaLnBrk="1" hangingPunct="1"/>
            <a:r>
              <a:rPr lang="en-US" sz="2200" u="sng" dirty="0" smtClean="0">
                <a:solidFill>
                  <a:srgbClr val="C00000"/>
                </a:solidFill>
              </a:rPr>
              <a:t>Start codon</a:t>
            </a:r>
            <a:r>
              <a:rPr lang="en-US" sz="2200" dirty="0" smtClean="0"/>
              <a:t> on mRNA, </a:t>
            </a:r>
            <a:r>
              <a:rPr lang="en-US" sz="2200" dirty="0" err="1" smtClean="0"/>
              <a:t>tRNA</a:t>
            </a:r>
            <a:r>
              <a:rPr lang="en-US" sz="2200" dirty="0" smtClean="0"/>
              <a:t> (Met)</a:t>
            </a:r>
          </a:p>
          <a:p>
            <a:pPr eaLnBrk="1" hangingPunct="1"/>
            <a:r>
              <a:rPr lang="en-US" sz="2600" dirty="0" smtClean="0"/>
              <a:t>Elongation</a:t>
            </a:r>
          </a:p>
          <a:p>
            <a:pPr lvl="1" eaLnBrk="1" hangingPunct="1"/>
            <a:r>
              <a:rPr lang="en-US" sz="2200" dirty="0" smtClean="0"/>
              <a:t>adding </a:t>
            </a:r>
            <a:r>
              <a:rPr lang="en-US" sz="2200" u="sng" dirty="0" smtClean="0">
                <a:solidFill>
                  <a:srgbClr val="C00000"/>
                </a:solidFill>
              </a:rPr>
              <a:t>amino acids</a:t>
            </a:r>
            <a:r>
              <a:rPr lang="en-US" sz="2200" dirty="0" smtClean="0"/>
              <a:t> based on codon sequence</a:t>
            </a:r>
          </a:p>
          <a:p>
            <a:pPr eaLnBrk="1" hangingPunct="1"/>
            <a:r>
              <a:rPr lang="en-US" sz="2600" dirty="0" smtClean="0"/>
              <a:t>Termination</a:t>
            </a:r>
          </a:p>
          <a:p>
            <a:pPr lvl="1" eaLnBrk="1" hangingPunct="1"/>
            <a:r>
              <a:rPr lang="en-US" sz="2200" u="sng" dirty="0" smtClean="0">
                <a:solidFill>
                  <a:srgbClr val="C00000"/>
                </a:solidFill>
              </a:rPr>
              <a:t>end codon</a:t>
            </a:r>
          </a:p>
        </p:txBody>
      </p:sp>
      <p:grpSp>
        <p:nvGrpSpPr>
          <p:cNvPr id="39940" name="Group 99"/>
          <p:cNvGrpSpPr>
            <a:grpSpLocks/>
          </p:cNvGrpSpPr>
          <p:nvPr/>
        </p:nvGrpSpPr>
        <p:grpSpPr bwMode="auto">
          <a:xfrm>
            <a:off x="5957888" y="300038"/>
            <a:ext cx="3130550" cy="4367212"/>
            <a:chOff x="3574" y="189"/>
            <a:chExt cx="2186" cy="3050"/>
          </a:xfrm>
        </p:grpSpPr>
        <p:pic>
          <p:nvPicPr>
            <p:cNvPr id="4004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57" b="3600"/>
            <a:stretch>
              <a:fillRect/>
            </a:stretch>
          </p:blipFill>
          <p:spPr bwMode="auto">
            <a:xfrm>
              <a:off x="3574" y="189"/>
              <a:ext cx="2186" cy="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43" name="Oval 6"/>
            <p:cNvSpPr>
              <a:spLocks noChangeArrowheads="1"/>
            </p:cNvSpPr>
            <p:nvPr/>
          </p:nvSpPr>
          <p:spPr bwMode="auto">
            <a:xfrm>
              <a:off x="4792" y="2816"/>
              <a:ext cx="236" cy="23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0044" name="Oval 7"/>
            <p:cNvSpPr>
              <a:spLocks noChangeArrowheads="1"/>
            </p:cNvSpPr>
            <p:nvPr/>
          </p:nvSpPr>
          <p:spPr bwMode="auto">
            <a:xfrm>
              <a:off x="4516" y="2816"/>
              <a:ext cx="236" cy="23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40045" name="Oval 8"/>
            <p:cNvSpPr>
              <a:spLocks noChangeArrowheads="1"/>
            </p:cNvSpPr>
            <p:nvPr/>
          </p:nvSpPr>
          <p:spPr bwMode="auto">
            <a:xfrm>
              <a:off x="4240" y="2816"/>
              <a:ext cx="236" cy="23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3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pic>
        <p:nvPicPr>
          <p:cNvPr id="39941" name="Picture 9" descr="15_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00" b="27000"/>
          <a:stretch>
            <a:fillRect/>
          </a:stretch>
        </p:blipFill>
        <p:spPr bwMode="auto">
          <a:xfrm>
            <a:off x="6350" y="4664075"/>
            <a:ext cx="7062788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2" name="Rectangle 11"/>
          <p:cNvSpPr>
            <a:spLocks noChangeArrowheads="1"/>
          </p:cNvSpPr>
          <p:nvPr/>
        </p:nvSpPr>
        <p:spPr bwMode="auto">
          <a:xfrm>
            <a:off x="1174750" y="4789488"/>
            <a:ext cx="225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Leu</a:t>
            </a:r>
            <a:endParaRPr lang="en-US" sz="1000" b="1"/>
          </a:p>
        </p:txBody>
      </p:sp>
      <p:sp>
        <p:nvSpPr>
          <p:cNvPr id="39943" name="Rectangle 12"/>
          <p:cNvSpPr>
            <a:spLocks noChangeArrowheads="1"/>
          </p:cNvSpPr>
          <p:nvPr/>
        </p:nvSpPr>
        <p:spPr bwMode="auto">
          <a:xfrm>
            <a:off x="3060700" y="5183188"/>
            <a:ext cx="225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Leu</a:t>
            </a:r>
            <a:endParaRPr lang="en-US" sz="1000" b="1"/>
          </a:p>
        </p:txBody>
      </p:sp>
      <p:sp>
        <p:nvSpPr>
          <p:cNvPr id="39944" name="Rectangle 13"/>
          <p:cNvSpPr>
            <a:spLocks noChangeArrowheads="1"/>
          </p:cNvSpPr>
          <p:nvPr/>
        </p:nvSpPr>
        <p:spPr bwMode="auto">
          <a:xfrm>
            <a:off x="4767263" y="5157788"/>
            <a:ext cx="225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Leu</a:t>
            </a:r>
            <a:endParaRPr lang="en-US" sz="1000" b="1"/>
          </a:p>
        </p:txBody>
      </p:sp>
      <p:sp>
        <p:nvSpPr>
          <p:cNvPr id="39945" name="Rectangle 14"/>
          <p:cNvSpPr>
            <a:spLocks noChangeArrowheads="1"/>
          </p:cNvSpPr>
          <p:nvPr/>
        </p:nvSpPr>
        <p:spPr bwMode="auto">
          <a:xfrm>
            <a:off x="6291263" y="5138738"/>
            <a:ext cx="225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Leu</a:t>
            </a:r>
            <a:endParaRPr lang="en-US" sz="1000" b="1"/>
          </a:p>
        </p:txBody>
      </p:sp>
      <p:sp>
        <p:nvSpPr>
          <p:cNvPr id="39946" name="Rectangle 15"/>
          <p:cNvSpPr>
            <a:spLocks noChangeArrowheads="1"/>
          </p:cNvSpPr>
          <p:nvPr/>
        </p:nvSpPr>
        <p:spPr bwMode="auto">
          <a:xfrm>
            <a:off x="1244600" y="5405438"/>
            <a:ext cx="3175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tRNA</a:t>
            </a:r>
            <a:endParaRPr lang="en-US" sz="1000" b="1"/>
          </a:p>
        </p:txBody>
      </p:sp>
      <p:sp>
        <p:nvSpPr>
          <p:cNvPr id="39947" name="Rectangle 16"/>
          <p:cNvSpPr>
            <a:spLocks noChangeArrowheads="1"/>
          </p:cNvSpPr>
          <p:nvPr/>
        </p:nvSpPr>
        <p:spPr bwMode="auto">
          <a:xfrm>
            <a:off x="762000" y="5141913"/>
            <a:ext cx="219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Met</a:t>
            </a:r>
            <a:endParaRPr lang="en-US" sz="1000" b="1"/>
          </a:p>
        </p:txBody>
      </p:sp>
      <p:sp>
        <p:nvSpPr>
          <p:cNvPr id="39948" name="Rectangle 17"/>
          <p:cNvSpPr>
            <a:spLocks noChangeArrowheads="1"/>
          </p:cNvSpPr>
          <p:nvPr/>
        </p:nvSpPr>
        <p:spPr bwMode="auto">
          <a:xfrm>
            <a:off x="2735263" y="5146675"/>
            <a:ext cx="219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Met</a:t>
            </a:r>
            <a:endParaRPr lang="en-US" sz="1000" b="1"/>
          </a:p>
        </p:txBody>
      </p:sp>
      <p:sp>
        <p:nvSpPr>
          <p:cNvPr id="39949" name="Rectangle 18"/>
          <p:cNvSpPr>
            <a:spLocks noChangeArrowheads="1"/>
          </p:cNvSpPr>
          <p:nvPr/>
        </p:nvSpPr>
        <p:spPr bwMode="auto">
          <a:xfrm>
            <a:off x="4478338" y="5013325"/>
            <a:ext cx="219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Met</a:t>
            </a:r>
            <a:endParaRPr lang="en-US" sz="1000" b="1"/>
          </a:p>
        </p:txBody>
      </p:sp>
      <p:sp>
        <p:nvSpPr>
          <p:cNvPr id="39950" name="Rectangle 19"/>
          <p:cNvSpPr>
            <a:spLocks noChangeArrowheads="1"/>
          </p:cNvSpPr>
          <p:nvPr/>
        </p:nvSpPr>
        <p:spPr bwMode="auto">
          <a:xfrm>
            <a:off x="5997575" y="4997450"/>
            <a:ext cx="219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Met</a:t>
            </a:r>
            <a:endParaRPr lang="en-US" sz="1000" b="1"/>
          </a:p>
        </p:txBody>
      </p:sp>
      <p:sp>
        <p:nvSpPr>
          <p:cNvPr id="39951" name="Rectangle 20"/>
          <p:cNvSpPr>
            <a:spLocks noChangeArrowheads="1"/>
          </p:cNvSpPr>
          <p:nvPr/>
        </p:nvSpPr>
        <p:spPr bwMode="auto">
          <a:xfrm>
            <a:off x="660400" y="6308725"/>
            <a:ext cx="8413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P</a:t>
            </a:r>
            <a:endParaRPr lang="en-US" sz="1000" b="1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390525" y="6308725"/>
            <a:ext cx="8413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E</a:t>
            </a:r>
            <a:endParaRPr lang="en-US" sz="1000" b="1"/>
          </a:p>
        </p:txBody>
      </p:sp>
      <p:sp>
        <p:nvSpPr>
          <p:cNvPr id="39953" name="Rectangle 22"/>
          <p:cNvSpPr>
            <a:spLocks noChangeArrowheads="1"/>
          </p:cNvSpPr>
          <p:nvPr/>
        </p:nvSpPr>
        <p:spPr bwMode="auto">
          <a:xfrm>
            <a:off x="930275" y="63087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54" name="Rectangle 23"/>
          <p:cNvSpPr>
            <a:spLocks noChangeArrowheads="1"/>
          </p:cNvSpPr>
          <p:nvPr/>
        </p:nvSpPr>
        <p:spPr bwMode="auto">
          <a:xfrm>
            <a:off x="47625" y="6151563"/>
            <a:ext cx="38735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mRNA</a:t>
            </a:r>
            <a:endParaRPr lang="en-US" sz="1000" b="1"/>
          </a:p>
        </p:txBody>
      </p:sp>
      <p:sp>
        <p:nvSpPr>
          <p:cNvPr id="39955" name="Rectangle 24"/>
          <p:cNvSpPr>
            <a:spLocks noChangeArrowheads="1"/>
          </p:cNvSpPr>
          <p:nvPr/>
        </p:nvSpPr>
        <p:spPr bwMode="auto">
          <a:xfrm>
            <a:off x="34925" y="6046788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5'</a:t>
            </a:r>
            <a:endParaRPr lang="en-US" sz="1000" b="1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1911350" y="6026150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5'</a:t>
            </a:r>
            <a:endParaRPr lang="en-US" sz="1000" b="1"/>
          </a:p>
        </p:txBody>
      </p:sp>
      <p:sp>
        <p:nvSpPr>
          <p:cNvPr id="39957" name="Rectangle 26"/>
          <p:cNvSpPr>
            <a:spLocks noChangeArrowheads="1"/>
          </p:cNvSpPr>
          <p:nvPr/>
        </p:nvSpPr>
        <p:spPr bwMode="auto">
          <a:xfrm>
            <a:off x="3606800" y="6037263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5'</a:t>
            </a:r>
            <a:endParaRPr lang="en-US" sz="1000" b="1"/>
          </a:p>
        </p:txBody>
      </p:sp>
      <p:sp>
        <p:nvSpPr>
          <p:cNvPr id="39958" name="Rectangle 27"/>
          <p:cNvSpPr>
            <a:spLocks noChangeArrowheads="1"/>
          </p:cNvSpPr>
          <p:nvPr/>
        </p:nvSpPr>
        <p:spPr bwMode="auto">
          <a:xfrm>
            <a:off x="5329238" y="6030913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5'</a:t>
            </a:r>
            <a:endParaRPr lang="en-US" sz="1000" b="1"/>
          </a:p>
        </p:txBody>
      </p:sp>
      <p:sp>
        <p:nvSpPr>
          <p:cNvPr id="39959" name="Rectangle 28"/>
          <p:cNvSpPr>
            <a:spLocks noChangeArrowheads="1"/>
          </p:cNvSpPr>
          <p:nvPr/>
        </p:nvSpPr>
        <p:spPr bwMode="auto">
          <a:xfrm>
            <a:off x="1479550" y="6164263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3'</a:t>
            </a:r>
            <a:endParaRPr lang="en-US" sz="1000" b="1"/>
          </a:p>
        </p:txBody>
      </p:sp>
      <p:sp>
        <p:nvSpPr>
          <p:cNvPr id="39960" name="Rectangle 29"/>
          <p:cNvSpPr>
            <a:spLocks noChangeArrowheads="1"/>
          </p:cNvSpPr>
          <p:nvPr/>
        </p:nvSpPr>
        <p:spPr bwMode="auto">
          <a:xfrm>
            <a:off x="3362325" y="6207125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3'</a:t>
            </a:r>
            <a:endParaRPr lang="en-US" sz="1000" b="1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084763" y="6154738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3'</a:t>
            </a:r>
            <a:endParaRPr lang="en-US" sz="1000" b="1"/>
          </a:p>
        </p:txBody>
      </p:sp>
      <p:sp>
        <p:nvSpPr>
          <p:cNvPr id="39962" name="Rectangle 31"/>
          <p:cNvSpPr>
            <a:spLocks noChangeArrowheads="1"/>
          </p:cNvSpPr>
          <p:nvPr/>
        </p:nvSpPr>
        <p:spPr bwMode="auto">
          <a:xfrm>
            <a:off x="6881813" y="6080125"/>
            <a:ext cx="1016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3'</a:t>
            </a:r>
            <a:endParaRPr lang="en-US" sz="1000" b="1"/>
          </a:p>
        </p:txBody>
      </p:sp>
      <p:sp>
        <p:nvSpPr>
          <p:cNvPr id="39963" name="Rectangle 32"/>
          <p:cNvSpPr>
            <a:spLocks noChangeArrowheads="1"/>
          </p:cNvSpPr>
          <p:nvPr/>
        </p:nvSpPr>
        <p:spPr bwMode="auto">
          <a:xfrm>
            <a:off x="5686425" y="59896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64" name="Rectangle 33"/>
          <p:cNvSpPr>
            <a:spLocks noChangeArrowheads="1"/>
          </p:cNvSpPr>
          <p:nvPr/>
        </p:nvSpPr>
        <p:spPr bwMode="auto">
          <a:xfrm>
            <a:off x="6529388" y="60150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792788" y="59832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66" name="Rectangle 35"/>
          <p:cNvSpPr>
            <a:spLocks noChangeArrowheads="1"/>
          </p:cNvSpPr>
          <p:nvPr/>
        </p:nvSpPr>
        <p:spPr bwMode="auto">
          <a:xfrm>
            <a:off x="6321425" y="603091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67" name="Rectangle 36"/>
          <p:cNvSpPr>
            <a:spLocks noChangeArrowheads="1"/>
          </p:cNvSpPr>
          <p:nvPr/>
        </p:nvSpPr>
        <p:spPr bwMode="auto">
          <a:xfrm>
            <a:off x="6416675" y="60213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68" name="Rectangle 37"/>
          <p:cNvSpPr>
            <a:spLocks noChangeArrowheads="1"/>
          </p:cNvSpPr>
          <p:nvPr/>
        </p:nvSpPr>
        <p:spPr bwMode="auto">
          <a:xfrm>
            <a:off x="6108700" y="59515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69" name="Rectangle 38"/>
          <p:cNvSpPr>
            <a:spLocks noChangeArrowheads="1"/>
          </p:cNvSpPr>
          <p:nvPr/>
        </p:nvSpPr>
        <p:spPr bwMode="auto">
          <a:xfrm>
            <a:off x="5889625" y="59721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70" name="Rectangle 39"/>
          <p:cNvSpPr>
            <a:spLocks noChangeArrowheads="1"/>
          </p:cNvSpPr>
          <p:nvPr/>
        </p:nvSpPr>
        <p:spPr bwMode="auto">
          <a:xfrm>
            <a:off x="6007100" y="60737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71" name="Rectangle 40"/>
          <p:cNvSpPr>
            <a:spLocks noChangeArrowheads="1"/>
          </p:cNvSpPr>
          <p:nvPr/>
        </p:nvSpPr>
        <p:spPr bwMode="auto">
          <a:xfrm>
            <a:off x="6208713" y="59404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72" name="Rectangle 41"/>
          <p:cNvSpPr>
            <a:spLocks noChangeArrowheads="1"/>
          </p:cNvSpPr>
          <p:nvPr/>
        </p:nvSpPr>
        <p:spPr bwMode="auto">
          <a:xfrm>
            <a:off x="5681663" y="61007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73" name="Rectangle 42"/>
          <p:cNvSpPr>
            <a:spLocks noChangeArrowheads="1"/>
          </p:cNvSpPr>
          <p:nvPr/>
        </p:nvSpPr>
        <p:spPr bwMode="auto">
          <a:xfrm>
            <a:off x="5783263" y="61007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74" name="Rectangle 43"/>
          <p:cNvSpPr>
            <a:spLocks noChangeArrowheads="1"/>
          </p:cNvSpPr>
          <p:nvPr/>
        </p:nvSpPr>
        <p:spPr bwMode="auto">
          <a:xfrm>
            <a:off x="6113463" y="60642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75" name="Rectangle 44"/>
          <p:cNvSpPr>
            <a:spLocks noChangeArrowheads="1"/>
          </p:cNvSpPr>
          <p:nvPr/>
        </p:nvSpPr>
        <p:spPr bwMode="auto">
          <a:xfrm>
            <a:off x="5889625" y="608965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76" name="Rectangle 45"/>
          <p:cNvSpPr>
            <a:spLocks noChangeArrowheads="1"/>
          </p:cNvSpPr>
          <p:nvPr/>
        </p:nvSpPr>
        <p:spPr bwMode="auto">
          <a:xfrm>
            <a:off x="6215063" y="604678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77" name="Rectangle 46"/>
          <p:cNvSpPr>
            <a:spLocks noChangeArrowheads="1"/>
          </p:cNvSpPr>
          <p:nvPr/>
        </p:nvSpPr>
        <p:spPr bwMode="auto">
          <a:xfrm>
            <a:off x="6000750" y="595630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78" name="Rectangle 47"/>
          <p:cNvSpPr>
            <a:spLocks noChangeArrowheads="1"/>
          </p:cNvSpPr>
          <p:nvPr/>
        </p:nvSpPr>
        <p:spPr bwMode="auto">
          <a:xfrm>
            <a:off x="4135438" y="59626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79" name="Rectangle 48"/>
          <p:cNvSpPr>
            <a:spLocks noChangeArrowheads="1"/>
          </p:cNvSpPr>
          <p:nvPr/>
        </p:nvSpPr>
        <p:spPr bwMode="auto">
          <a:xfrm>
            <a:off x="4951413" y="60420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80" name="Rectangle 49"/>
          <p:cNvSpPr>
            <a:spLocks noChangeArrowheads="1"/>
          </p:cNvSpPr>
          <p:nvPr/>
        </p:nvSpPr>
        <p:spPr bwMode="auto">
          <a:xfrm>
            <a:off x="4241800" y="59515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81" name="Rectangle 50"/>
          <p:cNvSpPr>
            <a:spLocks noChangeArrowheads="1"/>
          </p:cNvSpPr>
          <p:nvPr/>
        </p:nvSpPr>
        <p:spPr bwMode="auto">
          <a:xfrm>
            <a:off x="4775200" y="60150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82" name="Rectangle 51"/>
          <p:cNvSpPr>
            <a:spLocks noChangeArrowheads="1"/>
          </p:cNvSpPr>
          <p:nvPr/>
        </p:nvSpPr>
        <p:spPr bwMode="auto">
          <a:xfrm>
            <a:off x="4859338" y="60213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83" name="Rectangle 52"/>
          <p:cNvSpPr>
            <a:spLocks noChangeArrowheads="1"/>
          </p:cNvSpPr>
          <p:nvPr/>
        </p:nvSpPr>
        <p:spPr bwMode="auto">
          <a:xfrm>
            <a:off x="4560888" y="59245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84" name="Rectangle 53"/>
          <p:cNvSpPr>
            <a:spLocks noChangeArrowheads="1"/>
          </p:cNvSpPr>
          <p:nvPr/>
        </p:nvSpPr>
        <p:spPr bwMode="auto">
          <a:xfrm>
            <a:off x="4348163" y="59404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85" name="Rectangle 54"/>
          <p:cNvSpPr>
            <a:spLocks noChangeArrowheads="1"/>
          </p:cNvSpPr>
          <p:nvPr/>
        </p:nvSpPr>
        <p:spPr bwMode="auto">
          <a:xfrm>
            <a:off x="4460875" y="60372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86" name="Rectangle 55"/>
          <p:cNvSpPr>
            <a:spLocks noChangeArrowheads="1"/>
          </p:cNvSpPr>
          <p:nvPr/>
        </p:nvSpPr>
        <p:spPr bwMode="auto">
          <a:xfrm>
            <a:off x="4662488" y="59086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39987" name="Rectangle 56"/>
          <p:cNvSpPr>
            <a:spLocks noChangeArrowheads="1"/>
          </p:cNvSpPr>
          <p:nvPr/>
        </p:nvSpPr>
        <p:spPr bwMode="auto">
          <a:xfrm>
            <a:off x="4144963" y="60737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88" name="Rectangle 57"/>
          <p:cNvSpPr>
            <a:spLocks noChangeArrowheads="1"/>
          </p:cNvSpPr>
          <p:nvPr/>
        </p:nvSpPr>
        <p:spPr bwMode="auto">
          <a:xfrm>
            <a:off x="4246563" y="60642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89" name="Rectangle 58"/>
          <p:cNvSpPr>
            <a:spLocks noChangeArrowheads="1"/>
          </p:cNvSpPr>
          <p:nvPr/>
        </p:nvSpPr>
        <p:spPr bwMode="auto">
          <a:xfrm>
            <a:off x="4567238" y="60372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90" name="Rectangle 59"/>
          <p:cNvSpPr>
            <a:spLocks noChangeArrowheads="1"/>
          </p:cNvSpPr>
          <p:nvPr/>
        </p:nvSpPr>
        <p:spPr bwMode="auto">
          <a:xfrm>
            <a:off x="4352925" y="605313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91" name="Rectangle 60"/>
          <p:cNvSpPr>
            <a:spLocks noChangeArrowheads="1"/>
          </p:cNvSpPr>
          <p:nvPr/>
        </p:nvSpPr>
        <p:spPr bwMode="auto">
          <a:xfrm>
            <a:off x="4662488" y="602138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92" name="Rectangle 61"/>
          <p:cNvSpPr>
            <a:spLocks noChangeArrowheads="1"/>
          </p:cNvSpPr>
          <p:nvPr/>
        </p:nvSpPr>
        <p:spPr bwMode="auto">
          <a:xfrm>
            <a:off x="4465638" y="592455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39993" name="Rectangle 62"/>
          <p:cNvSpPr>
            <a:spLocks noChangeArrowheads="1"/>
          </p:cNvSpPr>
          <p:nvPr/>
        </p:nvSpPr>
        <p:spPr bwMode="auto">
          <a:xfrm>
            <a:off x="2439988" y="59832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94" name="Rectangle 63"/>
          <p:cNvSpPr>
            <a:spLocks noChangeArrowheads="1"/>
          </p:cNvSpPr>
          <p:nvPr/>
        </p:nvSpPr>
        <p:spPr bwMode="auto">
          <a:xfrm>
            <a:off x="3260725" y="60658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39995" name="Rectangle 64"/>
          <p:cNvSpPr>
            <a:spLocks noChangeArrowheads="1"/>
          </p:cNvSpPr>
          <p:nvPr/>
        </p:nvSpPr>
        <p:spPr bwMode="auto">
          <a:xfrm>
            <a:off x="2540000" y="59721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96" name="Rectangle 65"/>
          <p:cNvSpPr>
            <a:spLocks noChangeArrowheads="1"/>
          </p:cNvSpPr>
          <p:nvPr/>
        </p:nvSpPr>
        <p:spPr bwMode="auto">
          <a:xfrm>
            <a:off x="3063875" y="60467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97" name="Rectangle 66"/>
          <p:cNvSpPr>
            <a:spLocks noChangeArrowheads="1"/>
          </p:cNvSpPr>
          <p:nvPr/>
        </p:nvSpPr>
        <p:spPr bwMode="auto">
          <a:xfrm>
            <a:off x="3163888" y="60531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98" name="Rectangle 67"/>
          <p:cNvSpPr>
            <a:spLocks noChangeArrowheads="1"/>
          </p:cNvSpPr>
          <p:nvPr/>
        </p:nvSpPr>
        <p:spPr bwMode="auto">
          <a:xfrm>
            <a:off x="2855913" y="595630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39999" name="Rectangle 68"/>
          <p:cNvSpPr>
            <a:spLocks noChangeArrowheads="1"/>
          </p:cNvSpPr>
          <p:nvPr/>
        </p:nvSpPr>
        <p:spPr bwMode="auto">
          <a:xfrm>
            <a:off x="2641600" y="59626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00" name="Rectangle 69"/>
          <p:cNvSpPr>
            <a:spLocks noChangeArrowheads="1"/>
          </p:cNvSpPr>
          <p:nvPr/>
        </p:nvSpPr>
        <p:spPr bwMode="auto">
          <a:xfrm>
            <a:off x="2763838" y="60642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01" name="Rectangle 70"/>
          <p:cNvSpPr>
            <a:spLocks noChangeArrowheads="1"/>
          </p:cNvSpPr>
          <p:nvPr/>
        </p:nvSpPr>
        <p:spPr bwMode="auto">
          <a:xfrm>
            <a:off x="2955925" y="59515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02" name="Rectangle 71"/>
          <p:cNvSpPr>
            <a:spLocks noChangeArrowheads="1"/>
          </p:cNvSpPr>
          <p:nvPr/>
        </p:nvSpPr>
        <p:spPr bwMode="auto">
          <a:xfrm>
            <a:off x="2444750" y="61007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03" name="Rectangle 72"/>
          <p:cNvSpPr>
            <a:spLocks noChangeArrowheads="1"/>
          </p:cNvSpPr>
          <p:nvPr/>
        </p:nvSpPr>
        <p:spPr bwMode="auto">
          <a:xfrm>
            <a:off x="2546350" y="60801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04" name="Rectangle 73"/>
          <p:cNvSpPr>
            <a:spLocks noChangeArrowheads="1"/>
          </p:cNvSpPr>
          <p:nvPr/>
        </p:nvSpPr>
        <p:spPr bwMode="auto">
          <a:xfrm>
            <a:off x="2860675" y="605790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05" name="Rectangle 74"/>
          <p:cNvSpPr>
            <a:spLocks noChangeArrowheads="1"/>
          </p:cNvSpPr>
          <p:nvPr/>
        </p:nvSpPr>
        <p:spPr bwMode="auto">
          <a:xfrm>
            <a:off x="2647950" y="6069013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06" name="Rectangle 75"/>
          <p:cNvSpPr>
            <a:spLocks noChangeArrowheads="1"/>
          </p:cNvSpPr>
          <p:nvPr/>
        </p:nvSpPr>
        <p:spPr bwMode="auto">
          <a:xfrm>
            <a:off x="2967038" y="605790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07" name="Rectangle 76"/>
          <p:cNvSpPr>
            <a:spLocks noChangeArrowheads="1"/>
          </p:cNvSpPr>
          <p:nvPr/>
        </p:nvSpPr>
        <p:spPr bwMode="auto">
          <a:xfrm>
            <a:off x="2747963" y="595630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08" name="Rectangle 77"/>
          <p:cNvSpPr>
            <a:spLocks noChangeArrowheads="1"/>
          </p:cNvSpPr>
          <p:nvPr/>
        </p:nvSpPr>
        <p:spPr bwMode="auto">
          <a:xfrm>
            <a:off x="514350" y="59991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09" name="Rectangle 78"/>
          <p:cNvSpPr>
            <a:spLocks noChangeArrowheads="1"/>
          </p:cNvSpPr>
          <p:nvPr/>
        </p:nvSpPr>
        <p:spPr bwMode="auto">
          <a:xfrm>
            <a:off x="1350963" y="605790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10" name="Rectangle 79"/>
          <p:cNvSpPr>
            <a:spLocks noChangeArrowheads="1"/>
          </p:cNvSpPr>
          <p:nvPr/>
        </p:nvSpPr>
        <p:spPr bwMode="auto">
          <a:xfrm>
            <a:off x="620713" y="59832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11" name="Rectangle 80"/>
          <p:cNvSpPr>
            <a:spLocks noChangeArrowheads="1"/>
          </p:cNvSpPr>
          <p:nvPr/>
        </p:nvSpPr>
        <p:spPr bwMode="auto">
          <a:xfrm>
            <a:off x="1138238" y="60467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12" name="Rectangle 81"/>
          <p:cNvSpPr>
            <a:spLocks noChangeArrowheads="1"/>
          </p:cNvSpPr>
          <p:nvPr/>
        </p:nvSpPr>
        <p:spPr bwMode="auto">
          <a:xfrm>
            <a:off x="1239838" y="60372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13" name="Rectangle 82"/>
          <p:cNvSpPr>
            <a:spLocks noChangeArrowheads="1"/>
          </p:cNvSpPr>
          <p:nvPr/>
        </p:nvSpPr>
        <p:spPr bwMode="auto">
          <a:xfrm>
            <a:off x="722313" y="597852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14" name="Rectangle 83"/>
          <p:cNvSpPr>
            <a:spLocks noChangeArrowheads="1"/>
          </p:cNvSpPr>
          <p:nvPr/>
        </p:nvSpPr>
        <p:spPr bwMode="auto">
          <a:xfrm>
            <a:off x="828675" y="60737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15" name="Rectangle 84"/>
          <p:cNvSpPr>
            <a:spLocks noChangeArrowheads="1"/>
          </p:cNvSpPr>
          <p:nvPr/>
        </p:nvSpPr>
        <p:spPr bwMode="auto">
          <a:xfrm>
            <a:off x="514350" y="6111875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16" name="Rectangle 85"/>
          <p:cNvSpPr>
            <a:spLocks noChangeArrowheads="1"/>
          </p:cNvSpPr>
          <p:nvPr/>
        </p:nvSpPr>
        <p:spPr bwMode="auto">
          <a:xfrm>
            <a:off x="625475" y="6100763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17" name="Rectangle 86"/>
          <p:cNvSpPr>
            <a:spLocks noChangeArrowheads="1"/>
          </p:cNvSpPr>
          <p:nvPr/>
        </p:nvSpPr>
        <p:spPr bwMode="auto">
          <a:xfrm>
            <a:off x="930275" y="60642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18" name="Rectangle 87"/>
          <p:cNvSpPr>
            <a:spLocks noChangeArrowheads="1"/>
          </p:cNvSpPr>
          <p:nvPr/>
        </p:nvSpPr>
        <p:spPr bwMode="auto">
          <a:xfrm>
            <a:off x="727075" y="6089650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19" name="Rectangle 88"/>
          <p:cNvSpPr>
            <a:spLocks noChangeArrowheads="1"/>
          </p:cNvSpPr>
          <p:nvPr/>
        </p:nvSpPr>
        <p:spPr bwMode="auto">
          <a:xfrm>
            <a:off x="1031875" y="605313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20" name="Line 91"/>
          <p:cNvSpPr>
            <a:spLocks noChangeShapeType="1"/>
          </p:cNvSpPr>
          <p:nvPr/>
        </p:nvSpPr>
        <p:spPr bwMode="auto">
          <a:xfrm>
            <a:off x="466725" y="5338763"/>
            <a:ext cx="58738" cy="650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1" name="Rectangle 95"/>
          <p:cNvSpPr>
            <a:spLocks noChangeArrowheads="1"/>
          </p:cNvSpPr>
          <p:nvPr/>
        </p:nvSpPr>
        <p:spPr bwMode="auto">
          <a:xfrm rot="-2148462">
            <a:off x="1427163" y="5694363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22" name="Rectangle 96"/>
          <p:cNvSpPr>
            <a:spLocks noChangeArrowheads="1"/>
          </p:cNvSpPr>
          <p:nvPr/>
        </p:nvSpPr>
        <p:spPr bwMode="auto">
          <a:xfrm rot="-2745104">
            <a:off x="1527175" y="56276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23" name="Rectangle 97"/>
          <p:cNvSpPr>
            <a:spLocks noChangeArrowheads="1"/>
          </p:cNvSpPr>
          <p:nvPr/>
        </p:nvSpPr>
        <p:spPr bwMode="auto">
          <a:xfrm rot="-2960797">
            <a:off x="1608138" y="5556250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pic>
        <p:nvPicPr>
          <p:cNvPr id="40024" name="Picture 101" descr="15_17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0" t="3000" r="19125" b="6000"/>
          <a:stretch>
            <a:fillRect/>
          </a:stretch>
        </p:blipFill>
        <p:spPr bwMode="auto">
          <a:xfrm>
            <a:off x="7073900" y="4667250"/>
            <a:ext cx="1938338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025" name="Rectangle 102"/>
          <p:cNvSpPr>
            <a:spLocks noChangeArrowheads="1"/>
          </p:cNvSpPr>
          <p:nvPr/>
        </p:nvSpPr>
        <p:spPr bwMode="auto">
          <a:xfrm>
            <a:off x="7364413" y="4791075"/>
            <a:ext cx="228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Val</a:t>
            </a:r>
            <a:endParaRPr lang="en-US" sz="1200" b="1"/>
          </a:p>
        </p:txBody>
      </p:sp>
      <p:sp>
        <p:nvSpPr>
          <p:cNvPr id="40026" name="Rectangle 103"/>
          <p:cNvSpPr>
            <a:spLocks noChangeArrowheads="1"/>
          </p:cNvSpPr>
          <p:nvPr/>
        </p:nvSpPr>
        <p:spPr bwMode="auto">
          <a:xfrm>
            <a:off x="7680325" y="4878388"/>
            <a:ext cx="2460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Ser</a:t>
            </a:r>
            <a:endParaRPr lang="en-US" sz="1200" b="1"/>
          </a:p>
        </p:txBody>
      </p:sp>
      <p:sp>
        <p:nvSpPr>
          <p:cNvPr id="40027" name="Rectangle 104"/>
          <p:cNvSpPr>
            <a:spLocks noChangeArrowheads="1"/>
          </p:cNvSpPr>
          <p:nvPr/>
        </p:nvSpPr>
        <p:spPr bwMode="auto">
          <a:xfrm>
            <a:off x="7886700" y="5127625"/>
            <a:ext cx="2365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Ala</a:t>
            </a:r>
            <a:endParaRPr lang="en-US" sz="1200" b="1"/>
          </a:p>
        </p:txBody>
      </p:sp>
      <p:sp>
        <p:nvSpPr>
          <p:cNvPr id="40028" name="Rectangle 105"/>
          <p:cNvSpPr>
            <a:spLocks noChangeArrowheads="1"/>
          </p:cNvSpPr>
          <p:nvPr/>
        </p:nvSpPr>
        <p:spPr bwMode="auto">
          <a:xfrm>
            <a:off x="8183563" y="5214938"/>
            <a:ext cx="2460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Trp</a:t>
            </a:r>
            <a:endParaRPr lang="en-US" sz="1200" b="1"/>
          </a:p>
        </p:txBody>
      </p:sp>
      <p:sp>
        <p:nvSpPr>
          <p:cNvPr id="40029" name="Rectangle 106"/>
          <p:cNvSpPr>
            <a:spLocks noChangeArrowheads="1"/>
          </p:cNvSpPr>
          <p:nvPr/>
        </p:nvSpPr>
        <p:spPr bwMode="auto">
          <a:xfrm>
            <a:off x="8529638" y="4776788"/>
            <a:ext cx="5254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release</a:t>
            </a:r>
          </a:p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factor</a:t>
            </a:r>
            <a:endParaRPr lang="en-US" sz="1200" b="1"/>
          </a:p>
        </p:txBody>
      </p:sp>
      <p:sp>
        <p:nvSpPr>
          <p:cNvPr id="40030" name="Rectangle 107"/>
          <p:cNvSpPr>
            <a:spLocks noChangeArrowheads="1"/>
          </p:cNvSpPr>
          <p:nvPr/>
        </p:nvSpPr>
        <p:spPr bwMode="auto">
          <a:xfrm>
            <a:off x="7896225" y="61166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31" name="Rectangle 108"/>
          <p:cNvSpPr>
            <a:spLocks noChangeArrowheads="1"/>
          </p:cNvSpPr>
          <p:nvPr/>
        </p:nvSpPr>
        <p:spPr bwMode="auto">
          <a:xfrm>
            <a:off x="8320088" y="62118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32" name="Rectangle 109"/>
          <p:cNvSpPr>
            <a:spLocks noChangeArrowheads="1"/>
          </p:cNvSpPr>
          <p:nvPr/>
        </p:nvSpPr>
        <p:spPr bwMode="auto">
          <a:xfrm>
            <a:off x="8437563" y="62118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</a:t>
            </a:r>
            <a:endParaRPr lang="en-US" sz="1000" b="1"/>
          </a:p>
        </p:txBody>
      </p:sp>
      <p:sp>
        <p:nvSpPr>
          <p:cNvPr id="40033" name="Rectangle 110"/>
          <p:cNvSpPr>
            <a:spLocks noChangeArrowheads="1"/>
          </p:cNvSpPr>
          <p:nvPr/>
        </p:nvSpPr>
        <p:spPr bwMode="auto">
          <a:xfrm>
            <a:off x="8004175" y="61166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34" name="Rectangle 111"/>
          <p:cNvSpPr>
            <a:spLocks noChangeArrowheads="1"/>
          </p:cNvSpPr>
          <p:nvPr/>
        </p:nvSpPr>
        <p:spPr bwMode="auto">
          <a:xfrm>
            <a:off x="8096250" y="611663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</a:t>
            </a:r>
            <a:endParaRPr lang="en-US" sz="1000" b="1"/>
          </a:p>
        </p:txBody>
      </p:sp>
      <p:sp>
        <p:nvSpPr>
          <p:cNvPr id="40035" name="Rectangle 112"/>
          <p:cNvSpPr>
            <a:spLocks noChangeArrowheads="1"/>
          </p:cNvSpPr>
          <p:nvPr/>
        </p:nvSpPr>
        <p:spPr bwMode="auto">
          <a:xfrm>
            <a:off x="7886700" y="62118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36" name="Rectangle 113"/>
          <p:cNvSpPr>
            <a:spLocks noChangeArrowheads="1"/>
          </p:cNvSpPr>
          <p:nvPr/>
        </p:nvSpPr>
        <p:spPr bwMode="auto">
          <a:xfrm>
            <a:off x="8216900" y="6211888"/>
            <a:ext cx="920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U</a:t>
            </a:r>
            <a:endParaRPr lang="en-US" sz="1000" b="1"/>
          </a:p>
        </p:txBody>
      </p:sp>
      <p:sp>
        <p:nvSpPr>
          <p:cNvPr id="40037" name="Rectangle 114"/>
          <p:cNvSpPr>
            <a:spLocks noChangeArrowheads="1"/>
          </p:cNvSpPr>
          <p:nvPr/>
        </p:nvSpPr>
        <p:spPr bwMode="auto">
          <a:xfrm>
            <a:off x="7999413" y="621188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38" name="Rectangle 115"/>
          <p:cNvSpPr>
            <a:spLocks noChangeArrowheads="1"/>
          </p:cNvSpPr>
          <p:nvPr/>
        </p:nvSpPr>
        <p:spPr bwMode="auto">
          <a:xfrm>
            <a:off x="8102600" y="6211888"/>
            <a:ext cx="9842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G</a:t>
            </a:r>
            <a:endParaRPr lang="en-US" sz="1000" b="1"/>
          </a:p>
        </p:txBody>
      </p:sp>
      <p:sp>
        <p:nvSpPr>
          <p:cNvPr id="40039" name="Rectangle 116"/>
          <p:cNvSpPr>
            <a:spLocks noChangeArrowheads="1"/>
          </p:cNvSpPr>
          <p:nvPr/>
        </p:nvSpPr>
        <p:spPr bwMode="auto">
          <a:xfrm>
            <a:off x="8923338" y="6257925"/>
            <a:ext cx="1206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200" b="1">
                <a:solidFill>
                  <a:srgbClr val="000000"/>
                </a:solidFill>
              </a:rPr>
              <a:t>3'</a:t>
            </a:r>
            <a:endParaRPr lang="en-US" sz="1200" b="1"/>
          </a:p>
        </p:txBody>
      </p:sp>
      <p:sp>
        <p:nvSpPr>
          <p:cNvPr id="40040" name="Line 117"/>
          <p:cNvSpPr>
            <a:spLocks noChangeShapeType="1"/>
          </p:cNvSpPr>
          <p:nvPr/>
        </p:nvSpPr>
        <p:spPr bwMode="auto">
          <a:xfrm flipH="1">
            <a:off x="8691563" y="5086350"/>
            <a:ext cx="39687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1" name="AutoShape 119"/>
          <p:cNvSpPr>
            <a:spLocks noChangeArrowheads="1"/>
          </p:cNvSpPr>
          <p:nvPr/>
        </p:nvSpPr>
        <p:spPr bwMode="auto">
          <a:xfrm>
            <a:off x="6762750" y="4775200"/>
            <a:ext cx="490538" cy="250825"/>
          </a:xfrm>
          <a:prstGeom prst="rightArrow">
            <a:avLst>
              <a:gd name="adj1" fmla="val 50000"/>
              <a:gd name="adj2" fmla="val 48892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" t="1219" r="1355" b="3896"/>
          <a:stretch/>
        </p:blipFill>
        <p:spPr bwMode="auto">
          <a:xfrm>
            <a:off x="2997200" y="0"/>
            <a:ext cx="6151033" cy="686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73062" y="863600"/>
            <a:ext cx="2562225" cy="885825"/>
          </a:xfrm>
          <a:prstGeom prst="rect">
            <a:avLst/>
          </a:prstGeom>
          <a:solidFill>
            <a:srgbClr val="FFCC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b="1" dirty="0">
                <a:solidFill>
                  <a:srgbClr val="0F116A"/>
                </a:solidFill>
              </a:rPr>
              <a:t>Can you tell the story?</a:t>
            </a:r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3329059" y="240241"/>
            <a:ext cx="679450" cy="2936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560134" name="Rectangle 6"/>
          <p:cNvSpPr>
            <a:spLocks noChangeArrowheads="1"/>
          </p:cNvSpPr>
          <p:nvPr/>
        </p:nvSpPr>
        <p:spPr bwMode="auto">
          <a:xfrm>
            <a:off x="6478588" y="6483350"/>
            <a:ext cx="1212850" cy="29368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ribosome</a:t>
            </a:r>
          </a:p>
        </p:txBody>
      </p:sp>
      <p:sp>
        <p:nvSpPr>
          <p:cNvPr id="560135" name="Rectangle 7"/>
          <p:cNvSpPr>
            <a:spLocks noChangeArrowheads="1"/>
          </p:cNvSpPr>
          <p:nvPr/>
        </p:nvSpPr>
        <p:spPr bwMode="auto">
          <a:xfrm>
            <a:off x="6946900" y="5146675"/>
            <a:ext cx="755650" cy="29368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>
            <a:spAutoFit/>
          </a:bodyPr>
          <a:lstStyle/>
          <a:p>
            <a:pPr algn="l"/>
            <a:r>
              <a:rPr lang="en-US" sz="1800" b="1">
                <a:solidFill>
                  <a:schemeClr val="bg1"/>
                </a:solidFill>
              </a:rPr>
              <a:t>tRNA</a:t>
            </a:r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>
            <a:off x="7081839" y="4436533"/>
            <a:ext cx="857250" cy="4032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>
            <a:spAutoFit/>
          </a:bodyPr>
          <a:lstStyle/>
          <a:p>
            <a:pPr>
              <a:lnSpc>
                <a:spcPct val="70000"/>
              </a:lnSpc>
            </a:pPr>
            <a:r>
              <a:rPr lang="en-US" sz="1800" b="1" dirty="0">
                <a:solidFill>
                  <a:schemeClr val="bg1"/>
                </a:solidFill>
              </a:rPr>
              <a:t>amino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acid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0137" name="Rectangle 9"/>
          <p:cNvSpPr>
            <a:spLocks noChangeArrowheads="1"/>
          </p:cNvSpPr>
          <p:nvPr/>
        </p:nvSpPr>
        <p:spPr bwMode="auto">
          <a:xfrm>
            <a:off x="6199188" y="3937000"/>
            <a:ext cx="1466850" cy="29368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>
            <a:spAutoFit/>
          </a:bodyPr>
          <a:lstStyle/>
          <a:p>
            <a:pPr algn="l"/>
            <a:r>
              <a:rPr lang="en-US" sz="1800" b="1">
                <a:solidFill>
                  <a:schemeClr val="bg1"/>
                </a:solidFill>
              </a:rPr>
              <a:t>polypeptide</a:t>
            </a:r>
          </a:p>
        </p:txBody>
      </p:sp>
      <p:sp>
        <p:nvSpPr>
          <p:cNvPr id="560138" name="Rectangle 10"/>
          <p:cNvSpPr>
            <a:spLocks noChangeArrowheads="1"/>
          </p:cNvSpPr>
          <p:nvPr/>
        </p:nvSpPr>
        <p:spPr bwMode="auto">
          <a:xfrm>
            <a:off x="4094763" y="3159824"/>
            <a:ext cx="889987" cy="295466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/>
          <a:p>
            <a:pPr algn="r"/>
            <a:r>
              <a:rPr lang="en-US" sz="1800" b="1" dirty="0" smtClean="0">
                <a:solidFill>
                  <a:schemeClr val="bg1"/>
                </a:solidFill>
              </a:rPr>
              <a:t>mRNA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0147" name="Text Box 19"/>
          <p:cNvSpPr txBox="1">
            <a:spLocks noChangeArrowheads="1"/>
          </p:cNvSpPr>
          <p:nvPr/>
        </p:nvSpPr>
        <p:spPr bwMode="auto">
          <a:xfrm>
            <a:off x="3111500" y="4989513"/>
            <a:ext cx="36512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5'</a:t>
            </a:r>
          </a:p>
        </p:txBody>
      </p:sp>
      <p:sp>
        <p:nvSpPr>
          <p:cNvPr id="560148" name="Text Box 20"/>
          <p:cNvSpPr txBox="1">
            <a:spLocks noChangeArrowheads="1"/>
          </p:cNvSpPr>
          <p:nvPr/>
        </p:nvSpPr>
        <p:spPr bwMode="auto">
          <a:xfrm>
            <a:off x="8534400" y="3937000"/>
            <a:ext cx="3651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3'</a:t>
            </a:r>
          </a:p>
        </p:txBody>
      </p:sp>
      <p:sp>
        <p:nvSpPr>
          <p:cNvPr id="560149" name="Rectangle 21"/>
          <p:cNvSpPr>
            <a:spLocks noChangeArrowheads="1"/>
          </p:cNvSpPr>
          <p:nvPr/>
        </p:nvSpPr>
        <p:spPr bwMode="auto">
          <a:xfrm>
            <a:off x="5472113" y="716756"/>
            <a:ext cx="2012950" cy="29368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" anchor="ctr">
            <a:spAutoFit/>
          </a:bodyPr>
          <a:lstStyle/>
          <a:p>
            <a:pPr algn="l"/>
            <a:r>
              <a:rPr lang="en-US" sz="1800" b="1">
                <a:solidFill>
                  <a:schemeClr val="bg1"/>
                </a:solidFill>
              </a:rPr>
              <a:t>RNA polymerase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02000" y="1159668"/>
            <a:ext cx="1930400" cy="2936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Transcription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476624" y="5536935"/>
            <a:ext cx="1946275" cy="2936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0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0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0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0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 animBg="1" autoUpdateAnimBg="0"/>
      <p:bldP spid="560134" grpId="0" animBg="1" autoUpdateAnimBg="0"/>
      <p:bldP spid="560135" grpId="0" animBg="1" autoUpdateAnimBg="0"/>
      <p:bldP spid="560136" grpId="0" animBg="1" autoUpdateAnimBg="0"/>
      <p:bldP spid="560137" grpId="0" animBg="1" autoUpdateAnimBg="0"/>
      <p:bldP spid="560138" grpId="0" animBg="1" autoUpdateAnimBg="0"/>
      <p:bldP spid="560149" grpId="0" animBg="1" autoUpdateAnimBg="0"/>
    </p:bldLst>
  </p:timing>
</p:sld>
</file>

<file path=ppt/theme/theme1.xml><?xml version="1.0" encoding="utf-8"?>
<a:theme xmlns:a="http://schemas.openxmlformats.org/drawingml/2006/main" name="template2005">
  <a:themeElements>
    <a:clrScheme name="template2005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template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2005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Poseidon:Applications:Microsoft Office 2004:Templates:My Templates:template2005.pot</Template>
  <TotalTime>12891</TotalTime>
  <Words>329</Words>
  <Application>Microsoft Macintosh PowerPoint</Application>
  <PresentationFormat>On-screen Show (4:3)</PresentationFormat>
  <Paragraphs>190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template2005</vt:lpstr>
      <vt:lpstr>Part 3: Translation</vt:lpstr>
      <vt:lpstr>How does mRNA code for proteins?</vt:lpstr>
      <vt:lpstr>mRNA codes for proteins in triplets</vt:lpstr>
      <vt:lpstr>The code</vt:lpstr>
      <vt:lpstr>Transfer RNA structure</vt:lpstr>
      <vt:lpstr>How are the codons matched to amino acids?</vt:lpstr>
      <vt:lpstr>Building a polypeptide</vt:lpstr>
      <vt:lpstr>PowerPoint Presentation</vt:lpstr>
    </vt:vector>
  </TitlesOfParts>
  <Company>Justin</Company>
  <LinksUpToDate>false</LinksUpToDate>
  <SharedDoc>false</SharedDoc>
  <HyperlinkBase>http://bio.kimunity.com, http://www.WDinteractive.com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 17.</dc:title>
  <dc:subject>AP &amp; Regents Biology</dc:subject>
  <dc:creator>Justin</dc:creator>
  <cp:keywords>Education, Biology Zone, Kim Foglia</cp:keywords>
  <dc:description>All Rights Reserved. Copyright 2003. WD Interactive.</dc:description>
  <cp:lastModifiedBy>Administrator</cp:lastModifiedBy>
  <cp:revision>386</cp:revision>
  <cp:lastPrinted>2008-03-27T10:35:43Z</cp:lastPrinted>
  <dcterms:created xsi:type="dcterms:W3CDTF">2006-02-28T01:44:59Z</dcterms:created>
  <dcterms:modified xsi:type="dcterms:W3CDTF">2015-04-22T17:55:29Z</dcterms:modified>
  <cp:category>Education</cp:category>
</cp:coreProperties>
</file>